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sldx" ContentType="application/vnd.openxmlformats-officedocument.presentationml.slide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</p:sldMasterIdLst>
  <p:notesMasterIdLst>
    <p:notesMasterId r:id="rId75"/>
  </p:notesMasterIdLst>
  <p:sldIdLst>
    <p:sldId id="603" r:id="rId3"/>
    <p:sldId id="607" r:id="rId4"/>
    <p:sldId id="604" r:id="rId5"/>
    <p:sldId id="606" r:id="rId6"/>
    <p:sldId id="582" r:id="rId7"/>
    <p:sldId id="583" r:id="rId8"/>
    <p:sldId id="586" r:id="rId9"/>
    <p:sldId id="588" r:id="rId10"/>
    <p:sldId id="527" r:id="rId11"/>
    <p:sldId id="589" r:id="rId12"/>
    <p:sldId id="532" r:id="rId13"/>
    <p:sldId id="590" r:id="rId14"/>
    <p:sldId id="659" r:id="rId15"/>
    <p:sldId id="649" r:id="rId16"/>
    <p:sldId id="596" r:id="rId17"/>
    <p:sldId id="618" r:id="rId18"/>
    <p:sldId id="593" r:id="rId19"/>
    <p:sldId id="594" r:id="rId20"/>
    <p:sldId id="595" r:id="rId21"/>
    <p:sldId id="615" r:id="rId22"/>
    <p:sldId id="644" r:id="rId23"/>
    <p:sldId id="655" r:id="rId24"/>
    <p:sldId id="651" r:id="rId25"/>
    <p:sldId id="650" r:id="rId26"/>
    <p:sldId id="608" r:id="rId27"/>
    <p:sldId id="660" r:id="rId28"/>
    <p:sldId id="653" r:id="rId29"/>
    <p:sldId id="598" r:id="rId30"/>
    <p:sldId id="599" r:id="rId31"/>
    <p:sldId id="609" r:id="rId32"/>
    <p:sldId id="652" r:id="rId33"/>
    <p:sldId id="610" r:id="rId34"/>
    <p:sldId id="611" r:id="rId35"/>
    <p:sldId id="612" r:id="rId36"/>
    <p:sldId id="613" r:id="rId37"/>
    <p:sldId id="614" r:id="rId38"/>
    <p:sldId id="616" r:id="rId39"/>
    <p:sldId id="617" r:id="rId40"/>
    <p:sldId id="620" r:id="rId41"/>
    <p:sldId id="629" r:id="rId42"/>
    <p:sldId id="631" r:id="rId43"/>
    <p:sldId id="623" r:id="rId44"/>
    <p:sldId id="624" r:id="rId45"/>
    <p:sldId id="647" r:id="rId46"/>
    <p:sldId id="645" r:id="rId47"/>
    <p:sldId id="634" r:id="rId48"/>
    <p:sldId id="625" r:id="rId49"/>
    <p:sldId id="654" r:id="rId50"/>
    <p:sldId id="637" r:id="rId51"/>
    <p:sldId id="626" r:id="rId52"/>
    <p:sldId id="627" r:id="rId53"/>
    <p:sldId id="628" r:id="rId54"/>
    <p:sldId id="661" r:id="rId55"/>
    <p:sldId id="562" r:id="rId56"/>
    <p:sldId id="574" r:id="rId57"/>
    <p:sldId id="632" r:id="rId58"/>
    <p:sldId id="576" r:id="rId59"/>
    <p:sldId id="630" r:id="rId60"/>
    <p:sldId id="635" r:id="rId61"/>
    <p:sldId id="657" r:id="rId62"/>
    <p:sldId id="579" r:id="rId63"/>
    <p:sldId id="646" r:id="rId64"/>
    <p:sldId id="658" r:id="rId65"/>
    <p:sldId id="619" r:id="rId66"/>
    <p:sldId id="556" r:id="rId67"/>
    <p:sldId id="636" r:id="rId68"/>
    <p:sldId id="578" r:id="rId69"/>
    <p:sldId id="638" r:id="rId70"/>
    <p:sldId id="639" r:id="rId71"/>
    <p:sldId id="662" r:id="rId72"/>
    <p:sldId id="640" r:id="rId73"/>
    <p:sldId id="641" r:id="rId7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3300"/>
    <a:srgbClr val="008000"/>
    <a:srgbClr val="6C8E00"/>
    <a:srgbClr val="DDF068"/>
    <a:srgbClr val="CC3300"/>
    <a:srgbClr val="3D5000"/>
    <a:srgbClr val="62AD3D"/>
    <a:srgbClr val="F5870F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66" d="100"/>
          <a:sy n="66" d="100"/>
        </p:scale>
        <p:origin x="-2088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94"/>
    </p:cViewPr>
  </p:sorterViewPr>
  <p:notesViewPr>
    <p:cSldViewPr>
      <p:cViewPr varScale="1">
        <p:scale>
          <a:sx n="100" d="100"/>
          <a:sy n="100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BA014-D808-4431-83F3-505951E494D3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DCBFD-0071-4268-8B47-867BECA6FF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19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센터로고와 교육부 로고를 타이틀 밑에 붙여주세요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DCBFD-0071-4268-8B47-867BECA6FFB9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02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DB229-CA0B-41DB-9949-20B13B81A03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DCBFD-0071-4268-8B47-867BECA6FFB9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DCBFD-0071-4268-8B47-867BECA6FFB9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DAEB43-3A90-48C8-B559-B77E62C2F2BC}" type="slidenum">
              <a:rPr lang="en-US" altLang="ko-KR" smtClean="0"/>
              <a:pPr/>
              <a:t>65</a:t>
            </a:fld>
            <a:endParaRPr lang="en-US" altLang="ko-KR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419872" y="3212976"/>
            <a:ext cx="4536504" cy="23762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38BC-512A-48C0-BE04-61C3BC08F0C2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D58A-1607-45C2-B142-5D4324753ED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302496" y="6376244"/>
            <a:ext cx="21336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그룹 12"/>
          <p:cNvGrpSpPr>
            <a:grpSpLocks/>
          </p:cNvGrpSpPr>
          <p:nvPr userDrawn="1"/>
        </p:nvGrpSpPr>
        <p:grpSpPr bwMode="auto">
          <a:xfrm>
            <a:off x="4572000" y="-180026"/>
            <a:ext cx="4572001" cy="295070"/>
            <a:chOff x="3554870" y="-32820"/>
            <a:chExt cx="2981689" cy="127114"/>
          </a:xfrm>
        </p:grpSpPr>
        <p:sp>
          <p:nvSpPr>
            <p:cNvPr id="9" name="직사각형 8"/>
            <p:cNvSpPr/>
            <p:nvPr userDrawn="1"/>
          </p:nvSpPr>
          <p:spPr>
            <a:xfrm>
              <a:off x="3554870" y="-82"/>
              <a:ext cx="2340822" cy="9437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직사각형 9"/>
            <p:cNvSpPr/>
            <p:nvPr userDrawn="1"/>
          </p:nvSpPr>
          <p:spPr>
            <a:xfrm>
              <a:off x="5808995" y="-32820"/>
              <a:ext cx="727564" cy="124082"/>
            </a:xfrm>
            <a:prstGeom prst="rect">
              <a:avLst/>
            </a:prstGeom>
            <a:solidFill>
              <a:srgbClr val="048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6260191"/>
            <a:ext cx="1861130" cy="5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9144000" cy="569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54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63" y="-18757"/>
            <a:ext cx="9151963" cy="700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슬라이드 번호 개체 틀 5"/>
          <p:cNvSpPr txBox="1">
            <a:spLocks/>
          </p:cNvSpPr>
          <p:nvPr userDrawn="1"/>
        </p:nvSpPr>
        <p:spPr>
          <a:xfrm>
            <a:off x="3302496" y="6376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/>
            </a:lvl1pPr>
          </a:lstStyle>
          <a:p>
            <a:pPr>
              <a:defRPr/>
            </a:pPr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35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5"/>
          <p:cNvSpPr txBox="1">
            <a:spLocks/>
          </p:cNvSpPr>
          <p:nvPr userDrawn="1"/>
        </p:nvSpPr>
        <p:spPr>
          <a:xfrm>
            <a:off x="3302496" y="6376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/>
            </a:lvl1pPr>
          </a:lstStyle>
          <a:p>
            <a:pPr>
              <a:defRPr/>
            </a:pPr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7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37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350" y="105306"/>
            <a:ext cx="1861130" cy="5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302496" y="6376244"/>
            <a:ext cx="21336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28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37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302496" y="6376244"/>
            <a:ext cx="21336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350" y="105306"/>
            <a:ext cx="1861130" cy="5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968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sub_0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66"/>
            <a:ext cx="9144000" cy="6857269"/>
          </a:xfrm>
          <a:prstGeom prst="rect">
            <a:avLst/>
          </a:prstGeom>
        </p:spPr>
      </p:pic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302496" y="6376244"/>
            <a:ext cx="21336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350" y="105306"/>
            <a:ext cx="1861130" cy="5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307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bac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66"/>
            <a:ext cx="9144000" cy="68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62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50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3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1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5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03650" y="274638"/>
            <a:ext cx="7283152" cy="63408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38BC-512A-48C0-BE04-61C3BC08F0C2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D58A-1607-45C2-B142-5D4324753ED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38BC-512A-48C0-BE04-61C3BC08F0C2}" type="datetimeFigureOut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10/31/14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D58A-1607-45C2-B142-5D4324753ED2}" type="slidenum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403650" y="274638"/>
            <a:ext cx="7283152" cy="63408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5"/>
          <p:cNvSpPr txBox="1">
            <a:spLocks/>
          </p:cNvSpPr>
          <p:nvPr userDrawn="1"/>
        </p:nvSpPr>
        <p:spPr>
          <a:xfrm>
            <a:off x="3302496" y="63762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/>
            </a:lvl1pPr>
          </a:lstStyle>
          <a:p>
            <a:pPr>
              <a:defRPr/>
            </a:pPr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9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10AB-A788-4BFB-95D2-12FD60176CFA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2E-0ABF-43F0-9D41-E1A8221E2D4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520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10/31/14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38BC-512A-48C0-BE04-61C3BC08F0C2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D58A-1607-45C2-B142-5D4324753ED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403650" y="274638"/>
            <a:ext cx="7283152" cy="63408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38BC-512A-48C0-BE04-61C3BC08F0C2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D58A-1607-45C2-B142-5D4324753ED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7037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302496" y="6376250"/>
            <a:ext cx="2133600" cy="365125"/>
          </a:xfrm>
        </p:spPr>
        <p:txBody>
          <a:bodyPr/>
          <a:lstStyle>
            <a:lvl1pPr algn="ctr">
              <a:defRPr sz="1000"/>
            </a:lvl1pPr>
          </a:lstStyle>
          <a:p>
            <a:fld id="{3F279E09-C296-4DDF-BE23-6C21CFB98A4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861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2013. 10. 31 </a:t>
            </a:r>
            <a:r>
              <a:rPr lang="ko-KR" altLang="en-US"/>
              <a:t>구미형남초등학교 교직원교육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563F-D1FB-411B-9F15-EC0FD5EEF506}" type="slidenum">
              <a:rPr lang="ko-KR" altLang="en-GB"/>
              <a:pPr>
                <a:defRPr/>
              </a:pPr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662977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2803-0A95-4BDC-BEAE-B829BFA6F7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10AB-A788-4BFB-95D2-12FD60176CFA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2E-0ABF-43F0-9D41-E1A8221E2D4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52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>
            <a:off x="12901246" y="6321425"/>
            <a:ext cx="844062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 descr="main_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66"/>
            <a:ext cx="9144000" cy="68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9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38BC-512A-48C0-BE04-61C3BC08F0C2}" type="datetimeFigureOut">
              <a:rPr lang="ko-KR" altLang="en-US" smtClean="0"/>
              <a:pPr/>
              <a:t>10/31/14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D58A-1607-45C2-B142-5D4324753ED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55" r:id="rId4"/>
    <p:sldLayoutId id="2147483662" r:id="rId5"/>
    <p:sldLayoutId id="2147483713" r:id="rId6"/>
    <p:sldLayoutId id="2147483715" r:id="rId7"/>
    <p:sldLayoutId id="2147483719" r:id="rId8"/>
  </p:sldLayoutIdLst>
  <p:transition xmlns:p14="http://schemas.microsoft.com/office/powerpoint/2010/main"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9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5" r:id="rId12"/>
    <p:sldLayoutId id="2147483698" r:id="rId13"/>
    <p:sldLayoutId id="2147483717" r:id="rId14"/>
    <p:sldLayoutId id="2147483718" r:id="rId15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7.pn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1.jpe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6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57.png"/><Relationship Id="rId7" Type="http://schemas.openxmlformats.org/officeDocument/2006/relationships/image" Target="../media/image5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Relationship Id="rId3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Office_PowerPoint_____11.sldx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Office_PowerPoint_____22.sldx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48680"/>
            <a:ext cx="7588898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ko-KR" sz="36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9 Year Experience in the field </a:t>
            </a:r>
          </a:p>
          <a:p>
            <a:pPr algn="ctr">
              <a:lnSpc>
                <a:spcPct val="114000"/>
              </a:lnSpc>
            </a:pPr>
            <a:r>
              <a:rPr lang="en-US" altLang="ko-KR" sz="36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of Child Abuse and Violence </a:t>
            </a:r>
          </a:p>
          <a:p>
            <a:pPr algn="ctr">
              <a:lnSpc>
                <a:spcPct val="114000"/>
              </a:lnSpc>
            </a:pPr>
            <a:r>
              <a:rPr lang="en-US" altLang="ko-KR" sz="36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in </a:t>
            </a:r>
            <a:r>
              <a:rPr lang="en-US" altLang="ko-KR" sz="3600" dirty="0" smtClean="0">
                <a:solidFill>
                  <a:schemeClr val="bg2">
                    <a:lumMod val="10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South Korea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2852936"/>
            <a:ext cx="56886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4">
                    <a:lumMod val="75000"/>
                  </a:schemeClr>
                </a:solidFill>
              </a:rPr>
              <a:t>Un-Sun Chung, M.D., Ph.D.</a:t>
            </a:r>
          </a:p>
          <a:p>
            <a:pPr algn="ctr"/>
            <a:endParaRPr lang="en-US" altLang="ko-KR" dirty="0" smtClean="0"/>
          </a:p>
          <a:p>
            <a:pPr algn="ctr"/>
            <a:r>
              <a:rPr lang="en-US" altLang="ko-KR" sz="2800" b="1" dirty="0" err="1" smtClean="0"/>
              <a:t>Kyungpook</a:t>
            </a:r>
            <a:r>
              <a:rPr lang="en-US" altLang="ko-KR" sz="2800" b="1" dirty="0" smtClean="0"/>
              <a:t> National University Hospital,</a:t>
            </a:r>
          </a:p>
          <a:p>
            <a:pPr algn="ctr"/>
            <a:r>
              <a:rPr lang="en-US" altLang="ko-KR" sz="2800" b="1" dirty="0" smtClean="0"/>
              <a:t>School Mental Health Resources and research Center</a:t>
            </a:r>
          </a:p>
          <a:p>
            <a:pPr algn="ctr"/>
            <a:r>
              <a:rPr lang="en-US" altLang="ko-KR" sz="2800" b="1" dirty="0" smtClean="0">
                <a:solidFill>
                  <a:schemeClr val="bg2">
                    <a:lumMod val="10000"/>
                  </a:schemeClr>
                </a:solidFill>
              </a:rPr>
              <a:t>(SMHRC)</a:t>
            </a:r>
          </a:p>
          <a:p>
            <a:pPr algn="ctr"/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316994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G:\Pictures\Pictures\2011-04-11\4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2" y="1770063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Pictures\Pictures\2011-04-11\4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03" y="1770063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2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88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972645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24843"/>
            <a:ext cx="3600450" cy="4032250"/>
          </a:xfrm>
          <a:prstGeom prst="rect">
            <a:avLst/>
          </a:prstGeom>
          <a:noFill/>
        </p:spPr>
      </p:pic>
      <p:pic>
        <p:nvPicPr>
          <p:cNvPr id="1027" name="Picture 3" descr="D:\워크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80728"/>
            <a:ext cx="3528392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05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4034" name="Picture 2" descr="C:\Users\US Chung\Pictures\베트남 전쟁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459" y="1376856"/>
            <a:ext cx="3299817" cy="4444178"/>
          </a:xfrm>
          <a:prstGeom prst="rect">
            <a:avLst/>
          </a:prstGeom>
          <a:noFill/>
        </p:spPr>
      </p:pic>
      <p:pic>
        <p:nvPicPr>
          <p:cNvPr id="44035" name="Picture 3" descr="C:\Users\US Chung\Pictures\한국전쟁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470" y="1271752"/>
            <a:ext cx="3531475" cy="452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2E-0ABF-43F0-9D41-E1A8221E2D45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141314" name="Picture 2" descr="C:\Users\US Chung\Pictures\2014-06-30 20140630\20140630 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3D92E-0ABF-43F0-9D41-E1A8221E2D45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0" y="3786981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 descr="C:\Users\US Chung\Desktop\캡처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" y="271462"/>
            <a:ext cx="7181850" cy="6315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G:\Pictures\Pictures\2011-09-26 20110926\20110926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2" y="188640"/>
            <a:ext cx="8812939" cy="65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2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30523 3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C:\Users\KNUH007\Pictures\2013-07-15 20130715\20130715 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764704"/>
            <a:ext cx="7416824" cy="55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1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5362" name="Picture 2" descr="C:\Users\KNUH007\Pictures\2013-07-15 20130715\20130715 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29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 descr="G:\Pictures\Pictures\2011-04-11\6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518571"/>
            <a:ext cx="4038600" cy="3028949"/>
          </a:xfrm>
        </p:spPr>
      </p:pic>
      <p:pic>
        <p:nvPicPr>
          <p:cNvPr id="8" name="Picture 2" descr="G:\Pictures\Pictures\2011-04-11\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8" y="1770063"/>
            <a:ext cx="339344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59632" y="1412776"/>
            <a:ext cx="4680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/>
              <a:t>Assistant Professor 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School of Medicine </a:t>
            </a:r>
          </a:p>
          <a:p>
            <a:pPr algn="ctr"/>
            <a:r>
              <a:rPr lang="en-US" altLang="ko-KR" sz="2000" b="1" dirty="0" err="1" smtClean="0"/>
              <a:t>Kyungpook</a:t>
            </a:r>
            <a:r>
              <a:rPr lang="en-US" altLang="ko-KR" sz="2000" b="1" dirty="0" smtClean="0"/>
              <a:t> National University, 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Department of </a:t>
            </a:r>
          </a:p>
          <a:p>
            <a:pPr algn="ctr"/>
            <a:r>
              <a:rPr lang="en-US" altLang="ko-KR" sz="2000" b="1" dirty="0" smtClean="0"/>
              <a:t>Child and Adolescent Psychiatry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err="1" smtClean="0"/>
              <a:t>Kyungpook</a:t>
            </a:r>
            <a:r>
              <a:rPr lang="en-US" altLang="ko-KR" sz="2000" b="1" dirty="0" smtClean="0"/>
              <a:t> National University Hospital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err="1" smtClean="0"/>
              <a:t>Chilgok</a:t>
            </a:r>
            <a:r>
              <a:rPr lang="en-US" altLang="ko-KR" sz="2000" b="1" dirty="0" smtClean="0"/>
              <a:t> </a:t>
            </a:r>
            <a:r>
              <a:rPr lang="en-US" altLang="ko-KR" sz="2000" b="1" dirty="0" err="1" smtClean="0"/>
              <a:t>Kyungpook</a:t>
            </a:r>
            <a:r>
              <a:rPr lang="en-US" altLang="ko-KR" sz="2000" b="1" dirty="0" smtClean="0"/>
              <a:t> Medical Center</a:t>
            </a:r>
          </a:p>
          <a:p>
            <a:pPr algn="ctr"/>
            <a:endParaRPr lang="en-US" altLang="ko-KR" sz="2000" b="1" dirty="0" smtClean="0"/>
          </a:p>
          <a:p>
            <a:pPr algn="ctr"/>
            <a:r>
              <a:rPr lang="en-US" altLang="ko-KR" sz="2000" b="1" dirty="0" err="1" smtClean="0"/>
              <a:t>Daegu</a:t>
            </a:r>
            <a:r>
              <a:rPr lang="en-US" altLang="ko-KR" sz="2000" b="1" dirty="0" smtClean="0"/>
              <a:t>, South Korea</a:t>
            </a:r>
          </a:p>
          <a:p>
            <a:pPr algn="ctr"/>
            <a:endParaRPr lang="en-US" altLang="ko-KR" sz="2000" b="1" dirty="0" smtClean="0"/>
          </a:p>
          <a:p>
            <a:pPr algn="ctr"/>
            <a:endParaRPr lang="ko-KR" altLang="en-US" sz="2000" b="1" dirty="0"/>
          </a:p>
        </p:txBody>
      </p:sp>
      <p:pic>
        <p:nvPicPr>
          <p:cNvPr id="43010" name="Picture 2" descr="C:\Users\US Chung\Pictures\경북대학교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700808"/>
            <a:ext cx="1584960" cy="1036320"/>
          </a:xfrm>
          <a:prstGeom prst="rect">
            <a:avLst/>
          </a:prstGeom>
          <a:noFill/>
        </p:spPr>
      </p:pic>
      <p:pic>
        <p:nvPicPr>
          <p:cNvPr id="43011" name="Picture 3" descr="C:\Users\US Chung\Pictures\경북대학교병원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852936"/>
            <a:ext cx="19812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:\Users\KNUMC\Desktop\캡처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64704"/>
            <a:ext cx="7926387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8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988840"/>
            <a:ext cx="774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/>
              <a:t>Tell me, and I forget</a:t>
            </a:r>
          </a:p>
          <a:p>
            <a:r>
              <a:rPr lang="en-US" altLang="ko-KR" sz="4000" dirty="0" smtClean="0"/>
              <a:t>Show me, and I remember</a:t>
            </a:r>
          </a:p>
          <a:p>
            <a:r>
              <a:rPr lang="en-US" altLang="ko-KR" sz="4000" dirty="0" smtClean="0"/>
              <a:t>Involve me, and I understand.</a:t>
            </a:r>
            <a:endParaRPr lang="ko-KR" alt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 descr="효인이 면담 사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8792" y="1052736"/>
            <a:ext cx="7726416" cy="5073427"/>
          </a:xfr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2338" name="Picture 2" descr="C:\Users\US Chung\Pictures\PYH2011122306830005300_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268760"/>
            <a:ext cx="691941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1314" name="Picture 2" descr="C:\Users\US Chung\Pictures\호진 케이스 사진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6712"/>
            <a:ext cx="8229600" cy="5112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 descr="C:\Users\KNUH007\Pictures\2013-07-15 20130715\20130715 207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-747464"/>
            <a:ext cx="5976664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1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42338" name="Picture 2" descr="C:\Users\US Chung\Pictures\2014-06-20 20140620\20140620 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865588" cy="5577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42338" name="Picture 2" descr="C:\Users\US Chung\Pictures\정운선 사진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984775" cy="4553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C:\Users\KNUH007\Pictures\2013-07-15 20130715\20130715 9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482453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KNUH007\Pictures\2013-07-15 20130715\20130715 96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5720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544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5000" contrast="3000"/>
          </a:blip>
          <a:srcRect/>
          <a:stretch>
            <a:fillRect/>
          </a:stretch>
        </p:blipFill>
        <p:spPr bwMode="auto">
          <a:xfrm>
            <a:off x="857250" y="609601"/>
            <a:ext cx="7406640" cy="535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18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899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Tiger Map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5536" y="836712"/>
            <a:ext cx="3744913" cy="4968875"/>
          </a:xfrm>
        </p:spPr>
      </p:pic>
      <p:pic>
        <p:nvPicPr>
          <p:cNvPr id="50179" name="Picture 3" descr="C:\Users\US Chung\Desktop\더반 출장\전체 지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352839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591285" y="262968"/>
            <a:ext cx="4295601" cy="531515"/>
          </a:xfrm>
          <a:prstGeom prst="rect">
            <a:avLst/>
          </a:prstGeom>
          <a:noFill/>
        </p:spPr>
        <p:txBody>
          <a:bodyPr lIns="83969" tIns="41985" rIns="83969" bIns="41985">
            <a:spAutoFit/>
          </a:bodyPr>
          <a:lstStyle/>
          <a:p>
            <a:pPr>
              <a:lnSpc>
                <a:spcPct val="114000"/>
              </a:lnSpc>
            </a:pPr>
            <a:endParaRPr lang="en-US" altLang="ko-KR" sz="2800" b="1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47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cs typeface="Arial" pitchFamily="34" charset="0"/>
            </a:endParaRPr>
          </a:p>
        </p:txBody>
      </p:sp>
      <p:sp>
        <p:nvSpPr>
          <p:cNvPr id="25" name="AutoShape 91"/>
          <p:cNvSpPr>
            <a:spLocks noChangeArrowheads="1"/>
          </p:cNvSpPr>
          <p:nvPr/>
        </p:nvSpPr>
        <p:spPr bwMode="auto">
          <a:xfrm>
            <a:off x="1115616" y="1634135"/>
            <a:ext cx="7178644" cy="57073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50000">
                <a:srgbClr val="FFFFFF"/>
              </a:gs>
              <a:gs pos="100000">
                <a:srgbClr val="F8F8F8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7" name="Rectangle 304"/>
          <p:cNvSpPr>
            <a:spLocks noChangeArrowheads="1"/>
          </p:cNvSpPr>
          <p:nvPr/>
        </p:nvSpPr>
        <p:spPr bwMode="auto">
          <a:xfrm>
            <a:off x="2360911" y="1700810"/>
            <a:ext cx="495624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IV. Tele-School Mental Health</a:t>
            </a:r>
            <a:endParaRPr lang="ko-KR" altLang="en-US" sz="2400" b="1" dirty="0" smtClean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168227" y="2451497"/>
            <a:ext cx="7032749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81029" y="2469934"/>
            <a:ext cx="5068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500" b="1" dirty="0" smtClean="0">
                <a:solidFill>
                  <a:prstClr val="white"/>
                </a:solidFill>
              </a:rPr>
              <a:t>Development of System and </a:t>
            </a:r>
            <a:r>
              <a:rPr lang="en-US" altLang="ko-KR" sz="1500" b="1" dirty="0" err="1" smtClean="0">
                <a:solidFill>
                  <a:prstClr val="white"/>
                </a:solidFill>
              </a:rPr>
              <a:t>Manualized</a:t>
            </a:r>
            <a:endParaRPr lang="ko-KR" altLang="en-US" b="1" dirty="0">
              <a:solidFill>
                <a:prstClr val="white"/>
              </a:solidFill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168227" y="3484311"/>
            <a:ext cx="7025605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65378" y="3503219"/>
            <a:ext cx="66790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500" b="1" dirty="0" smtClean="0">
                <a:solidFill>
                  <a:prstClr val="white"/>
                </a:solidFill>
              </a:rPr>
              <a:t> Managing Off-line Mental Health Service with Professionals</a:t>
            </a:r>
            <a:r>
              <a:rPr lang="ko-KR" altLang="en-US" sz="1500" b="1" dirty="0" smtClean="0">
                <a:solidFill>
                  <a:prstClr val="white"/>
                </a:solidFill>
              </a:rPr>
              <a:t> </a:t>
            </a:r>
            <a:endParaRPr lang="ko-KR" altLang="en-US" b="1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65379" y="4469100"/>
            <a:ext cx="5195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500" b="1" dirty="0" smtClean="0">
                <a:solidFill>
                  <a:prstClr val="white"/>
                </a:solidFill>
              </a:rPr>
              <a:t> </a:t>
            </a:r>
            <a:r>
              <a:rPr lang="ko-KR" altLang="en-US" sz="1500" b="1" dirty="0" smtClean="0">
                <a:solidFill>
                  <a:prstClr val="white"/>
                </a:solidFill>
              </a:rPr>
              <a:t>상담자 </a:t>
            </a:r>
            <a:r>
              <a:rPr lang="en-US" altLang="ko-KR" sz="1500" b="1" dirty="0" smtClean="0">
                <a:solidFill>
                  <a:prstClr val="white"/>
                </a:solidFill>
              </a:rPr>
              <a:t>Pool </a:t>
            </a:r>
            <a:r>
              <a:rPr lang="ko-KR" altLang="en-US" sz="1500" b="1" dirty="0" smtClean="0">
                <a:solidFill>
                  <a:prstClr val="white"/>
                </a:solidFill>
              </a:rPr>
              <a:t>집적 및 연수 실시</a:t>
            </a:r>
            <a:endParaRPr lang="ko-KR" altLang="en-US" sz="1200" b="1" dirty="0" smtClean="0">
              <a:solidFill>
                <a:prstClr val="white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581029" y="2824928"/>
            <a:ext cx="6735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marR="0" lvl="0" indent="-2714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</a:rPr>
              <a:t>On-line System Consultation, Case Consultation</a:t>
            </a:r>
            <a:endParaRPr kumimoji="0" lang="en-US" altLang="ko-KR" sz="1600" b="1" i="0" u="none" strike="noStrike" kern="0" cap="none" spc="0" normalizeH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71463" marR="0" lvl="0" indent="-2714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altLang="ko-KR" sz="1600" b="1" kern="0" baseline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</a:rPr>
              <a:t>Training &amp; Education for Human Resources in</a:t>
            </a:r>
            <a:r>
              <a:rPr lang="en-US" altLang="ko-KR" sz="1600" b="1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</a:rPr>
              <a:t> school </a:t>
            </a:r>
            <a:r>
              <a:rPr lang="en-US" altLang="ko-KR" sz="1600" b="1" kern="0" baseline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</a:rPr>
              <a:t> </a:t>
            </a:r>
            <a:endParaRPr kumimoji="0" lang="ko-KR" altLang="en-US" sz="1600" b="1" i="0" u="none" strike="noStrike" kern="0" cap="none" spc="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168227" y="4501795"/>
            <a:ext cx="7011317" cy="1205459"/>
            <a:chOff x="1168227" y="4437499"/>
            <a:chExt cx="7011317" cy="1205459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168227" y="4437499"/>
              <a:ext cx="7011317" cy="36004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500" b="1" dirty="0" smtClean="0">
                  <a:solidFill>
                    <a:prstClr val="white"/>
                  </a:solidFill>
                  <a:latin typeface="+mj-ea"/>
                  <a:ea typeface="+mj-ea"/>
                </a:rPr>
                <a:t>      </a:t>
              </a:r>
              <a:r>
                <a:rPr lang="en-US" altLang="ko-KR" sz="1500" b="1" dirty="0" smtClean="0">
                  <a:solidFill>
                    <a:prstClr val="white"/>
                  </a:solidFill>
                  <a:latin typeface="+mj-ea"/>
                  <a:ea typeface="+mj-ea"/>
                </a:rPr>
                <a:t>System for Tele-School Mental Health </a:t>
              </a:r>
              <a:endParaRPr lang="ko-KR" altLang="en-US" sz="15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598888" y="4811961"/>
              <a:ext cx="64294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1463" marR="0" lvl="0" indent="-2714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lang="en-US" altLang="ko-KR" sz="1600" b="1" kern="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</a:rPr>
                <a:t>Manual with Frequently Asked Questions </a:t>
              </a:r>
            </a:p>
            <a:p>
              <a:pPr marL="271463" marR="0" lvl="0" indent="-2714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lang="en-US" altLang="ko-KR" sz="1600" b="1" kern="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</a:rPr>
                <a:t>Easily Access system for psychiatrists who understand school</a:t>
              </a:r>
            </a:p>
            <a:p>
              <a:pPr marL="271463" marR="0" lvl="0" indent="-271463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lang="en-US" altLang="ko-KR" sz="1600" b="1" kern="0" dirty="0" smtClean="0">
                  <a:ln>
                    <a:solidFill>
                      <a:prstClr val="white">
                        <a:alpha val="5000"/>
                      </a:prstClr>
                    </a:solidFill>
                  </a:ln>
                  <a:solidFill>
                    <a:prstClr val="black"/>
                  </a:solidFill>
                </a:rPr>
                <a:t>Sharing difficulties and trials &amp; errors with others</a:t>
              </a:r>
              <a:endParaRPr kumimoji="0" lang="ko-KR" altLang="en-US" sz="1600" b="1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1563692" y="3850096"/>
            <a:ext cx="6392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marR="0" lvl="0" indent="-2714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</a:rPr>
              <a:t>When </a:t>
            </a:r>
            <a:r>
              <a:rPr kumimoji="0" lang="en-US" altLang="ko-KR" sz="1600" b="1" i="0" u="none" strike="noStrike" kern="0" cap="none" spc="0" normalizeH="0" baseline="0" noProof="0" dirty="0" err="1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</a:rPr>
              <a:t>neccessary</a:t>
            </a:r>
            <a:r>
              <a:rPr lang="en-US" altLang="ko-KR" sz="1600" b="1" kern="0" dirty="0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/>
                </a:solidFill>
              </a:rPr>
              <a:t>, Building fast-track to the mental health professionals</a:t>
            </a:r>
            <a:endParaRPr kumimoji="0" lang="ko-KR" altLang="en-US" sz="1600" b="1" i="0" u="none" strike="noStrike" kern="0" cap="none" spc="0" normalizeH="0" baseline="0" noProof="0" dirty="0" smtClean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7686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03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 descr="C:\Users\US Chung\Pictures\정운선 사진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6768751" cy="4752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 Chung\Pictures\IMG_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9001000" cy="5640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5"/>
          <p:cNvCxnSpPr/>
          <p:nvPr/>
        </p:nvCxnSpPr>
        <p:spPr>
          <a:xfrm>
            <a:off x="127000" y="989236"/>
            <a:ext cx="889248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5"/>
          <p:cNvGrpSpPr/>
          <p:nvPr/>
        </p:nvGrpSpPr>
        <p:grpSpPr>
          <a:xfrm>
            <a:off x="539552" y="1124744"/>
            <a:ext cx="8566842" cy="5612944"/>
            <a:chOff x="539552" y="1124744"/>
            <a:chExt cx="8566842" cy="561294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904" y="3288678"/>
              <a:ext cx="4906490" cy="344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E:\양지훈\smhrc_yang\2)정기교육\제6회\사진\IMG_366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642172"/>
              <a:ext cx="3820381" cy="2708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E:\양지훈\smhrc_yang\2)정기교육\제1회\사진\SAM_017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124744"/>
              <a:ext cx="3592009" cy="2524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모서리가 둥근 직사각형 9"/>
          <p:cNvSpPr/>
          <p:nvPr/>
        </p:nvSpPr>
        <p:spPr>
          <a:xfrm>
            <a:off x="611560" y="1196752"/>
            <a:ext cx="4608512" cy="21602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1" indent="-228600" defTabSz="88900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Evaluation of Participants </a:t>
            </a:r>
            <a:r>
              <a:rPr lang="ko-KR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altLang="ko-KR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685800" lvl="2" indent="-228600" defTabSz="889000">
              <a:spcBef>
                <a:spcPct val="0"/>
              </a:spcBef>
              <a:spcAft>
                <a:spcPct val="20000"/>
              </a:spcAft>
              <a:buFont typeface="Arial" charset="0"/>
              <a:buChar char="•"/>
            </a:pPr>
            <a:r>
              <a:rPr lang="en-US" altLang="ko-KR" sz="2000" b="1" dirty="0" smtClean="0">
                <a:solidFill>
                  <a:srgbClr val="C00000"/>
                </a:solidFill>
              </a:rPr>
              <a:t>Average</a:t>
            </a:r>
            <a:r>
              <a:rPr lang="ko-KR" altLang="en-US" sz="2000" b="1" dirty="0" smtClean="0">
                <a:solidFill>
                  <a:srgbClr val="C0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4.3/5 points</a:t>
            </a:r>
            <a:endParaRPr lang="en-US" altLang="ko-KR" sz="2000" b="1" dirty="0">
              <a:solidFill>
                <a:srgbClr val="C00000"/>
              </a:solidFill>
            </a:endParaRPr>
          </a:p>
          <a:p>
            <a:pPr marL="228600" lvl="1" indent="-228600" defTabSz="889000">
              <a:spcBef>
                <a:spcPct val="0"/>
              </a:spcBef>
              <a:spcAft>
                <a:spcPct val="20000"/>
              </a:spcAft>
            </a:pPr>
            <a:r>
              <a:rPr lang="ko-KR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in understanding </a:t>
            </a:r>
          </a:p>
          <a:p>
            <a:pPr marL="228600" lvl="1" indent="-228600" defTabSz="889000">
              <a:spcBef>
                <a:spcPct val="0"/>
              </a:spcBef>
              <a:spcAft>
                <a:spcPct val="20000"/>
              </a:spcAft>
            </a:pP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Problematic Behaviors of Students</a:t>
            </a:r>
            <a:endParaRPr lang="ko-KR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04664"/>
            <a:ext cx="867645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500" b="1" dirty="0" smtClean="0">
                <a:solidFill>
                  <a:prstClr val="white"/>
                </a:solidFill>
              </a:rPr>
              <a:t> </a:t>
            </a:r>
            <a:r>
              <a:rPr lang="en-US" altLang="ko-KR" sz="2400" b="1" dirty="0" smtClean="0">
                <a:solidFill>
                  <a:prstClr val="white"/>
                </a:solidFill>
              </a:rPr>
              <a:t>Educational Program for School Nurses &amp; Counselors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5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5"/>
          <p:cNvCxnSpPr/>
          <p:nvPr/>
        </p:nvCxnSpPr>
        <p:spPr>
          <a:xfrm>
            <a:off x="127000" y="989236"/>
            <a:ext cx="889248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599454"/>
              </p:ext>
            </p:extLst>
          </p:nvPr>
        </p:nvGraphicFramePr>
        <p:xfrm>
          <a:off x="251520" y="1772816"/>
          <a:ext cx="5472608" cy="3340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7" name="사진" r:id="rId3" imgW="31089600" imgH="23317200" progId="StaticMetafile">
                  <p:embed/>
                </p:oleObj>
              </mc:Choice>
              <mc:Fallback>
                <p:oleObj name="사진" r:id="rId3" imgW="31089600" imgH="23317200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772816"/>
                        <a:ext cx="5472608" cy="33408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079954"/>
              </p:ext>
            </p:extLst>
          </p:nvPr>
        </p:nvGraphicFramePr>
        <p:xfrm>
          <a:off x="3995936" y="2348880"/>
          <a:ext cx="5090713" cy="382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8" name="사진" r:id="rId5" imgW="31089600" imgH="23317200" progId="StaticMetafile">
                  <p:embed/>
                </p:oleObj>
              </mc:Choice>
              <mc:Fallback>
                <p:oleObj name="사진" r:id="rId5" imgW="31089600" imgH="23317200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348880"/>
                        <a:ext cx="5090713" cy="3824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모서리가 둥근 직사각형 7"/>
          <p:cNvSpPr/>
          <p:nvPr/>
        </p:nvSpPr>
        <p:spPr>
          <a:xfrm>
            <a:off x="5076056" y="1196752"/>
            <a:ext cx="3612818" cy="1002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indent="-228600" defTabSz="889000">
              <a:spcBef>
                <a:spcPct val="0"/>
              </a:spcBef>
              <a:spcAft>
                <a:spcPct val="20000"/>
              </a:spcAft>
            </a:pP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Evaluation of Participants in Satisfaction </a:t>
            </a:r>
          </a:p>
          <a:p>
            <a:pPr marL="228600" lvl="1" indent="-228600" defTabSz="889000">
              <a:spcBef>
                <a:spcPct val="0"/>
              </a:spcBef>
              <a:spcAft>
                <a:spcPct val="20000"/>
              </a:spcAft>
            </a:pP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4.4/5</a:t>
            </a:r>
            <a:r>
              <a:rPr lang="en-US" altLang="ko-KR" sz="20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000" b="1" dirty="0" smtClean="0">
                <a:solidFill>
                  <a:schemeClr val="accent6">
                    <a:lumMod val="50000"/>
                  </a:schemeClr>
                </a:solidFill>
              </a:rPr>
              <a:t>points</a:t>
            </a:r>
            <a:endParaRPr lang="en-US" altLang="ko-K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32" descr="C:\Users\samsung-1\Desktop\사진-2013사례회의 사진\20130423제4회사례회의\IMG_01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713414" cy="24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332656"/>
            <a:ext cx="799288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prstClr val="white"/>
                </a:solidFill>
              </a:rPr>
              <a:t>Case Conference for School Nurses &amp; Counselors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201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5"/>
          <p:cNvCxnSpPr/>
          <p:nvPr/>
        </p:nvCxnSpPr>
        <p:spPr>
          <a:xfrm>
            <a:off x="127000" y="989236"/>
            <a:ext cx="889248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97"/>
          <p:cNvGrpSpPr/>
          <p:nvPr/>
        </p:nvGrpSpPr>
        <p:grpSpPr>
          <a:xfrm>
            <a:off x="539552" y="2708920"/>
            <a:ext cx="6027982" cy="402924"/>
            <a:chOff x="251520" y="1844824"/>
            <a:chExt cx="1691580" cy="372616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251520" y="1844824"/>
              <a:ext cx="1684387" cy="37261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B7B7B"/>
                </a:gs>
                <a:gs pos="50000">
                  <a:srgbClr val="BCBCBC"/>
                </a:gs>
                <a:gs pos="100000">
                  <a:srgbClr val="E2E2E2"/>
                </a:gs>
              </a:gsLst>
              <a:lin ang="5400000" scaled="1"/>
              <a:tileRect/>
            </a:gradFill>
            <a:ln w="3175">
              <a:solidFill>
                <a:schemeClr val="bg1">
                  <a:lumMod val="6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266700" y="1857375"/>
              <a:ext cx="1676400" cy="3531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6000">
                  <a:schemeClr val="bg1">
                    <a:alpha val="0"/>
                  </a:schemeClr>
                </a:gs>
                <a:gs pos="0">
                  <a:schemeClr val="bg1">
                    <a:alpha val="25000"/>
                  </a:schemeClr>
                </a:gs>
                <a:gs pos="86000">
                  <a:schemeClr val="bg1">
                    <a:alpha val="64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326349" y="1865939"/>
              <a:ext cx="1545583" cy="2216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13000">
                  <a:schemeClr val="bg1">
                    <a:alpha val="75000"/>
                  </a:schemeClr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000" b="1">
                <a:solidFill>
                  <a:prstClr val="white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2708920"/>
            <a:ext cx="631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208 Middle School Students , 3 sessions for  2 weeks</a:t>
            </a:r>
            <a:endParaRPr lang="ko-KR" altLang="en-U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6343506" cy="256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91" y="188640"/>
            <a:ext cx="219467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37" y="1590339"/>
            <a:ext cx="2315646" cy="16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51520" y="332656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2"/>
                </a:solidFill>
              </a:rPr>
              <a:t>&lt;What’s done in 2013</a:t>
            </a:r>
          </a:p>
          <a:p>
            <a:r>
              <a:rPr lang="en-US" altLang="ko-KR" sz="2400" b="1" dirty="0" smtClean="0">
                <a:solidFill>
                  <a:schemeClr val="tx2"/>
                </a:solidFill>
              </a:rPr>
              <a:t>- developing programs</a:t>
            </a:r>
          </a:p>
          <a:p>
            <a:pPr algn="r"/>
            <a:r>
              <a:rPr lang="en-US" altLang="ko-KR" sz="2400" b="1" dirty="0" smtClean="0">
                <a:solidFill>
                  <a:srgbClr val="C00000"/>
                </a:solidFill>
              </a:rPr>
              <a:t>School-Based Knowledge Improvement Program</a:t>
            </a:r>
          </a:p>
          <a:p>
            <a:pPr algn="r"/>
            <a:r>
              <a:rPr lang="en-US" altLang="ko-KR" sz="2400" b="1" dirty="0" smtClean="0">
                <a:solidFill>
                  <a:srgbClr val="C00000"/>
                </a:solidFill>
              </a:rPr>
              <a:t>(‘Jumping Blue’)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grpSp>
        <p:nvGrpSpPr>
          <p:cNvPr id="3" name="그룹 26"/>
          <p:cNvGrpSpPr/>
          <p:nvPr/>
        </p:nvGrpSpPr>
        <p:grpSpPr>
          <a:xfrm>
            <a:off x="539552" y="3212976"/>
            <a:ext cx="2703625" cy="356926"/>
            <a:chOff x="1182088" y="2810052"/>
            <a:chExt cx="2463305" cy="402924"/>
          </a:xfrm>
          <a:solidFill>
            <a:srgbClr val="993300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4" name="그룹 197"/>
            <p:cNvGrpSpPr/>
            <p:nvPr/>
          </p:nvGrpSpPr>
          <p:grpSpPr>
            <a:xfrm>
              <a:off x="1182088" y="2810052"/>
              <a:ext cx="1599241" cy="402924"/>
              <a:chOff x="251520" y="1844823"/>
              <a:chExt cx="1691580" cy="372616"/>
            </a:xfrm>
            <a:grpFill/>
          </p:grpSpPr>
          <p:sp>
            <p:nvSpPr>
              <p:cNvPr id="30" name="모서리가 둥근 직사각형 29"/>
              <p:cNvSpPr/>
              <p:nvPr/>
            </p:nvSpPr>
            <p:spPr>
              <a:xfrm>
                <a:off x="251520" y="1844823"/>
                <a:ext cx="1684387" cy="372616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모서리가 둥근 직사각형 20"/>
              <p:cNvSpPr/>
              <p:nvPr/>
            </p:nvSpPr>
            <p:spPr>
              <a:xfrm>
                <a:off x="266700" y="1857375"/>
                <a:ext cx="1676400" cy="35319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모서리가 둥근 직사각형 31"/>
              <p:cNvSpPr/>
              <p:nvPr/>
            </p:nvSpPr>
            <p:spPr>
              <a:xfrm>
                <a:off x="326349" y="1865939"/>
                <a:ext cx="1545583" cy="221653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en-US" sz="1000" b="1" dirty="0">
                  <a:solidFill>
                    <a:schemeClr val="bg1"/>
                  </a:solidFill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247695" y="2810052"/>
              <a:ext cx="2397698" cy="382184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in Effectiveness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560" y="3861048"/>
            <a:ext cx="3024336" cy="338554"/>
          </a:xfrm>
          <a:prstGeom prst="rect">
            <a:avLst/>
          </a:prstGeom>
          <a:solidFill>
            <a:srgbClr val="6C8E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Knowledge about Depression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3861048"/>
            <a:ext cx="2952328" cy="338554"/>
          </a:xfrm>
          <a:prstGeom prst="rect">
            <a:avLst/>
          </a:prstGeom>
          <a:solidFill>
            <a:srgbClr val="6C8E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</a:rPr>
              <a:t>Asking help for Professionals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83768" y="6021288"/>
            <a:ext cx="86409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Control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8104" y="6021288"/>
            <a:ext cx="864096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Control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608" y="5949280"/>
            <a:ext cx="648072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Edu</a:t>
            </a:r>
            <a:r>
              <a:rPr lang="en-US" altLang="ko-KR" sz="1200" dirty="0" smtClean="0">
                <a:solidFill>
                  <a:schemeClr val="bg1"/>
                </a:solidFill>
              </a:rPr>
              <a:t> group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67944" y="6021288"/>
            <a:ext cx="648072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err="1" smtClean="0">
                <a:solidFill>
                  <a:schemeClr val="bg1"/>
                </a:solidFill>
              </a:rPr>
              <a:t>Edu</a:t>
            </a:r>
            <a:r>
              <a:rPr lang="en-US" altLang="ko-KR" sz="1200" dirty="0" smtClean="0">
                <a:solidFill>
                  <a:schemeClr val="bg1"/>
                </a:solidFill>
              </a:rPr>
              <a:t> group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9592" y="5661249"/>
            <a:ext cx="27363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Before </a:t>
            </a:r>
            <a:r>
              <a:rPr lang="en-US" altLang="ko-KR" sz="1200" dirty="0" err="1" smtClean="0"/>
              <a:t>Edu</a:t>
            </a:r>
            <a:r>
              <a:rPr lang="en-US" altLang="ko-KR" sz="1200" dirty="0" smtClean="0"/>
              <a:t>,  After </a:t>
            </a:r>
            <a:r>
              <a:rPr lang="en-US" altLang="ko-KR" sz="1200" dirty="0" err="1" smtClean="0"/>
              <a:t>Edu</a:t>
            </a:r>
            <a:r>
              <a:rPr lang="en-US" altLang="ko-KR" sz="1200" dirty="0" smtClean="0"/>
              <a:t>,   2mon later</a:t>
            </a:r>
            <a:endParaRPr lang="ko-KR" alt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995936" y="5733256"/>
            <a:ext cx="27363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Before </a:t>
            </a:r>
            <a:r>
              <a:rPr lang="en-US" altLang="ko-KR" sz="1200" dirty="0" err="1" smtClean="0"/>
              <a:t>Edu</a:t>
            </a:r>
            <a:r>
              <a:rPr lang="en-US" altLang="ko-KR" sz="1200" dirty="0" smtClean="0"/>
              <a:t>,  After </a:t>
            </a:r>
            <a:r>
              <a:rPr lang="en-US" altLang="ko-KR" sz="1200" dirty="0" err="1" smtClean="0"/>
              <a:t>Edu</a:t>
            </a:r>
            <a:r>
              <a:rPr lang="en-US" altLang="ko-KR" sz="1200" dirty="0" smtClean="0"/>
              <a:t>,   2mon later</a:t>
            </a:r>
            <a:endParaRPr lang="ko-KR" altLang="en-US" sz="1200" dirty="0"/>
          </a:p>
        </p:txBody>
      </p:sp>
      <p:pic>
        <p:nvPicPr>
          <p:cNvPr id="39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6" b="26373"/>
          <a:stretch>
            <a:fillRect/>
          </a:stretch>
        </p:blipFill>
        <p:spPr bwMode="auto">
          <a:xfrm>
            <a:off x="7668344" y="332656"/>
            <a:ext cx="1043185" cy="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85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포스터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692696"/>
            <a:ext cx="8351912" cy="129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 descr="포스터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483768" y="2420888"/>
            <a:ext cx="6264176" cy="42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포스터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67544" y="2348880"/>
            <a:ext cx="4418384" cy="3573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타원 6"/>
          <p:cNvSpPr/>
          <p:nvPr/>
        </p:nvSpPr>
        <p:spPr>
          <a:xfrm>
            <a:off x="3131840" y="2708920"/>
            <a:ext cx="1728192" cy="1224136"/>
          </a:xfrm>
          <a:prstGeom prst="ellipse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</a:rPr>
              <a:t>Traumatic Group : N=118</a:t>
            </a:r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1331640" y="5517232"/>
            <a:ext cx="1728192" cy="1224136"/>
          </a:xfrm>
          <a:prstGeom prst="ellipse">
            <a:avLst/>
          </a:prstGeom>
          <a:solidFill>
            <a:schemeClr val="accent3">
              <a:lumMod val="60000"/>
              <a:lumOff val="4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Normal Group : N=73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467544" y="404664"/>
            <a:ext cx="1944216" cy="1224136"/>
          </a:xfrm>
          <a:prstGeom prst="ellipse">
            <a:avLst/>
          </a:prstGeom>
          <a:solidFill>
            <a:schemeClr val="accent6">
              <a:lumMod val="40000"/>
              <a:lumOff val="60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661">
            <a:off x="5082091" y="3451739"/>
            <a:ext cx="3240360" cy="317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직선 연결선 15"/>
          <p:cNvCxnSpPr/>
          <p:nvPr/>
        </p:nvCxnSpPr>
        <p:spPr>
          <a:xfrm>
            <a:off x="127000" y="989236"/>
            <a:ext cx="889248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내용 개체 틀 24" descr="그림1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 rot="21125676">
            <a:off x="5075238" y="889000"/>
            <a:ext cx="4068762" cy="2400300"/>
          </a:xfrm>
        </p:spPr>
      </p:pic>
      <p:sp>
        <p:nvSpPr>
          <p:cNvPr id="26" name="모서리가 둥근 직사각형 25"/>
          <p:cNvSpPr/>
          <p:nvPr/>
        </p:nvSpPr>
        <p:spPr>
          <a:xfrm>
            <a:off x="323528" y="1196752"/>
            <a:ext cx="4680520" cy="576064"/>
          </a:xfrm>
          <a:prstGeom prst="roundRect">
            <a:avLst>
              <a:gd name="adj" fmla="val 13073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err="1" smtClean="0">
                <a:solidFill>
                  <a:schemeClr val="bg1"/>
                </a:solidFill>
              </a:rPr>
              <a:t>Reflets</a:t>
            </a:r>
            <a:r>
              <a:rPr lang="en-US" altLang="ko-KR" b="1" dirty="0" smtClean="0">
                <a:solidFill>
                  <a:schemeClr val="bg1"/>
                </a:solidFill>
              </a:rPr>
              <a:t> for Parents about Teens’ Brain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863080" y="188640"/>
            <a:ext cx="8280920" cy="786521"/>
          </a:xfrm>
          <a:prstGeom prst="rect">
            <a:avLst/>
          </a:prstGeom>
          <a:noFill/>
        </p:spPr>
        <p:txBody>
          <a:bodyPr wrap="square" lIns="83969" tIns="41985" rIns="83969" bIns="41985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ko-KR" sz="2000" b="1" dirty="0" smtClean="0">
                <a:solidFill>
                  <a:schemeClr val="tx2"/>
                </a:solidFill>
                <a:cs typeface="Arial" pitchFamily="34" charset="0"/>
              </a:rPr>
              <a:t>&lt;What’s done in 2013</a:t>
            </a:r>
          </a:p>
          <a:p>
            <a:pPr>
              <a:lnSpc>
                <a:spcPct val="114000"/>
              </a:lnSpc>
            </a:pPr>
            <a:r>
              <a:rPr lang="en-US" altLang="ko-KR" sz="2000" b="1" dirty="0" smtClean="0">
                <a:solidFill>
                  <a:schemeClr val="tx2"/>
                </a:solidFill>
                <a:cs typeface="Arial" pitchFamily="34" charset="0"/>
              </a:rPr>
              <a:t>Developing Educational Content for teachers, Parents, </a:t>
            </a:r>
            <a:r>
              <a:rPr lang="en-US" altLang="ko-KR" sz="2000" b="1" dirty="0" err="1" smtClean="0">
                <a:solidFill>
                  <a:schemeClr val="tx2"/>
                </a:solidFill>
                <a:cs typeface="Arial" pitchFamily="34" charset="0"/>
              </a:rPr>
              <a:t>Studetens</a:t>
            </a:r>
            <a:r>
              <a:rPr lang="en-US" altLang="ko-KR" sz="2000" b="1" dirty="0" smtClean="0">
                <a:solidFill>
                  <a:schemeClr val="tx2"/>
                </a:solidFill>
                <a:cs typeface="Arial" pitchFamily="34" charset="0"/>
              </a:rPr>
              <a:t>&gt;</a:t>
            </a:r>
            <a:endParaRPr lang="en-US" altLang="ko-KR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2" name="그룹 27"/>
          <p:cNvGrpSpPr/>
          <p:nvPr/>
        </p:nvGrpSpPr>
        <p:grpSpPr>
          <a:xfrm>
            <a:off x="323528" y="3212974"/>
            <a:ext cx="6264696" cy="618698"/>
            <a:chOff x="1038316" y="2180325"/>
            <a:chExt cx="8770572" cy="408881"/>
          </a:xfrm>
          <a:solidFill>
            <a:srgbClr val="C00000"/>
          </a:solidFill>
        </p:grpSpPr>
        <p:sp>
          <p:nvSpPr>
            <p:cNvPr id="29" name="모서리가 둥근 직사각형 28"/>
            <p:cNvSpPr/>
            <p:nvPr/>
          </p:nvSpPr>
          <p:spPr>
            <a:xfrm>
              <a:off x="1038316" y="2180325"/>
              <a:ext cx="8770572" cy="408881"/>
            </a:xfrm>
            <a:prstGeom prst="roundRect">
              <a:avLst>
                <a:gd name="adj" fmla="val 13073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38316" y="2242369"/>
              <a:ext cx="8657150" cy="24408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Informational Handouts  about School Mental Health 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그림 32" descr="리플랫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005064"/>
            <a:ext cx="4211960" cy="270219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27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ko-KR" altLang="en-US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619672" y="1772816"/>
            <a:ext cx="5385812" cy="3780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655272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4608512" cy="236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51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0"/>
          <p:cNvGrpSpPr>
            <a:grpSpLocks/>
          </p:cNvGrpSpPr>
          <p:nvPr/>
        </p:nvGrpSpPr>
        <p:grpSpPr bwMode="auto">
          <a:xfrm>
            <a:off x="323528" y="764704"/>
            <a:ext cx="8588250" cy="5805288"/>
            <a:chOff x="611560" y="-55117"/>
            <a:chExt cx="8297752" cy="6685966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611560" y="1195373"/>
              <a:ext cx="7848468" cy="4969396"/>
            </a:xfrm>
            <a:prstGeom prst="round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2340155" y="-55117"/>
              <a:ext cx="4320723" cy="6032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Happening of School Crisis </a:t>
              </a:r>
            </a:p>
            <a:p>
              <a:pPr algn="ctr">
                <a:defRPr/>
              </a:pPr>
              <a:r>
                <a:rPr lang="en-US" altLang="ko-KR" dirty="0" smtClean="0"/>
                <a:t>: Death of Students or Teachers</a:t>
              </a:r>
              <a:endParaRPr lang="ko-KR" altLang="en-US" dirty="0"/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340155" y="763860"/>
              <a:ext cx="4320723" cy="649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Gathering of Fact</a:t>
              </a:r>
              <a:endParaRPr lang="en-US" altLang="ko-KR" dirty="0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340155" y="1628659"/>
              <a:ext cx="4320723" cy="64905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2000" b="1" u="sng" dirty="0" smtClean="0">
                  <a:solidFill>
                    <a:srgbClr val="FF0000"/>
                  </a:solidFill>
                </a:rPr>
                <a:t>Organizing Crisis Response Team</a:t>
              </a:r>
              <a:endParaRPr lang="en-US" altLang="ko-KR" sz="2000" b="1" u="sng" dirty="0">
                <a:solidFill>
                  <a:srgbClr val="FF0000"/>
                </a:solidFill>
              </a:endParaRPr>
            </a:p>
            <a:p>
              <a:pPr algn="ctr">
                <a:defRPr/>
              </a:pPr>
              <a:r>
                <a:rPr lang="en-US" altLang="ko-KR" dirty="0" smtClean="0"/>
                <a:t>: Let the School Staff Know</a:t>
              </a:r>
              <a:endParaRPr lang="ko-KR" altLang="en-US" dirty="0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340155" y="2493459"/>
              <a:ext cx="4320723" cy="64722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Briefing to </a:t>
              </a:r>
            </a:p>
            <a:p>
              <a:pPr algn="ctr">
                <a:defRPr/>
              </a:pPr>
              <a:r>
                <a:rPr lang="en-US" altLang="ko-KR" dirty="0" smtClean="0"/>
                <a:t>Math Media/Students/Parents</a:t>
              </a:r>
              <a:r>
                <a:rPr lang="ko-KR" altLang="en-US" dirty="0" smtClean="0"/>
                <a:t> </a:t>
              </a:r>
              <a:endParaRPr lang="en-US" altLang="ko-KR" dirty="0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972003" y="3356429"/>
              <a:ext cx="2159594" cy="165646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Helping </a:t>
              </a:r>
            </a:p>
            <a:p>
              <a:pPr algn="ctr">
                <a:defRPr/>
              </a:pPr>
              <a:r>
                <a:rPr lang="en-US" altLang="ko-KR" dirty="0" smtClean="0"/>
                <a:t>the Greif Reaction of Students</a:t>
              </a:r>
              <a:endParaRPr lang="ko-KR" altLang="en-US" sz="1500" dirty="0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3419952" y="3356429"/>
              <a:ext cx="2159594" cy="165646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Professional Counseling Support </a:t>
              </a:r>
            </a:p>
            <a:p>
              <a:pPr algn="ctr">
                <a:defRPr/>
              </a:pPr>
              <a:r>
                <a:rPr lang="en-US" altLang="ko-KR" dirty="0" smtClean="0"/>
                <a:t>for High Risky Students</a:t>
              </a:r>
              <a:endParaRPr lang="ko-KR" altLang="en-US" dirty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5939991" y="3356429"/>
              <a:ext cx="2161128" cy="158516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Professional Support </a:t>
              </a:r>
            </a:p>
            <a:p>
              <a:pPr algn="ctr">
                <a:defRPr/>
              </a:pPr>
              <a:r>
                <a:rPr lang="en-US" altLang="ko-KR" dirty="0" smtClean="0"/>
                <a:t>for Parents Group</a:t>
              </a:r>
            </a:p>
            <a:p>
              <a:pPr algn="ctr">
                <a:defRPr/>
              </a:pPr>
              <a:r>
                <a:rPr lang="en-US" altLang="ko-KR" dirty="0" smtClean="0"/>
                <a:t>/Students Group</a:t>
              </a:r>
              <a:endParaRPr lang="ko-KR" altLang="en-US" dirty="0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1186784" y="6164769"/>
              <a:ext cx="6887659" cy="46608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Recovery of New Normal Routine Activity and Function of School </a:t>
              </a:r>
              <a:endParaRPr lang="ko-KR" altLang="en-US" dirty="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2412244" y="5228637"/>
              <a:ext cx="4320722" cy="649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Long-term &amp; Additional Support</a:t>
              </a:r>
              <a:endParaRPr lang="ko-KR" altLang="en-US" dirty="0"/>
            </a:p>
          </p:txBody>
        </p:sp>
        <p:sp>
          <p:nvSpPr>
            <p:cNvPr id="20" name="아래쪽 화살표 19"/>
            <p:cNvSpPr/>
            <p:nvPr/>
          </p:nvSpPr>
          <p:spPr>
            <a:xfrm>
              <a:off x="4283484" y="621251"/>
              <a:ext cx="360443" cy="7130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1" name="아래쪽 화살표 20"/>
            <p:cNvSpPr/>
            <p:nvPr/>
          </p:nvSpPr>
          <p:spPr>
            <a:xfrm>
              <a:off x="4283484" y="1484221"/>
              <a:ext cx="360443" cy="73133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2" name="아래쪽 화살표 21"/>
            <p:cNvSpPr/>
            <p:nvPr/>
          </p:nvSpPr>
          <p:spPr>
            <a:xfrm>
              <a:off x="4283484" y="2349020"/>
              <a:ext cx="360443" cy="71305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3" name="아래쪽 화살표 22"/>
            <p:cNvSpPr/>
            <p:nvPr/>
          </p:nvSpPr>
          <p:spPr>
            <a:xfrm>
              <a:off x="4283484" y="3213820"/>
              <a:ext cx="360443" cy="7130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5" name="아래쪽 화살표 24"/>
            <p:cNvSpPr/>
            <p:nvPr/>
          </p:nvSpPr>
          <p:spPr>
            <a:xfrm>
              <a:off x="2340155" y="3213820"/>
              <a:ext cx="358910" cy="7130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6" name="아래쪽 화살표 25"/>
            <p:cNvSpPr/>
            <p:nvPr/>
          </p:nvSpPr>
          <p:spPr>
            <a:xfrm>
              <a:off x="6372523" y="3213820"/>
              <a:ext cx="360443" cy="7130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아래쪽 화살표 26"/>
            <p:cNvSpPr/>
            <p:nvPr/>
          </p:nvSpPr>
          <p:spPr>
            <a:xfrm>
              <a:off x="4355572" y="5086028"/>
              <a:ext cx="360444" cy="7130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아래쪽 화살표 27"/>
            <p:cNvSpPr/>
            <p:nvPr/>
          </p:nvSpPr>
          <p:spPr>
            <a:xfrm>
              <a:off x="4355572" y="5948999"/>
              <a:ext cx="360444" cy="14443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0" name="설명선 2 29"/>
            <p:cNvSpPr/>
            <p:nvPr/>
          </p:nvSpPr>
          <p:spPr>
            <a:xfrm>
              <a:off x="7452320" y="27815"/>
              <a:ext cx="1456992" cy="880483"/>
            </a:xfrm>
            <a:prstGeom prst="borderCallout2">
              <a:avLst>
                <a:gd name="adj1" fmla="val 51422"/>
                <a:gd name="adj2" fmla="val 652"/>
                <a:gd name="adj3" fmla="val 51423"/>
                <a:gd name="adj4" fmla="val -29396"/>
                <a:gd name="adj5" fmla="val 115767"/>
                <a:gd name="adj6" fmla="val -4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 smtClean="0"/>
                <a:t>Together with Community</a:t>
              </a:r>
              <a:endParaRPr lang="ko-KR" altLang="en-US" dirty="0"/>
            </a:p>
          </p:txBody>
        </p:sp>
      </p:grpSp>
      <p:sp>
        <p:nvSpPr>
          <p:cNvPr id="30725" name="슬라이드 번호 개체 틀 3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ABA9FB3-9760-4FD6-B358-44F4330B9623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39</a:t>
            </a:fld>
            <a:endParaRPr lang="ko-KR" altLang="en-US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2" name="제목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sz="3200" dirty="0" smtClean="0"/>
              <a:t>Flow chart of </a:t>
            </a:r>
            <a:r>
              <a:rPr lang="en-US" altLang="ko-KR" sz="3200" dirty="0" err="1" smtClean="0"/>
              <a:t>Postvention</a:t>
            </a:r>
            <a:r>
              <a:rPr lang="en-US" altLang="ko-KR" sz="3200" dirty="0" smtClean="0"/>
              <a:t> of School Crisis</a:t>
            </a:r>
            <a:endParaRPr lang="ko-KR" alt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 bwMode="auto">
          <a:xfrm>
            <a:off x="1382216" y="238650"/>
            <a:ext cx="7761784" cy="576015"/>
          </a:xfrm>
          <a:prstGeom prst="rect">
            <a:avLst/>
          </a:prstGeom>
          <a:noFill/>
        </p:spPr>
        <p:txBody>
          <a:bodyPr wrap="square" lIns="83969" tIns="41985" rIns="83969" bIns="41985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ko-KR" sz="2800" b="1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47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ea typeface="맑은 고딕"/>
                <a:cs typeface="Arial" pitchFamily="34" charset="0"/>
              </a:rPr>
              <a:t>Chilgok</a:t>
            </a:r>
            <a:r>
              <a:rPr lang="en-US" altLang="ko-KR" sz="2800" b="1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47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ea typeface="맑은 고딕"/>
                <a:cs typeface="Arial" pitchFamily="34" charset="0"/>
              </a:rPr>
              <a:t> </a:t>
            </a:r>
            <a:r>
              <a:rPr lang="en-US" altLang="ko-KR" sz="2800" b="1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47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ea typeface="맑은 고딕"/>
                <a:cs typeface="Arial" pitchFamily="34" charset="0"/>
              </a:rPr>
              <a:t>Kyungpook</a:t>
            </a:r>
            <a:r>
              <a:rPr lang="en-US" altLang="ko-KR" sz="2800" b="1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47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ea typeface="맑은 고딕"/>
                <a:cs typeface="Arial" pitchFamily="34" charset="0"/>
              </a:rPr>
              <a:t> Medical Center, </a:t>
            </a:r>
            <a:r>
              <a:rPr lang="en-US" altLang="ko-KR" sz="2800" b="1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47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ea typeface="맑은 고딕"/>
                <a:cs typeface="Arial" pitchFamily="34" charset="0"/>
              </a:rPr>
              <a:t>Daegu</a:t>
            </a:r>
            <a:endParaRPr lang="en-US" altLang="ko-KR" sz="2800" b="1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47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맑은 고딕"/>
              <a:ea typeface="맑은 고딕"/>
              <a:cs typeface="Arial" pitchFamily="34" charset="0"/>
            </a:endParaRPr>
          </a:p>
        </p:txBody>
      </p:sp>
      <p:pic>
        <p:nvPicPr>
          <p:cNvPr id="4" name="_x187060040" descr="EMB0000187808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48883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9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 Chung\Pictures\2014-01-30 20140130\20140130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525658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US Chung\Pictures\2013-07-16 20130716\20130716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484784"/>
            <a:ext cx="9396536" cy="6912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 Chung\Desktop\더반 출장\공주사대부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840759" cy="47525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40466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err="1" smtClean="0"/>
              <a:t>Gonju</a:t>
            </a:r>
            <a:r>
              <a:rPr lang="en-US" altLang="ko-KR" sz="2800" b="1" dirty="0" smtClean="0"/>
              <a:t> National High School Boot Camp </a:t>
            </a:r>
          </a:p>
          <a:p>
            <a:r>
              <a:rPr lang="en-US" altLang="ko-KR" sz="2800" b="1" dirty="0" smtClean="0"/>
              <a:t>- 5 Students Died, 2013, July 17</a:t>
            </a:r>
            <a:r>
              <a:rPr lang="en-US" altLang="ko-KR" sz="2800" b="1" baseline="30000" dirty="0" smtClean="0"/>
              <a:t>th</a:t>
            </a:r>
            <a:r>
              <a:rPr lang="en-US" altLang="ko-KR" sz="2800" b="1" dirty="0" smtClean="0"/>
              <a:t>.</a:t>
            </a:r>
            <a:endParaRPr lang="ko-KR" alt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81248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1314" name="Picture 2" descr="C:\Users\US Chung\Desktop\캽처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5" y="300037"/>
            <a:ext cx="6381750" cy="625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9266" name="Picture 2" descr="C:\Users\US Chung\Desktop\매일 신문 캡처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374" y="548680"/>
            <a:ext cx="3730251" cy="5577483"/>
          </a:xfrm>
          <a:prstGeom prst="rect">
            <a:avLst/>
          </a:prstGeom>
          <a:noFill/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9267" name="Picture 3" descr="C:\Users\US Chung\Desktop\캡처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2656"/>
            <a:ext cx="403860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3074" name="Picture 2" descr="C:\Users\KNUMC\Pictures\2014소아정신과팀%20사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NUMC\Pictures\11.19(화) 촬영 마지막 북리딩 기념사진 입니다. ^^\IMG_5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51125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6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 rot="460855">
            <a:off x="3608706" y="553076"/>
            <a:ext cx="4199978" cy="2971133"/>
            <a:chOff x="527" y="1248"/>
            <a:chExt cx="2244" cy="2411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gray">
            <a:xfrm rot="-319177">
              <a:off x="527" y="1248"/>
              <a:ext cx="2144" cy="2411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gray">
            <a:xfrm>
              <a:off x="675" y="1260"/>
              <a:ext cx="2096" cy="2202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gray">
            <a:xfrm>
              <a:off x="759" y="1436"/>
              <a:ext cx="1980" cy="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latinLnBrk="0" hangingPunct="0"/>
              <a:endParaRPr kumimoji="0" lang="en-US" altLang="ko-KR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3" name="_x91937896" descr="EMB000017dc092b"/>
          <p:cNvPicPr>
            <a:picLocks noChangeAspect="1" noChangeArrowheads="1"/>
          </p:cNvPicPr>
          <p:nvPr/>
        </p:nvPicPr>
        <p:blipFill>
          <a:blip r:embed="rId2" cstate="print"/>
          <a:srcRect b="15128"/>
          <a:stretch>
            <a:fillRect/>
          </a:stretch>
        </p:blipFill>
        <p:spPr bwMode="auto">
          <a:xfrm rot="460855">
            <a:off x="4038336" y="780532"/>
            <a:ext cx="3631385" cy="2317702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899592" y="1340768"/>
            <a:ext cx="631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0070C0"/>
                </a:solidFill>
              </a:rPr>
              <a:t>&lt;</a:t>
            </a:r>
            <a:r>
              <a:rPr lang="en-US" altLang="ko-KR" sz="2000" b="1" dirty="0" err="1" smtClean="0">
                <a:solidFill>
                  <a:srgbClr val="0070C0"/>
                </a:solidFill>
              </a:rPr>
              <a:t>Postvention</a:t>
            </a:r>
            <a:r>
              <a:rPr lang="en-US" altLang="ko-KR" sz="2000" b="1" dirty="0" smtClean="0">
                <a:solidFill>
                  <a:srgbClr val="0070C0"/>
                </a:solidFill>
              </a:rPr>
              <a:t> of</a:t>
            </a:r>
          </a:p>
          <a:p>
            <a:r>
              <a:rPr lang="en-US" altLang="ko-KR" sz="2000" b="1" dirty="0" err="1" smtClean="0">
                <a:solidFill>
                  <a:srgbClr val="0070C0"/>
                </a:solidFill>
              </a:rPr>
              <a:t>Busan</a:t>
            </a:r>
            <a:r>
              <a:rPr lang="en-US" altLang="ko-KR" sz="2000" b="1" dirty="0" smtClean="0">
                <a:solidFill>
                  <a:srgbClr val="0070C0"/>
                </a:solidFill>
              </a:rPr>
              <a:t> University </a:t>
            </a:r>
          </a:p>
          <a:p>
            <a:r>
              <a:rPr lang="en-US" altLang="ko-KR" sz="2000" b="1" dirty="0" smtClean="0">
                <a:solidFill>
                  <a:srgbClr val="0070C0"/>
                </a:solidFill>
              </a:rPr>
              <a:t>Of Foreign Affairs&gt;</a:t>
            </a:r>
          </a:p>
        </p:txBody>
      </p:sp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Freeform 3"/>
          <p:cNvSpPr>
            <a:spLocks/>
          </p:cNvSpPr>
          <p:nvPr/>
        </p:nvSpPr>
        <p:spPr bwMode="gray">
          <a:xfrm>
            <a:off x="754269" y="3405183"/>
            <a:ext cx="2217322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gray">
          <a:xfrm>
            <a:off x="951249" y="2643183"/>
            <a:ext cx="7279509" cy="1524000"/>
          </a:xfrm>
          <a:prstGeom prst="rect">
            <a:avLst/>
          </a:prstGeom>
          <a:solidFill>
            <a:srgbClr val="0066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eaLnBrk="0" latinLnBrk="0" hangingPunct="0"/>
            <a:r>
              <a:rPr kumimoji="0" lang="en-US" altLang="ko-KR" dirty="0" smtClean="0">
                <a:solidFill>
                  <a:srgbClr val="FFFFFF"/>
                </a:solidFill>
                <a:latin typeface="Arial" charset="0"/>
              </a:rPr>
              <a:t>2014, Feb. 17</a:t>
            </a:r>
            <a:r>
              <a:rPr kumimoji="0" lang="en-US" altLang="ko-KR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endParaRPr kumimoji="0" lang="en-US" altLang="ko-KR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latinLnBrk="0" hangingPunct="0"/>
            <a:r>
              <a:rPr lang="en-US" altLang="ko-KR" dirty="0" err="1" smtClean="0">
                <a:solidFill>
                  <a:srgbClr val="FFFFFF"/>
                </a:solidFill>
                <a:latin typeface="Arial" charset="0"/>
              </a:rPr>
              <a:t>Kyungjoo</a:t>
            </a:r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 City, Mauna Resort, </a:t>
            </a:r>
          </a:p>
          <a:p>
            <a:pPr algn="ctr" eaLnBrk="0" latinLnBrk="0" hangingPunct="0"/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Collapse of Roof of  Gymnasium, </a:t>
            </a:r>
          </a:p>
          <a:p>
            <a:pPr algn="ctr" eaLnBrk="0" latinLnBrk="0" hangingPunct="0"/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9 Students Died</a:t>
            </a:r>
            <a:r>
              <a:rPr kumimoji="0" lang="ko-KR" altLang="en-US" dirty="0" smtClean="0">
                <a:solidFill>
                  <a:srgbClr val="FFFFFF"/>
                </a:solidFill>
                <a:latin typeface="Arial" charset="0"/>
              </a:rPr>
              <a:t> </a:t>
            </a:r>
            <a:endParaRPr kumimoji="0" lang="en-US" altLang="ko-KR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latinLnBrk="0" hangingPunct="0"/>
            <a:r>
              <a:rPr lang="en-US" altLang="ko-KR" b="1" dirty="0" smtClean="0">
                <a:solidFill>
                  <a:srgbClr val="FFFF00"/>
                </a:solidFill>
              </a:rPr>
              <a:t>550 Students in the building &amp; 550 in the Resort</a:t>
            </a:r>
            <a:endParaRPr lang="en-US" altLang="ko-KR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" name="Freeform 6"/>
          <p:cNvSpPr>
            <a:spLocks/>
          </p:cNvSpPr>
          <p:nvPr/>
        </p:nvSpPr>
        <p:spPr bwMode="gray">
          <a:xfrm>
            <a:off x="792620" y="5287972"/>
            <a:ext cx="2217322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Freeform 7"/>
          <p:cNvSpPr>
            <a:spLocks/>
          </p:cNvSpPr>
          <p:nvPr/>
        </p:nvSpPr>
        <p:spPr bwMode="gray">
          <a:xfrm rot="10800000">
            <a:off x="6356842" y="4337059"/>
            <a:ext cx="2112731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gray">
          <a:xfrm>
            <a:off x="989600" y="4525972"/>
            <a:ext cx="7279509" cy="1524000"/>
          </a:xfrm>
          <a:prstGeom prst="rect">
            <a:avLst/>
          </a:prstGeom>
          <a:solidFill>
            <a:srgbClr val="0099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eaLnBrk="0" latinLnBrk="0" hangingPunct="0"/>
            <a:r>
              <a:rPr kumimoji="0" lang="en-US" altLang="ko-KR" dirty="0" smtClean="0">
                <a:solidFill>
                  <a:srgbClr val="FFFFFF"/>
                </a:solidFill>
                <a:latin typeface="Arial" charset="0"/>
              </a:rPr>
              <a:t>Psychological First Aid,</a:t>
            </a:r>
          </a:p>
          <a:p>
            <a:pPr algn="ctr" eaLnBrk="0" latinLnBrk="0" hangingPunct="0"/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Screening </a:t>
            </a:r>
          </a:p>
          <a:p>
            <a:pPr algn="ctr" eaLnBrk="0" latinLnBrk="0" hangingPunct="0"/>
            <a:r>
              <a:rPr kumimoji="0" lang="en-US" altLang="ko-KR" dirty="0" smtClean="0">
                <a:solidFill>
                  <a:srgbClr val="FFFFFF"/>
                </a:solidFill>
                <a:latin typeface="Arial" charset="0"/>
              </a:rPr>
              <a:t>Education about Traumatic Greif</a:t>
            </a:r>
          </a:p>
          <a:p>
            <a:pPr algn="ctr" eaLnBrk="0" latinLnBrk="0" hangingPunct="0"/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Counseling &amp; Trauma-Focused CBT</a:t>
            </a:r>
            <a:endParaRPr kumimoji="0" lang="en-US" altLang="ko-KR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latinLnBrk="0" hangingPunct="0"/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For Professors, Students, School Staff</a:t>
            </a:r>
            <a:endParaRPr kumimoji="0" lang="en-US" altLang="ko-KR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아래쪽 화살표 20"/>
          <p:cNvSpPr/>
          <p:nvPr/>
        </p:nvSpPr>
        <p:spPr>
          <a:xfrm>
            <a:off x="4139952" y="4221088"/>
            <a:ext cx="532157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6" b="26373"/>
          <a:stretch>
            <a:fillRect/>
          </a:stretch>
        </p:blipFill>
        <p:spPr bwMode="auto">
          <a:xfrm>
            <a:off x="7972098" y="129329"/>
            <a:ext cx="883447" cy="43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97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 descr="배정이 교수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4608512" cy="4838873"/>
          </a:xfr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2348880"/>
            <a:ext cx="2304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경주 </a:t>
            </a:r>
            <a:r>
              <a:rPr lang="ko-KR" altLang="en-US" dirty="0" err="1" smtClean="0"/>
              <a:t>리조트</a:t>
            </a:r>
            <a:r>
              <a:rPr lang="ko-KR" altLang="en-US" dirty="0" smtClean="0"/>
              <a:t> 붕괴 때 다리를 다쳤던 부산외대 이지향양</a:t>
            </a:r>
            <a:r>
              <a:rPr lang="en-US" altLang="ko-KR" dirty="0" smtClean="0"/>
              <a:t>(18·</a:t>
            </a:r>
            <a:r>
              <a:rPr lang="ko-KR" altLang="en-US" dirty="0" smtClean="0"/>
              <a:t>중국학부</a:t>
            </a:r>
            <a:r>
              <a:rPr lang="en-US" altLang="ko-KR" dirty="0" smtClean="0"/>
              <a:t>1·</a:t>
            </a:r>
            <a:r>
              <a:rPr lang="ko-KR" altLang="en-US" dirty="0" smtClean="0"/>
              <a:t>오른쪽</a:t>
            </a:r>
            <a:r>
              <a:rPr lang="en-US" altLang="ko-KR" dirty="0" smtClean="0"/>
              <a:t>)</a:t>
            </a:r>
            <a:r>
              <a:rPr lang="ko-KR" altLang="en-US" dirty="0" smtClean="0"/>
              <a:t>이 부산시 배정이</a:t>
            </a:r>
            <a:r>
              <a:rPr lang="en-US" altLang="ko-KR" dirty="0" smtClean="0"/>
              <a:t>(52) </a:t>
            </a:r>
            <a:r>
              <a:rPr lang="ko-KR" altLang="en-US" dirty="0" err="1" smtClean="0"/>
              <a:t>재난심리지원센터장과</a:t>
            </a:r>
            <a:r>
              <a:rPr lang="ko-KR" altLang="en-US" dirty="0" smtClean="0"/>
              <a:t> 상담하고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이양은 “지금도 작은 소리에 깜짝 놀라곤 한다”고 말했다</a:t>
            </a:r>
            <a:r>
              <a:rPr lang="en-US" altLang="ko-KR" dirty="0" smtClean="0"/>
              <a:t>. [</a:t>
            </a:r>
            <a:r>
              <a:rPr lang="ko-KR" altLang="en-US" dirty="0" smtClean="0"/>
              <a:t>송봉근 기자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2338" name="Picture 2" descr="C:\Users\US Chung\Desktop\캡처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661987"/>
            <a:ext cx="6629400" cy="553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515358"/>
              </p:ext>
            </p:extLst>
          </p:nvPr>
        </p:nvGraphicFramePr>
        <p:xfrm>
          <a:off x="105034" y="296563"/>
          <a:ext cx="8699156" cy="6153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Slide" r:id="rId4" imgW="4570501" imgH="3427618" progId="PowerPoint.Slide.12">
                  <p:embed/>
                </p:oleObj>
              </mc:Choice>
              <mc:Fallback>
                <p:oleObj name="Slide" r:id="rId4" imgW="4570501" imgH="342761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34" y="296563"/>
                        <a:ext cx="8699156" cy="61536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5780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file2.uf.tistory.com/image/22482233535726C830A9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619">
            <a:off x="6098522" y="724885"/>
            <a:ext cx="1713084" cy="19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rot="20325890">
            <a:off x="1151686" y="506297"/>
            <a:ext cx="4199978" cy="2971133"/>
            <a:chOff x="527" y="1248"/>
            <a:chExt cx="2244" cy="2411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gray">
            <a:xfrm rot="-319177">
              <a:off x="527" y="1248"/>
              <a:ext cx="2144" cy="2411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675" y="1260"/>
              <a:ext cx="2096" cy="2202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gray">
            <a:xfrm>
              <a:off x="759" y="1436"/>
              <a:ext cx="1980" cy="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latinLnBrk="0" hangingPunct="0"/>
              <a:endParaRPr kumimoji="0" lang="en-US" altLang="ko-KR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8" name="Freeform 3"/>
          <p:cNvSpPr>
            <a:spLocks/>
          </p:cNvSpPr>
          <p:nvPr/>
        </p:nvSpPr>
        <p:spPr bwMode="gray">
          <a:xfrm>
            <a:off x="889164" y="3524118"/>
            <a:ext cx="2217322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66CC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6"/>
          <p:cNvSpPr>
            <a:spLocks/>
          </p:cNvSpPr>
          <p:nvPr/>
        </p:nvSpPr>
        <p:spPr bwMode="gray">
          <a:xfrm>
            <a:off x="927515" y="5406907"/>
            <a:ext cx="2217322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Freeform 7"/>
          <p:cNvSpPr>
            <a:spLocks/>
          </p:cNvSpPr>
          <p:nvPr/>
        </p:nvSpPr>
        <p:spPr bwMode="gray">
          <a:xfrm rot="10800000">
            <a:off x="6491737" y="4455994"/>
            <a:ext cx="2112731" cy="962025"/>
          </a:xfrm>
          <a:custGeom>
            <a:avLst/>
            <a:gdLst/>
            <a:ahLst/>
            <a:cxnLst>
              <a:cxn ang="0">
                <a:pos x="88" y="696"/>
              </a:cxn>
              <a:cxn ang="0">
                <a:pos x="88" y="0"/>
              </a:cxn>
              <a:cxn ang="0">
                <a:pos x="0" y="0"/>
              </a:cxn>
              <a:cxn ang="0">
                <a:pos x="0" y="792"/>
              </a:cxn>
              <a:cxn ang="0">
                <a:pos x="2320" y="792"/>
              </a:cxn>
              <a:cxn ang="0">
                <a:pos x="2320" y="696"/>
              </a:cxn>
              <a:cxn ang="0">
                <a:pos x="88" y="696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DFE29A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gray">
          <a:xfrm>
            <a:off x="971600" y="4644907"/>
            <a:ext cx="7848872" cy="1524000"/>
          </a:xfrm>
          <a:prstGeom prst="rect">
            <a:avLst/>
          </a:prstGeom>
          <a:solidFill>
            <a:srgbClr val="0099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eaLnBrk="0" latinLnBrk="0" hangingPunct="0"/>
            <a:r>
              <a:rPr lang="en-US" altLang="ko-KR" b="1" dirty="0" smtClean="0">
                <a:solidFill>
                  <a:srgbClr val="FFFF00"/>
                </a:solidFill>
              </a:rPr>
              <a:t> 3 mental health </a:t>
            </a:r>
            <a:r>
              <a:rPr lang="en-US" altLang="ko-KR" b="1" dirty="0" err="1" smtClean="0">
                <a:solidFill>
                  <a:srgbClr val="FFFF00"/>
                </a:solidFill>
              </a:rPr>
              <a:t>proffesionals</a:t>
            </a:r>
            <a:r>
              <a:rPr lang="en-US" altLang="ko-KR" b="1" dirty="0" smtClean="0">
                <a:solidFill>
                  <a:srgbClr val="FFFF00"/>
                </a:solidFill>
              </a:rPr>
              <a:t> went to the Port </a:t>
            </a:r>
          </a:p>
          <a:p>
            <a:pPr algn="ctr" eaLnBrk="0" latinLnBrk="0" hangingPunct="0"/>
            <a:r>
              <a:rPr lang="en-US" altLang="ko-KR" b="1" dirty="0" smtClean="0">
                <a:solidFill>
                  <a:srgbClr val="FFFF00"/>
                </a:solidFill>
              </a:rPr>
              <a:t>3 went to the </a:t>
            </a:r>
            <a:r>
              <a:rPr lang="en-US" altLang="ko-KR" b="1" dirty="0" err="1" smtClean="0">
                <a:solidFill>
                  <a:srgbClr val="FFFF00"/>
                </a:solidFill>
              </a:rPr>
              <a:t>Danwon</a:t>
            </a:r>
            <a:r>
              <a:rPr lang="en-US" altLang="ko-KR" b="1" dirty="0" smtClean="0">
                <a:solidFill>
                  <a:srgbClr val="FFFF00"/>
                </a:solidFill>
              </a:rPr>
              <a:t> High School </a:t>
            </a:r>
          </a:p>
          <a:p>
            <a:pPr algn="ctr" eaLnBrk="0" latinLnBrk="0" hangingPunct="0"/>
            <a:r>
              <a:rPr lang="en-US" altLang="ko-KR" b="1" dirty="0" smtClean="0">
                <a:solidFill>
                  <a:srgbClr val="FFFF00"/>
                </a:solidFill>
              </a:rPr>
              <a:t>on Accident day.</a:t>
            </a:r>
            <a:endParaRPr lang="en-US" altLang="ko-KR" dirty="0" smtClean="0">
              <a:solidFill>
                <a:srgbClr val="FFFF00"/>
              </a:solidFill>
              <a:latin typeface="Arial" charset="0"/>
            </a:endParaRPr>
          </a:p>
          <a:p>
            <a:pPr algn="ctr" eaLnBrk="0" latinLnBrk="0" hangingPunct="0"/>
            <a:r>
              <a:rPr kumimoji="0" lang="en-US" altLang="ko-KR" dirty="0" smtClean="0">
                <a:solidFill>
                  <a:srgbClr val="FFFFFF"/>
                </a:solidFill>
                <a:latin typeface="Arial" charset="0"/>
              </a:rPr>
              <a:t>Starting </a:t>
            </a:r>
            <a:r>
              <a:rPr lang="en-US" altLang="ko-KR" dirty="0" smtClean="0">
                <a:solidFill>
                  <a:srgbClr val="FFFFFF"/>
                </a:solidFill>
                <a:latin typeface="Arial" charset="0"/>
              </a:rPr>
              <a:t>giving </a:t>
            </a:r>
            <a:r>
              <a:rPr lang="en-US" altLang="ko-KR" dirty="0" smtClean="0">
                <a:solidFill>
                  <a:srgbClr val="002060"/>
                </a:solidFill>
                <a:latin typeface="Arial" charset="0"/>
              </a:rPr>
              <a:t>‘</a:t>
            </a:r>
            <a:r>
              <a:rPr kumimoji="0" lang="en-US" altLang="ko-KR" dirty="0" smtClean="0">
                <a:solidFill>
                  <a:srgbClr val="002060"/>
                </a:solidFill>
                <a:latin typeface="Arial" charset="0"/>
              </a:rPr>
              <a:t>Psychological First Aid’, Control of Access</a:t>
            </a:r>
          </a:p>
        </p:txBody>
      </p:sp>
      <p:pic>
        <p:nvPicPr>
          <p:cNvPr id="11266" name="Picture 2" descr="http://blog.donga.com/nambukstory/files/2014/04/201404201917512069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234">
            <a:off x="1487308" y="557914"/>
            <a:ext cx="3737693" cy="25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971600" y="2636912"/>
            <a:ext cx="7848872" cy="1944216"/>
          </a:xfrm>
          <a:prstGeom prst="rect">
            <a:avLst/>
          </a:prstGeom>
          <a:solidFill>
            <a:srgbClr val="006699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sy="50000" kx="-2453608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 eaLnBrk="0" latinLnBrk="0" hangingPunct="0"/>
            <a:r>
              <a:rPr kumimoji="0" lang="en-US" altLang="ko-KR" sz="2000" dirty="0" smtClean="0">
                <a:solidFill>
                  <a:srgbClr val="FFFFFF"/>
                </a:solidFill>
                <a:latin typeface="Arial" charset="0"/>
              </a:rPr>
              <a:t>2014, April, 16</a:t>
            </a:r>
            <a:r>
              <a:rPr kumimoji="0" lang="en-US" altLang="ko-KR" sz="2000" baseline="30000" dirty="0" smtClean="0">
                <a:solidFill>
                  <a:srgbClr val="FFFFFF"/>
                </a:solidFill>
                <a:latin typeface="Arial" charset="0"/>
              </a:rPr>
              <a:t>th, </a:t>
            </a:r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‘</a:t>
            </a:r>
            <a:r>
              <a:rPr lang="en-US" altLang="ko-KR" sz="2000" dirty="0" err="1" smtClean="0">
                <a:solidFill>
                  <a:srgbClr val="FFFFFF"/>
                </a:solidFill>
                <a:latin typeface="Arial" charset="0"/>
              </a:rPr>
              <a:t>Sewel</a:t>
            </a:r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 Boat’ Sinking Tragedy </a:t>
            </a:r>
          </a:p>
          <a:p>
            <a:pPr algn="ctr" eaLnBrk="0" latinLnBrk="0" hangingPunct="0"/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300 People Died</a:t>
            </a:r>
          </a:p>
          <a:p>
            <a:pPr algn="ctr" eaLnBrk="0" latinLnBrk="0" hangingPunct="0"/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(including 250 </a:t>
            </a:r>
            <a:r>
              <a:rPr lang="en-US" altLang="ko-KR" sz="2000" dirty="0" err="1" smtClean="0">
                <a:solidFill>
                  <a:srgbClr val="FFFFFF"/>
                </a:solidFill>
                <a:latin typeface="Arial" charset="0"/>
              </a:rPr>
              <a:t>Danwon</a:t>
            </a:r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 High School Students &amp; Teachers</a:t>
            </a:r>
          </a:p>
          <a:p>
            <a:pPr algn="ctr" eaLnBrk="0" latinLnBrk="0" hangingPunct="0"/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 on School trip </a:t>
            </a:r>
          </a:p>
          <a:p>
            <a:pPr algn="ctr" eaLnBrk="0" latinLnBrk="0" hangingPunct="0"/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to </a:t>
            </a:r>
            <a:r>
              <a:rPr lang="en-US" altLang="ko-KR" sz="2000" dirty="0" err="1" smtClean="0">
                <a:solidFill>
                  <a:srgbClr val="FFFFFF"/>
                </a:solidFill>
                <a:latin typeface="Arial" charset="0"/>
              </a:rPr>
              <a:t>Jeju</a:t>
            </a:r>
            <a:r>
              <a:rPr lang="en-US" altLang="ko-KR" sz="2000" dirty="0" smtClean="0">
                <a:solidFill>
                  <a:srgbClr val="FFFFFF"/>
                </a:solidFill>
                <a:latin typeface="Arial" charset="0"/>
              </a:rPr>
              <a:t> Island)</a:t>
            </a:r>
          </a:p>
          <a:p>
            <a:pPr algn="ctr" eaLnBrk="0" latinLnBrk="0" hangingPunct="0"/>
            <a:endParaRPr lang="en-US" altLang="ko-KR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아래쪽 화살표 12"/>
          <p:cNvSpPr/>
          <p:nvPr/>
        </p:nvSpPr>
        <p:spPr>
          <a:xfrm>
            <a:off x="4644008" y="4581128"/>
            <a:ext cx="532157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0580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제프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8680"/>
            <a:ext cx="91440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새론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2924944"/>
            <a:ext cx="9144000" cy="351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tac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32656"/>
            <a:ext cx="9144000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 descr="황순조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5616" y="3502025"/>
            <a:ext cx="9144000" cy="33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62" name="Picture 2" descr="C:\Users\US Chung\Pictures\2014-04-28 20140428\20140428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NUMC\Pictures\2014-07-02 20140702\20140702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5832648" cy="61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NUMC\Pictures\2014-07-02 20140702\20140702 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4" y="3284984"/>
            <a:ext cx="8049068" cy="31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US Chung\Pictures\정운선 취재 자제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9525"/>
            <a:ext cx="8401050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 Chung\Desktop\더반 출장\김학미 정운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240360" cy="2548880"/>
          </a:xfrm>
          <a:prstGeom prst="rect">
            <a:avLst/>
          </a:prstGeom>
          <a:noFill/>
        </p:spPr>
      </p:pic>
      <p:pic>
        <p:nvPicPr>
          <p:cNvPr id="52229" name="Picture 5" descr="C:\Users\US Chung\Desktop\더반 출장\언론에 보내는 편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717032"/>
            <a:ext cx="2736304" cy="2762250"/>
          </a:xfrm>
          <a:prstGeom prst="rect">
            <a:avLst/>
          </a:prstGeom>
          <a:noFill/>
        </p:spPr>
      </p:pic>
      <p:pic>
        <p:nvPicPr>
          <p:cNvPr id="52230" name="Picture 6" descr="C:\Users\US Chung\Desktop\더반 출장\기자들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24744"/>
            <a:ext cx="3168352" cy="2520280"/>
          </a:xfrm>
          <a:prstGeom prst="rect">
            <a:avLst/>
          </a:prstGeom>
          <a:noFill/>
        </p:spPr>
      </p:pic>
      <p:pic>
        <p:nvPicPr>
          <p:cNvPr id="52227" name="Picture 3" descr="C:\Users\US Chung\Desktop\더반 출장\단원고 학생들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324036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 Chung\Pictures\TRT 장기지원 사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852936"/>
            <a:ext cx="5524500" cy="2883024"/>
          </a:xfrm>
          <a:prstGeom prst="rect">
            <a:avLst/>
          </a:prstGeom>
          <a:noFill/>
        </p:spPr>
      </p:pic>
      <p:pic>
        <p:nvPicPr>
          <p:cNvPr id="3" name="Picture 2" descr="C:\Users\US Chung\Pictures\정운선 사진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836712"/>
            <a:ext cx="1743075" cy="261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US Chung\Desktop\KakaoTalk_20140710_192311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NUMC\Pictures\2014-07-08 20140708\20140708 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9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46474"/>
              </p:ext>
            </p:extLst>
          </p:nvPr>
        </p:nvGraphicFramePr>
        <p:xfrm>
          <a:off x="376882" y="518984"/>
          <a:ext cx="7885022" cy="557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Slide" r:id="rId4" imgW="4570501" imgH="3427618" progId="PowerPoint.Slide.12">
                  <p:embed/>
                </p:oleObj>
              </mc:Choice>
              <mc:Fallback>
                <p:oleObj name="Slide" r:id="rId4" imgW="4570501" imgH="342761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882" y="518984"/>
                        <a:ext cx="7885022" cy="55770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2440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Users\US Chung\Pictures\2014-08-26 20140826\20140826 32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32656"/>
            <a:ext cx="4572000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US Chung\Pictures\2014-06-11 20140611\20140611 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US Chung\Desktop\대구 M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696744" cy="5688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US Chung\Pictures\2014-07-11 20140711\20140711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804248" cy="7220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National Institute of Mental Health(NIMH) </a:t>
            </a:r>
            <a:r>
              <a:rPr lang="ko-KR" altLang="en-US" dirty="0" smtClean="0"/>
              <a:t>공동 연구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b="1" dirty="0"/>
              <a:t>Investigating the impact of fluoxetine treatment on BOLD response in trauma-exposed patients with Conduct Disorder and Oppositional Defiant Disorder and the relationship of this impact with symptom improvement </a:t>
            </a:r>
            <a:endParaRPr lang="en-US" altLang="ko-KR" b="1" dirty="0" smtClean="0"/>
          </a:p>
          <a:p>
            <a:endParaRPr lang="en-US" altLang="ko-KR" b="1" dirty="0"/>
          </a:p>
          <a:p>
            <a:pPr lvl="1"/>
            <a:r>
              <a:rPr lang="en-US" altLang="ko-KR" b="1" dirty="0"/>
              <a:t>Principal </a:t>
            </a:r>
            <a:r>
              <a:rPr lang="en-US" altLang="ko-KR" b="1" dirty="0" smtClean="0"/>
              <a:t>Investigator : Un-Sun Chung, M.D., </a:t>
            </a:r>
            <a:r>
              <a:rPr lang="en-US" altLang="ko-KR" b="1" dirty="0" err="1" smtClean="0"/>
              <a:t>Ph.D</a:t>
            </a:r>
            <a:endParaRPr lang="en-US" altLang="ko-KR" b="1" dirty="0" smtClean="0"/>
          </a:p>
          <a:p>
            <a:endParaRPr lang="en-US" altLang="ko-KR" b="1" dirty="0"/>
          </a:p>
          <a:p>
            <a:pPr lvl="1"/>
            <a:r>
              <a:rPr lang="en-US" altLang="ko-KR" b="1" dirty="0" smtClean="0"/>
              <a:t>Adjunct </a:t>
            </a:r>
            <a:r>
              <a:rPr lang="en-US" altLang="ko-KR" b="1" dirty="0"/>
              <a:t>Principal </a:t>
            </a:r>
            <a:r>
              <a:rPr lang="en-US" altLang="ko-KR" b="1" dirty="0" smtClean="0"/>
              <a:t>Investigator : </a:t>
            </a:r>
            <a:r>
              <a:rPr lang="en-US" altLang="ko-KR" dirty="0" smtClean="0"/>
              <a:t>James </a:t>
            </a:r>
            <a:r>
              <a:rPr lang="en-US" altLang="ko-KR" dirty="0"/>
              <a:t>Blair, Ph.D.</a:t>
            </a:r>
            <a:endParaRPr lang="ko-KR" altLang="ko-KR" dirty="0"/>
          </a:p>
          <a:p>
            <a:pPr marL="0" indent="0">
              <a:buNone/>
            </a:pPr>
            <a:r>
              <a:rPr lang="en-US" altLang="ko-KR" dirty="0"/>
              <a:t> </a:t>
            </a:r>
            <a:endParaRPr lang="ko-KR" altLang="ko-KR" dirty="0"/>
          </a:p>
          <a:p>
            <a:pPr lvl="1"/>
            <a:r>
              <a:rPr lang="en-US" altLang="ko-KR" b="1" dirty="0"/>
              <a:t>Lead Associate </a:t>
            </a:r>
            <a:r>
              <a:rPr lang="en-US" altLang="ko-KR" b="1" dirty="0" smtClean="0"/>
              <a:t>Investigator : </a:t>
            </a:r>
            <a:r>
              <a:rPr lang="en-US" altLang="ko-KR" dirty="0" err="1" smtClean="0"/>
              <a:t>Soonjo</a:t>
            </a:r>
            <a:r>
              <a:rPr lang="en-US" altLang="ko-KR" dirty="0" smtClean="0"/>
              <a:t> </a:t>
            </a:r>
            <a:r>
              <a:rPr lang="en-US" altLang="ko-KR" dirty="0"/>
              <a:t>Hwang, M.D.</a:t>
            </a:r>
            <a:endParaRPr lang="ko-KR" altLang="ko-KR" dirty="0"/>
          </a:p>
          <a:p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593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ippocampu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196752"/>
            <a:ext cx="4464050" cy="4752975"/>
          </a:xfrm>
          <a:noFill/>
        </p:spPr>
      </p:pic>
    </p:spTree>
    <p:extLst>
      <p:ext uri="{BB962C8B-B14F-4D97-AF65-F5344CB8AC3E}">
        <p14:creationId xmlns:p14="http://schemas.microsoft.com/office/powerpoint/2010/main" val="40963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290513"/>
            <a:ext cx="913447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US Chung\Pictures\2014-07-01 20140701\20140701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5143500" cy="6453336"/>
          </a:xfrm>
          <a:prstGeom prst="rect">
            <a:avLst/>
          </a:prstGeom>
          <a:noFill/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3491" name="Picture 3" descr="C:\Users\US Chung\Pictures\2014-05-18 20140518\20140518 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1700808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내용 개체 틀 5" descr="Korean 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764704"/>
            <a:ext cx="475252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KakaoTalk_20140807_1651524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1268760"/>
            <a:ext cx="7992888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C00000"/>
                </a:solidFill>
              </a:rPr>
              <a:t>’School’, </a:t>
            </a:r>
          </a:p>
          <a:p>
            <a:r>
              <a:rPr lang="en-US" altLang="ko-KR" sz="4800" dirty="0" smtClean="0">
                <a:solidFill>
                  <a:srgbClr val="C00000"/>
                </a:solidFill>
              </a:rPr>
              <a:t>The Space </a:t>
            </a:r>
          </a:p>
          <a:p>
            <a:r>
              <a:rPr lang="en-US" altLang="ko-KR" sz="4800" dirty="0" smtClean="0">
                <a:solidFill>
                  <a:srgbClr val="C00000"/>
                </a:solidFill>
              </a:rPr>
              <a:t>for the limitless Possibility </a:t>
            </a:r>
            <a:endParaRPr lang="ko-KR" altLang="en-US" sz="4800" dirty="0">
              <a:solidFill>
                <a:srgbClr val="C00000"/>
              </a:solidFill>
            </a:endParaRPr>
          </a:p>
        </p:txBody>
      </p:sp>
      <p:sp>
        <p:nvSpPr>
          <p:cNvPr id="4" name="타원 3"/>
          <p:cNvSpPr/>
          <p:nvPr/>
        </p:nvSpPr>
        <p:spPr>
          <a:xfrm>
            <a:off x="2267744" y="3861048"/>
            <a:ext cx="648072" cy="115212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4716016" y="3717032"/>
            <a:ext cx="648072" cy="115212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5292080" y="3789040"/>
            <a:ext cx="648072" cy="115212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7524328" y="3717032"/>
            <a:ext cx="648072" cy="115212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763688" y="3933056"/>
            <a:ext cx="648072" cy="115212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G:\Pictures\Pictures\2011-07-27 20110727\20110727 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38" y="2518571"/>
            <a:ext cx="4250878" cy="30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Pictures\Pictures\2011-05-02\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02" y="1556794"/>
            <a:ext cx="3770262" cy="47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2011년 정운선 문서\사무\사진\정성훈 샘 사진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0688"/>
            <a:ext cx="1524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7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9E09-C296-4DDF-BE23-6C21CFB98A4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280919" cy="572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Thank you for your attention</a:t>
            </a:r>
            <a:endParaRPr lang="ko-KR" altLang="en-US" dirty="0"/>
          </a:p>
        </p:txBody>
      </p:sp>
      <p:pic>
        <p:nvPicPr>
          <p:cNvPr id="13" name="내용 개체 틀 12" descr="Kis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556792"/>
            <a:ext cx="3189288" cy="4103687"/>
          </a:xfrm>
        </p:spPr>
      </p:pic>
      <p:pic>
        <p:nvPicPr>
          <p:cNvPr id="14" name="내용 개체 틀 13" descr="절규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3313112" cy="4105721"/>
          </a:xfrm>
        </p:spPr>
      </p:pic>
    </p:spTree>
    <p:extLst>
      <p:ext uri="{BB962C8B-B14F-4D97-AF65-F5344CB8AC3E}">
        <p14:creationId xmlns:p14="http://schemas.microsoft.com/office/powerpoint/2010/main" val="427711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 Chung\Pictures\2014-01-30 20140130\20140130 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819472"/>
            <a:ext cx="6984776" cy="8352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7410" name="Picture 2" descr="C:\Users\KNUH007\Pictures\2013-07-15 20130715\20130715 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524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3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481" name="Picture 1" descr="C:\Users\US Chung\Pictures\대구 해바라기센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3691" y="-300038"/>
            <a:ext cx="11051382" cy="7458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9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im's color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D9EA00"/>
      </a:accent1>
      <a:accent2>
        <a:srgbClr val="EA157A"/>
      </a:accent2>
      <a:accent3>
        <a:srgbClr val="FEB80A"/>
      </a:accent3>
      <a:accent4>
        <a:srgbClr val="00ADDC"/>
      </a:accent4>
      <a:accent5>
        <a:srgbClr val="320058"/>
      </a:accent5>
      <a:accent6>
        <a:srgbClr val="A5D800"/>
      </a:accent6>
      <a:hlink>
        <a:srgbClr val="EB8803"/>
      </a:hlink>
      <a:folHlink>
        <a:srgbClr val="5F77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690</Words>
  <Application>Microsoft Macintosh PowerPoint</Application>
  <PresentationFormat>On-screen Show (4:3)</PresentationFormat>
  <Paragraphs>144</Paragraphs>
  <Slides>72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HY헤드라인M</vt:lpstr>
      <vt:lpstr>맑은 고딕</vt:lpstr>
      <vt:lpstr>HY견고딕</vt:lpstr>
      <vt:lpstr>Office 테마</vt:lpstr>
      <vt:lpstr>2_Office 테마</vt:lpstr>
      <vt:lpstr>Slide</vt:lpstr>
      <vt:lpstr>사진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chart of Postvention of School Crisis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Institute of Mental Health(NIMH) 공동 연구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자살과 정신건강 연구소</dc:title>
  <dc:creator>hallym</dc:creator>
  <cp:lastModifiedBy>Academy on Violence and Abuse</cp:lastModifiedBy>
  <cp:revision>370</cp:revision>
  <dcterms:created xsi:type="dcterms:W3CDTF">2012-07-19T01:46:47Z</dcterms:created>
  <dcterms:modified xsi:type="dcterms:W3CDTF">2014-10-31T13:03:06Z</dcterms:modified>
</cp:coreProperties>
</file>