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rc.org/files/assets/resources/Growing-Up-LGBT-in-America_Report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dc.gov/nchs/nhis/quest_data_related_1997_forward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Kirsten Simonton, MD</a:t>
            </a:r>
          </a:p>
          <a:p>
            <a:r>
              <a:rPr lang="en-US" dirty="0" smtClean="0"/>
              <a:t>Cincinnati Children’s Hospital Medical Center</a:t>
            </a:r>
          </a:p>
          <a:p>
            <a:r>
              <a:rPr lang="en-US" dirty="0" smtClean="0"/>
              <a:t>Academy on Violence and Abuse Conference</a:t>
            </a:r>
          </a:p>
          <a:p>
            <a:r>
              <a:rPr lang="en-US" dirty="0" smtClean="0"/>
              <a:t>10-17-2014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LGBTQ Youth in Foster Care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Our Clinical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7772400" cy="4572000"/>
          </a:xfrm>
        </p:spPr>
        <p:txBody>
          <a:bodyPr>
            <a:normAutofit/>
          </a:bodyPr>
          <a:lstStyle/>
          <a:p>
            <a:pPr lvl="1"/>
            <a:r>
              <a:rPr lang="en-US" sz="2000" dirty="0" smtClean="0"/>
              <a:t>Asking gender &amp; sexual identity questions</a:t>
            </a:r>
          </a:p>
          <a:p>
            <a:pPr lvl="1"/>
            <a:r>
              <a:rPr lang="en-US" sz="2000" dirty="0" smtClean="0"/>
              <a:t>Preferred name</a:t>
            </a:r>
          </a:p>
          <a:p>
            <a:pPr lvl="1"/>
            <a:r>
              <a:rPr lang="en-US" sz="2000" dirty="0" smtClean="0"/>
              <a:t>Systematic questions – substance use, bullying, safety</a:t>
            </a:r>
          </a:p>
          <a:p>
            <a:pPr lvl="1"/>
            <a:r>
              <a:rPr lang="en-US" sz="2000" dirty="0" smtClean="0"/>
              <a:t>Resources brochure</a:t>
            </a:r>
          </a:p>
          <a:p>
            <a:pPr lvl="1"/>
            <a:r>
              <a:rPr lang="en-US" sz="2000" dirty="0" smtClean="0"/>
              <a:t>Nondiscrimination notices</a:t>
            </a:r>
            <a:endParaRPr lang="en-US" sz="2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124200"/>
            <a:ext cx="3852863" cy="2801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upload.wikimedia.org/wikipedia/commons/thumb/b/b0/Transgender_Pride_flag.svg/220px-Transgender_Pride_flag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8137" y="5181600"/>
            <a:ext cx="2514600" cy="1257301"/>
          </a:xfrm>
          <a:prstGeom prst="rect">
            <a:avLst/>
          </a:prstGeom>
          <a:noFill/>
        </p:spPr>
      </p:pic>
      <p:pic>
        <p:nvPicPr>
          <p:cNvPr id="1030" name="Picture 6" descr="Gay flag.sv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47968" y="3505200"/>
            <a:ext cx="2314937" cy="1428752"/>
          </a:xfrm>
          <a:prstGeom prst="rect">
            <a:avLst/>
          </a:prstGeom>
          <a:noFill/>
        </p:spPr>
      </p:pic>
      <p:pic>
        <p:nvPicPr>
          <p:cNvPr id="7" name="Picture 2" descr="H:\CC-Logo_3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 txBox="1">
            <a:spLocks noGrp="1"/>
          </p:cNvSpPr>
          <p:nvPr>
            <p:ph sz="quarter" idx="1"/>
          </p:nvPr>
        </p:nvSpPr>
        <p:spPr>
          <a:xfrm>
            <a:off x="914400" y="1447800"/>
            <a:ext cx="7772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Institute of Medicine, Committee on Lesbian Gay Bisexual and Transgender Health. </a:t>
            </a:r>
            <a:r>
              <a:rPr lang="en-US" sz="1300" b="1" dirty="0" smtClean="0"/>
              <a:t>The Health of Lesbian, Gay, Bisexual, and Transgender People</a:t>
            </a:r>
            <a:r>
              <a:rPr lang="en-US" sz="1300" dirty="0" smtClean="0"/>
              <a:t>. Washington, DC: National Academies Press; 2011</a:t>
            </a:r>
          </a:p>
          <a:p>
            <a:r>
              <a:rPr lang="en-US" sz="1300" dirty="0"/>
              <a:t>Jacobs &amp; </a:t>
            </a:r>
            <a:r>
              <a:rPr lang="en-US" sz="1300" dirty="0" err="1"/>
              <a:t>Freundlich</a:t>
            </a:r>
            <a:r>
              <a:rPr lang="en-US" sz="1300" dirty="0"/>
              <a:t>. </a:t>
            </a:r>
            <a:r>
              <a:rPr lang="en-US" sz="1300" b="1" dirty="0"/>
              <a:t>Achieving Permanency for LGBTQ Youth. </a:t>
            </a:r>
            <a:r>
              <a:rPr lang="en-US" sz="1300" i="1" dirty="0"/>
              <a:t>Child Welfare League of America</a:t>
            </a:r>
            <a:r>
              <a:rPr lang="en-US" sz="1300" dirty="0"/>
              <a:t> 2006; Vol. LXXXV, #2 </a:t>
            </a:r>
            <a:endParaRPr lang="en-US" sz="1300" dirty="0" smtClean="0"/>
          </a:p>
          <a:p>
            <a:r>
              <a:rPr lang="en-US" sz="1300" dirty="0"/>
              <a:t>Gates, G. J., &amp; Newport, F. (2012). </a:t>
            </a:r>
            <a:r>
              <a:rPr lang="en-US" sz="1300" i="1" dirty="0"/>
              <a:t>Special report: 3.4% of US adults identify as LGBT. </a:t>
            </a:r>
            <a:r>
              <a:rPr lang="en-US" sz="1300" dirty="0"/>
              <a:t>Gallup, </a:t>
            </a:r>
            <a:r>
              <a:rPr lang="en-US" sz="1300" dirty="0" err="1" smtClean="0"/>
              <a:t>Inc</a:t>
            </a:r>
            <a:endParaRPr lang="en-US" sz="1300" dirty="0" smtClean="0"/>
          </a:p>
          <a:p>
            <a:r>
              <a:rPr lang="en-US" sz="1300" dirty="0" err="1"/>
              <a:t>Kann</a:t>
            </a:r>
            <a:r>
              <a:rPr lang="en-US" sz="1300" dirty="0"/>
              <a:t>, L., O’Malley Olsen, E., McManus, T., </a:t>
            </a:r>
            <a:r>
              <a:rPr lang="en-US" sz="1300" dirty="0" err="1"/>
              <a:t>Kinchen</a:t>
            </a:r>
            <a:r>
              <a:rPr lang="en-US" sz="1300" dirty="0"/>
              <a:t>, S., </a:t>
            </a:r>
            <a:r>
              <a:rPr lang="en-US" sz="1300" dirty="0" err="1"/>
              <a:t>Chyen</a:t>
            </a:r>
            <a:r>
              <a:rPr lang="en-US" sz="1300" dirty="0"/>
              <a:t>, D., Harris, W., &amp; Wechsler, H. (2011). </a:t>
            </a:r>
            <a:r>
              <a:rPr lang="en-US" sz="1300" b="1" dirty="0" smtClean="0"/>
              <a:t>Sexual identity</a:t>
            </a:r>
            <a:r>
              <a:rPr lang="en-US" sz="1300" b="1" dirty="0"/>
              <a:t>, sex of sexual contacts, and health-risk behaviors among students in grades 9–12: </a:t>
            </a:r>
            <a:r>
              <a:rPr lang="en-US" sz="1300" dirty="0"/>
              <a:t>Youth </a:t>
            </a:r>
            <a:r>
              <a:rPr lang="en-US" sz="1300" dirty="0" smtClean="0"/>
              <a:t>Risk Behavior </a:t>
            </a:r>
            <a:r>
              <a:rPr lang="en-US" sz="1300" dirty="0"/>
              <a:t>Surveillance, selected sites, United States, 2001–2009. </a:t>
            </a:r>
            <a:r>
              <a:rPr lang="en-US" sz="1300" i="1" dirty="0"/>
              <a:t>Mortality and Morbidity Weekly </a:t>
            </a:r>
            <a:r>
              <a:rPr lang="en-US" sz="1300" i="1" dirty="0" smtClean="0"/>
              <a:t>Report (MMWR</a:t>
            </a:r>
            <a:r>
              <a:rPr lang="en-US" sz="1300" i="1" dirty="0"/>
              <a:t>), 60</a:t>
            </a:r>
            <a:r>
              <a:rPr lang="en-US" sz="1300" dirty="0"/>
              <a:t>(SS07), 1-133</a:t>
            </a:r>
            <a:r>
              <a:rPr lang="en-US" sz="1300" dirty="0" smtClean="0"/>
              <a:t>.</a:t>
            </a:r>
          </a:p>
          <a:p>
            <a:r>
              <a:rPr lang="en-US" sz="1300" dirty="0"/>
              <a:t>The Williams Institute. </a:t>
            </a:r>
            <a:r>
              <a:rPr lang="en-US" sz="1300" b="1" dirty="0"/>
              <a:t>Sexual and Gender Minority Youth in Foster Care.  </a:t>
            </a:r>
            <a:r>
              <a:rPr lang="en-US" sz="1300" dirty="0"/>
              <a:t>Los Angeles Foster Youth Study; August 2014. </a:t>
            </a:r>
            <a:endParaRPr lang="en-US" sz="1300" dirty="0" smtClean="0"/>
          </a:p>
          <a:p>
            <a:r>
              <a:rPr lang="en-US" sz="1300" dirty="0"/>
              <a:t>Human Rights Campaign. (2012b). </a:t>
            </a:r>
            <a:r>
              <a:rPr lang="en-US" sz="1300" i="1" dirty="0"/>
              <a:t>Growing up LGBT in America: At home, at school, and in the community. </a:t>
            </a:r>
            <a:r>
              <a:rPr lang="en-US" sz="1300" dirty="0"/>
              <a:t>Washington, DC: Author. Retrieved from </a:t>
            </a:r>
            <a:r>
              <a:rPr lang="en-US" sz="1300" dirty="0">
                <a:hlinkClick r:id="rId3"/>
              </a:rPr>
              <a:t>http://</a:t>
            </a:r>
            <a:r>
              <a:rPr lang="en-US" sz="1300" dirty="0" smtClean="0">
                <a:hlinkClick r:id="rId3"/>
              </a:rPr>
              <a:t>www.hrc.org/files/assets/resources/Growing-Up-LGBT-in-America_Report.pdf</a:t>
            </a:r>
            <a:endParaRPr lang="en-US" sz="1300" dirty="0" smtClean="0"/>
          </a:p>
          <a:p>
            <a:r>
              <a:rPr lang="en-US" sz="1300" dirty="0"/>
              <a:t>Harris, Kathleen </a:t>
            </a:r>
            <a:r>
              <a:rPr lang="en-US" sz="1300" dirty="0" err="1"/>
              <a:t>Mullan</a:t>
            </a:r>
            <a:r>
              <a:rPr lang="en-US" sz="1300" dirty="0"/>
              <a:t>, and J. Richard </a:t>
            </a:r>
            <a:r>
              <a:rPr lang="en-US" sz="1300" dirty="0" err="1"/>
              <a:t>Udry</a:t>
            </a:r>
            <a:r>
              <a:rPr lang="en-US" sz="1300" dirty="0"/>
              <a:t>. </a:t>
            </a:r>
            <a:r>
              <a:rPr lang="en-US" sz="1300" b="1" dirty="0"/>
              <a:t>National Longitudinal Study of Adolescent Health (Add Health), </a:t>
            </a:r>
            <a:r>
              <a:rPr lang="en-US" sz="1300" dirty="0"/>
              <a:t>1994-2008. ICPSR21600-v15. Chapel Hill, NC: Carolina Population Center, University of North Carolina-Chapel Hill/Ann Arbor, </a:t>
            </a:r>
            <a:r>
              <a:rPr lang="en-US" sz="1300" dirty="0" smtClean="0"/>
              <a:t>MI</a:t>
            </a:r>
          </a:p>
          <a:p>
            <a:r>
              <a:rPr lang="en-US" sz="1300" dirty="0"/>
              <a:t>National Center for Health Statistics. </a:t>
            </a:r>
            <a:r>
              <a:rPr lang="en-US" sz="1300" b="1" dirty="0"/>
              <a:t>The National Health Interview Survey</a:t>
            </a:r>
            <a:r>
              <a:rPr lang="en-US" sz="1300" dirty="0"/>
              <a:t>, questionnaires, datasets, and related documentation: </a:t>
            </a:r>
            <a:r>
              <a:rPr lang="en-US" sz="1300" dirty="0" smtClean="0"/>
              <a:t>1997 to the Present. </a:t>
            </a:r>
            <a:r>
              <a:rPr lang="en-US" sz="1300" dirty="0"/>
              <a:t>Hyattsville MD: USDHHS, 2009. </a:t>
            </a:r>
            <a:r>
              <a:rPr lang="en-US" sz="1300" dirty="0" smtClean="0"/>
              <a:t>                                                                                  Retrieved from </a:t>
            </a:r>
            <a:r>
              <a:rPr lang="en-US" sz="1300" dirty="0" smtClean="0">
                <a:hlinkClick r:id="rId4"/>
              </a:rPr>
              <a:t>http</a:t>
            </a:r>
            <a:r>
              <a:rPr lang="en-US" sz="1300" dirty="0">
                <a:hlinkClick r:id="rId4"/>
              </a:rPr>
              <a:t>://</a:t>
            </a:r>
            <a:r>
              <a:rPr lang="en-US" sz="1300" dirty="0" smtClean="0">
                <a:hlinkClick r:id="rId4"/>
              </a:rPr>
              <a:t>www.cdc.gov/nchs/nhis/quest_data_related_1997_forward.htm</a:t>
            </a:r>
            <a:r>
              <a:rPr lang="en-US" sz="1300" dirty="0" smtClean="0"/>
              <a:t> </a:t>
            </a:r>
            <a:endParaRPr lang="en-US" sz="1300" dirty="0"/>
          </a:p>
          <a:p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LGBTQ Youth in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Lesbian, Gay, Bisexual, Transgender, and Questioning</a:t>
            </a:r>
          </a:p>
          <a:p>
            <a:pPr lvl="1"/>
            <a:r>
              <a:rPr lang="en-US" dirty="0" smtClean="0"/>
              <a:t>Pansexual, Intersex, Asexual, </a:t>
            </a:r>
            <a:r>
              <a:rPr lang="en-US" dirty="0" err="1" smtClean="0"/>
              <a:t>Transexual</a:t>
            </a:r>
            <a:r>
              <a:rPr lang="en-US" dirty="0" smtClean="0"/>
              <a:t>, Gender-queer, Two Spirit … </a:t>
            </a:r>
            <a:r>
              <a:rPr lang="en-US" i="1" dirty="0" smtClean="0"/>
              <a:t>gender nonconforming </a:t>
            </a:r>
            <a:r>
              <a:rPr lang="en-US" dirty="0" smtClean="0"/>
              <a:t>or </a:t>
            </a:r>
            <a:r>
              <a:rPr lang="en-US" i="1" dirty="0" smtClean="0"/>
              <a:t>gender </a:t>
            </a:r>
            <a:r>
              <a:rPr lang="en-US" i="1" dirty="0" err="1" smtClean="0"/>
              <a:t>dysphoric</a:t>
            </a:r>
            <a:endParaRPr lang="en-US" i="1" dirty="0" smtClean="0"/>
          </a:p>
          <a:p>
            <a:r>
              <a:rPr lang="en-US" dirty="0" smtClean="0"/>
              <a:t>IOM Report 2011</a:t>
            </a:r>
          </a:p>
          <a:p>
            <a:r>
              <a:rPr lang="en-US" dirty="0" smtClean="0"/>
              <a:t>HRC: Growing Up LGBT in America (2013)</a:t>
            </a:r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6172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Institute of Medicine, Committee on Lesbian Gay Bisexual and Transgender Health. </a:t>
            </a:r>
            <a:r>
              <a:rPr lang="en-US" sz="1200" b="1" dirty="0" smtClean="0"/>
              <a:t>The Health of Lesbian, Gay, Bisexual, and Transgender People</a:t>
            </a:r>
            <a:r>
              <a:rPr lang="en-US" sz="1200" dirty="0" smtClean="0"/>
              <a:t>. Washington, DC: National Academies Press; 2011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-492125" y="-461020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The Health of Lesbian, Gay, Bisexual, and Transgender People:</a:t>
            </a:r>
            <a:endParaRPr lang="en-US" dirty="0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0"/>
            <a:ext cx="392776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3192" y="2286000"/>
            <a:ext cx="1683608" cy="3719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962400"/>
            <a:ext cx="1806361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LGBTQ Youth in Foster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248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Adoption and Safe Families Act (ASFA) of 1997</a:t>
            </a:r>
          </a:p>
          <a:p>
            <a:pPr lvl="1"/>
            <a:r>
              <a:rPr lang="en-US" dirty="0" smtClean="0"/>
              <a:t>Assure </a:t>
            </a:r>
            <a:r>
              <a:rPr lang="en-US" u="sng" dirty="0" smtClean="0"/>
              <a:t>permanency</a:t>
            </a:r>
            <a:r>
              <a:rPr lang="en-US" dirty="0" smtClean="0"/>
              <a:t>, safety and well-being of youth in foster care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dirty="0" smtClean="0"/>
              <a:t>LGBTQ youth left out</a:t>
            </a:r>
          </a:p>
          <a:p>
            <a:pPr lvl="1"/>
            <a:r>
              <a:rPr lang="en-US" dirty="0" smtClean="0"/>
              <a:t>Adolescent &amp; group homes (congregate care)</a:t>
            </a:r>
          </a:p>
          <a:p>
            <a:pPr lvl="1"/>
            <a:r>
              <a:rPr lang="en-US" dirty="0" smtClean="0"/>
              <a:t>Unique reasons for entering care</a:t>
            </a:r>
          </a:p>
          <a:p>
            <a:pPr lvl="1"/>
            <a:r>
              <a:rPr lang="en-US" dirty="0" smtClean="0"/>
              <a:t>Discrimination, violence, harassment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Multiple placements, run-</a:t>
            </a:r>
            <a:r>
              <a:rPr lang="en-US" dirty="0" err="1" smtClean="0">
                <a:solidFill>
                  <a:srgbClr val="FF0000"/>
                </a:solidFill>
              </a:rPr>
              <a:t>aways</a:t>
            </a:r>
            <a:r>
              <a:rPr lang="en-US" dirty="0" smtClean="0">
                <a:solidFill>
                  <a:srgbClr val="FF0000"/>
                </a:solidFill>
              </a:rPr>
              <a:t>, aging out</a:t>
            </a:r>
          </a:p>
          <a:p>
            <a:pPr lvl="1">
              <a:buNone/>
            </a:pPr>
            <a:endParaRPr lang="en-US" sz="12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Disproportionately represented in out-of-home care</a:t>
            </a:r>
          </a:p>
          <a:p>
            <a:pPr lvl="1"/>
            <a:r>
              <a:rPr lang="en-US" dirty="0" smtClean="0"/>
              <a:t>Juvenile justice system</a:t>
            </a:r>
          </a:p>
          <a:p>
            <a:pPr lvl="1"/>
            <a:r>
              <a:rPr lang="en-US" dirty="0" smtClean="0"/>
              <a:t>Homeless population</a:t>
            </a:r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6400800"/>
            <a:ext cx="723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Jacobs &amp; </a:t>
            </a:r>
            <a:r>
              <a:rPr lang="en-US" sz="1200" dirty="0" err="1" smtClean="0"/>
              <a:t>Freundlich</a:t>
            </a:r>
            <a:r>
              <a:rPr lang="en-US" sz="1200" dirty="0" smtClean="0"/>
              <a:t>. </a:t>
            </a:r>
            <a:r>
              <a:rPr lang="en-US" sz="1200" b="1" dirty="0" smtClean="0"/>
              <a:t>Achieving Permanency for LGBTQ Youth. </a:t>
            </a:r>
            <a:r>
              <a:rPr lang="en-US" sz="1200" i="1" dirty="0" smtClean="0"/>
              <a:t>Child Welfare League of America</a:t>
            </a:r>
            <a:r>
              <a:rPr lang="en-US" sz="1200" dirty="0" smtClean="0"/>
              <a:t> 2006; Vol. LXXXV, #2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Hypotheses: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300" dirty="0" smtClean="0"/>
              <a:t>LGBTQ youth are overrepresented in foster care as compared to the general population.</a:t>
            </a:r>
          </a:p>
          <a:p>
            <a:r>
              <a:rPr lang="en-US" sz="2300" dirty="0" smtClean="0"/>
              <a:t>Youth </a:t>
            </a:r>
            <a:r>
              <a:rPr lang="en-US" sz="2300" dirty="0"/>
              <a:t>in foster care who self-identify as LGBTQ </a:t>
            </a:r>
            <a:r>
              <a:rPr lang="en-US" sz="2300" dirty="0" smtClean="0"/>
              <a:t>experience </a:t>
            </a:r>
            <a:r>
              <a:rPr lang="en-US" sz="2300" dirty="0"/>
              <a:t>poorer outcomes as compared to non-LGBTQ </a:t>
            </a:r>
            <a:r>
              <a:rPr lang="en-US" sz="2300" dirty="0" smtClean="0"/>
              <a:t>youth.</a:t>
            </a:r>
            <a:endParaRPr lang="en-US" sz="2300" dirty="0"/>
          </a:p>
          <a:p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20" y="3181061"/>
            <a:ext cx="6715480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6172200" y="3958936"/>
            <a:ext cx="6858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39000" y="3462773"/>
            <a:ext cx="1792221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Placements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Group Homes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Hospitalizations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Homeless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Treated Well</a:t>
            </a:r>
          </a:p>
          <a:p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7162800" y="3581400"/>
            <a:ext cx="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172036" y="3997036"/>
            <a:ext cx="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172036" y="4381385"/>
            <a:ext cx="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172036" y="4800600"/>
            <a:ext cx="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172036" y="5257800"/>
            <a:ext cx="0" cy="304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2400" y="6400800"/>
            <a:ext cx="723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Williams Institute. </a:t>
            </a:r>
            <a:r>
              <a:rPr lang="en-US" sz="1200" b="1" dirty="0" smtClean="0"/>
              <a:t>Sexual and Gender Minority Youth in Foster Care.  </a:t>
            </a:r>
            <a:r>
              <a:rPr lang="en-US" sz="1200" dirty="0" smtClean="0"/>
              <a:t>Los Angeles Foster Youth Study; August 2014.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Foster Care Clinic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</a:t>
            </a:r>
            <a:r>
              <a:rPr lang="en-US" dirty="0" smtClean="0"/>
              <a:t>omprehensive </a:t>
            </a:r>
            <a:r>
              <a:rPr lang="en-US" b="1" u="sng" dirty="0" smtClean="0"/>
              <a:t>H</a:t>
            </a:r>
            <a:r>
              <a:rPr lang="en-US" dirty="0" smtClean="0"/>
              <a:t>ealth </a:t>
            </a:r>
            <a:r>
              <a:rPr lang="en-US" b="1" u="sng" dirty="0" smtClean="0"/>
              <a:t>E</a:t>
            </a:r>
            <a:r>
              <a:rPr lang="en-US" dirty="0" smtClean="0"/>
              <a:t>valuations for </a:t>
            </a:r>
            <a:r>
              <a:rPr lang="en-US" b="1" u="sng" dirty="0" smtClean="0"/>
              <a:t>C</a:t>
            </a:r>
            <a:r>
              <a:rPr lang="en-US" dirty="0" smtClean="0"/>
              <a:t>incinnati’s </a:t>
            </a:r>
            <a:r>
              <a:rPr lang="en-US" b="1" u="sng" dirty="0" smtClean="0"/>
              <a:t>K</a:t>
            </a:r>
            <a:r>
              <a:rPr lang="en-US" dirty="0" smtClean="0"/>
              <a:t>ids</a:t>
            </a:r>
          </a:p>
          <a:p>
            <a:r>
              <a:rPr lang="en-US" dirty="0" smtClean="0"/>
              <a:t>Initial placement, 30-days, change of placements</a:t>
            </a:r>
          </a:p>
          <a:p>
            <a:endParaRPr lang="en-US" dirty="0"/>
          </a:p>
          <a:p>
            <a:r>
              <a:rPr lang="en-US" dirty="0" smtClean="0"/>
              <a:t>SW evaluation at </a:t>
            </a:r>
            <a:r>
              <a:rPr lang="en-US" dirty="0" smtClean="0">
                <a:solidFill>
                  <a:srgbClr val="FF0000"/>
                </a:solidFill>
              </a:rPr>
              <a:t>30-day visit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Screen youth </a:t>
            </a:r>
            <a:r>
              <a:rPr lang="en-US" u="sng" dirty="0" smtClean="0"/>
              <a:t>&gt;</a:t>
            </a:r>
            <a:r>
              <a:rPr lang="en-US" dirty="0" smtClean="0"/>
              <a:t> 6yo</a:t>
            </a:r>
          </a:p>
          <a:p>
            <a:pPr lvl="2"/>
            <a:r>
              <a:rPr lang="en-US" dirty="0" smtClean="0"/>
              <a:t>Gender identity question</a:t>
            </a:r>
          </a:p>
          <a:p>
            <a:pPr lvl="1"/>
            <a:r>
              <a:rPr lang="en-US" dirty="0" smtClean="0"/>
              <a:t>Screen youth </a:t>
            </a:r>
            <a:r>
              <a:rPr lang="en-US" u="sng" dirty="0" smtClean="0"/>
              <a:t>&gt;</a:t>
            </a:r>
            <a:r>
              <a:rPr lang="en-US" dirty="0" smtClean="0"/>
              <a:t> 12yo</a:t>
            </a:r>
          </a:p>
          <a:p>
            <a:pPr lvl="2"/>
            <a:r>
              <a:rPr lang="en-US" dirty="0" smtClean="0"/>
              <a:t>Additional sexual attraction question</a:t>
            </a:r>
          </a:p>
          <a:p>
            <a:pPr lvl="2"/>
            <a:endParaRPr lang="en-US" dirty="0"/>
          </a:p>
          <a:p>
            <a:r>
              <a:rPr lang="en-US" dirty="0" smtClean="0"/>
              <a:t>LGBTQ &amp; non-LGBTQ cohorts</a:t>
            </a:r>
          </a:p>
          <a:p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81400"/>
            <a:ext cx="2540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 Tool: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399" y="1447800"/>
            <a:ext cx="8004043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All children </a:t>
            </a:r>
            <a:r>
              <a:rPr lang="en-US" sz="2000" b="1" u="sng" dirty="0"/>
              <a:t>&gt;</a:t>
            </a:r>
            <a:r>
              <a:rPr lang="en-US" sz="2000" b="1" dirty="0"/>
              <a:t> 6yo ask the following:</a:t>
            </a:r>
            <a:endParaRPr lang="en-US" sz="2000" dirty="0"/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FIRST VISIT:</a:t>
            </a:r>
            <a:r>
              <a:rPr lang="en-US" sz="1800" dirty="0">
                <a:solidFill>
                  <a:srgbClr val="FF0000"/>
                </a:solidFill>
              </a:rPr>
              <a:t>  </a:t>
            </a:r>
            <a:r>
              <a:rPr lang="en-US" sz="1800" dirty="0"/>
              <a:t>“Your record says you are {female/girl </a:t>
            </a:r>
            <a:r>
              <a:rPr lang="en-US" sz="1800" b="1" dirty="0"/>
              <a:t>or </a:t>
            </a:r>
            <a:r>
              <a:rPr lang="en-US" sz="1800" dirty="0"/>
              <a:t>male/boy}, do you consider yourself {female/girl </a:t>
            </a:r>
            <a:r>
              <a:rPr lang="en-US" sz="1800" b="1" dirty="0"/>
              <a:t>or </a:t>
            </a:r>
            <a:r>
              <a:rPr lang="en-US" sz="1800" dirty="0"/>
              <a:t>male/boy} or something different</a:t>
            </a:r>
            <a:r>
              <a:rPr lang="en-US" sz="1800" dirty="0" smtClean="0"/>
              <a:t>?”</a:t>
            </a:r>
            <a:endParaRPr lang="en-US" sz="1800" dirty="0"/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FOLLOW UP VISIT:  </a:t>
            </a:r>
            <a:r>
              <a:rPr lang="en-US" sz="1800" dirty="0"/>
              <a:t>“At your last visit you identified as {female/girl </a:t>
            </a:r>
            <a:r>
              <a:rPr lang="en-US" sz="1800" b="1" dirty="0"/>
              <a:t>or</a:t>
            </a:r>
            <a:r>
              <a:rPr lang="en-US" sz="1800" dirty="0"/>
              <a:t> male/boy}, has there been any change since that time</a:t>
            </a:r>
            <a:r>
              <a:rPr lang="en-US" sz="1800" dirty="0" smtClean="0"/>
              <a:t>?”</a:t>
            </a:r>
          </a:p>
          <a:p>
            <a:pPr lvl="1"/>
            <a:endParaRPr lang="en-US" sz="600" dirty="0"/>
          </a:p>
          <a:p>
            <a:pPr marL="0" indent="0">
              <a:buNone/>
            </a:pPr>
            <a:r>
              <a:rPr lang="en-US" sz="2000" b="1" dirty="0"/>
              <a:t>All children </a:t>
            </a:r>
            <a:r>
              <a:rPr lang="en-US" sz="2000" b="1" u="sng" dirty="0"/>
              <a:t>&gt;</a:t>
            </a:r>
            <a:r>
              <a:rPr lang="en-US" sz="2000" b="1" dirty="0"/>
              <a:t> 12yo ALSO ask the following:</a:t>
            </a:r>
            <a:endParaRPr lang="en-US" sz="2000" dirty="0"/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FIRST VISIT:  </a:t>
            </a:r>
            <a:r>
              <a:rPr lang="en-US" sz="1800" dirty="0"/>
              <a:t>“Are you attracted to males/boys, females/girls, both, neither or not sure yet</a:t>
            </a:r>
            <a:r>
              <a:rPr lang="en-US" sz="1800" dirty="0" smtClean="0"/>
              <a:t>?”</a:t>
            </a:r>
            <a:endParaRPr lang="en-US" sz="1800" dirty="0"/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FOLLOW UP VISIT:  </a:t>
            </a:r>
            <a:r>
              <a:rPr lang="en-US" sz="1800" dirty="0"/>
              <a:t>“At your last visit you reported you were attracted to {males/boys </a:t>
            </a:r>
            <a:r>
              <a:rPr lang="en-US" sz="1800" b="1" dirty="0"/>
              <a:t>or</a:t>
            </a:r>
            <a:r>
              <a:rPr lang="en-US" sz="1800" dirty="0"/>
              <a:t> females/girls </a:t>
            </a:r>
            <a:r>
              <a:rPr lang="en-US" sz="1800" b="1" dirty="0"/>
              <a:t>or</a:t>
            </a:r>
            <a:r>
              <a:rPr lang="en-US" sz="1800" dirty="0"/>
              <a:t> both males &amp; females </a:t>
            </a:r>
            <a:r>
              <a:rPr lang="en-US" sz="1800" b="1" dirty="0"/>
              <a:t>or</a:t>
            </a:r>
            <a:r>
              <a:rPr lang="en-US" sz="1800" dirty="0"/>
              <a:t> neither males or females </a:t>
            </a:r>
            <a:r>
              <a:rPr lang="en-US" sz="1800" b="1" dirty="0"/>
              <a:t>or</a:t>
            </a:r>
            <a:r>
              <a:rPr lang="en-US" sz="1800" dirty="0"/>
              <a:t> you weren’t sure yet}, has there been any change since that time</a:t>
            </a:r>
            <a:r>
              <a:rPr lang="en-US" sz="1800" dirty="0" smtClean="0"/>
              <a:t>?”</a:t>
            </a:r>
          </a:p>
          <a:p>
            <a:pPr lvl="1"/>
            <a:endParaRPr lang="en-US" sz="1800" dirty="0"/>
          </a:p>
          <a:p>
            <a:r>
              <a:rPr lang="en-US" sz="2000" u="sng" dirty="0" smtClean="0"/>
              <a:t>Validity</a:t>
            </a:r>
            <a:r>
              <a:rPr lang="en-US" sz="2000" dirty="0" smtClean="0"/>
              <a:t> – no gold standard</a:t>
            </a:r>
          </a:p>
          <a:p>
            <a:r>
              <a:rPr lang="en-US" sz="2000" u="sng" dirty="0" smtClean="0"/>
              <a:t>Reliability</a:t>
            </a:r>
            <a:r>
              <a:rPr lang="en-US" sz="2000" dirty="0" smtClean="0"/>
              <a:t> – “fluidity” in both gender and sexual identity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Prevalence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2175" y="1637273"/>
            <a:ext cx="7772400" cy="5006101"/>
          </a:xfrm>
        </p:spPr>
        <p:txBody>
          <a:bodyPr>
            <a:normAutofit/>
          </a:bodyPr>
          <a:lstStyle/>
          <a:p>
            <a:r>
              <a:rPr lang="en-US" dirty="0" smtClean="0"/>
              <a:t>6 months of study (Feb – Aug 2014) </a:t>
            </a:r>
            <a:r>
              <a:rPr lang="en-US" dirty="0" smtClean="0">
                <a:sym typeface="Wingdings" panose="05000000000000000000" pitchFamily="2" charset="2"/>
              </a:rPr>
              <a:t> 200 youth</a:t>
            </a:r>
          </a:p>
          <a:p>
            <a:pPr lvl="1"/>
            <a:r>
              <a:rPr lang="en-US" u="sng" dirty="0" smtClean="0">
                <a:sym typeface="Wingdings" panose="05000000000000000000" pitchFamily="2" charset="2"/>
              </a:rPr>
              <a:t>&gt;</a:t>
            </a:r>
            <a:r>
              <a:rPr lang="en-US" dirty="0" smtClean="0">
                <a:sym typeface="Wingdings" panose="05000000000000000000" pitchFamily="2" charset="2"/>
              </a:rPr>
              <a:t> 13yo: 16 LGBTQ/98 total teens =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16% LGBTQ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Transgender youth: 2 teens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General population data:</a:t>
            </a:r>
          </a:p>
          <a:p>
            <a:pPr lvl="1"/>
            <a:r>
              <a:rPr lang="en-US" dirty="0" smtClean="0"/>
              <a:t>CDC: Gay/lesbian </a:t>
            </a:r>
            <a:r>
              <a:rPr lang="en-US" dirty="0"/>
              <a:t>or bisexual =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 smtClean="0">
                <a:solidFill>
                  <a:srgbClr val="FF0000"/>
                </a:solidFill>
              </a:rPr>
              <a:t>%</a:t>
            </a:r>
            <a:r>
              <a:rPr lang="en-US" dirty="0" smtClean="0"/>
              <a:t>;  with “not sure” = </a:t>
            </a:r>
            <a:r>
              <a:rPr lang="en-US" dirty="0" smtClean="0">
                <a:solidFill>
                  <a:srgbClr val="FF0000"/>
                </a:solidFill>
              </a:rPr>
              <a:t>7.5%</a:t>
            </a:r>
          </a:p>
          <a:p>
            <a:pPr lvl="1"/>
            <a:r>
              <a:rPr lang="en-US" dirty="0" smtClean="0"/>
              <a:t>Add </a:t>
            </a:r>
            <a:r>
              <a:rPr lang="en-US" dirty="0"/>
              <a:t>Health </a:t>
            </a:r>
            <a:r>
              <a:rPr lang="en-US" dirty="0" smtClean="0"/>
              <a:t>Study: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7.4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/>
              <a:t> males and </a:t>
            </a:r>
            <a:r>
              <a:rPr lang="en-US" dirty="0">
                <a:solidFill>
                  <a:srgbClr val="FF0000"/>
                </a:solidFill>
              </a:rPr>
              <a:t>5.3%</a:t>
            </a:r>
            <a:r>
              <a:rPr lang="en-US" dirty="0"/>
              <a:t> </a:t>
            </a:r>
            <a:r>
              <a:rPr lang="en-US" dirty="0" smtClean="0"/>
              <a:t>females</a:t>
            </a:r>
          </a:p>
          <a:p>
            <a:pPr lvl="1"/>
            <a:endParaRPr lang="en-US" sz="1200" dirty="0" smtClean="0"/>
          </a:p>
          <a:p>
            <a:pPr lvl="1"/>
            <a:r>
              <a:rPr lang="en-US" dirty="0" smtClean="0"/>
              <a:t>Gallup poll (2012): </a:t>
            </a:r>
            <a:r>
              <a:rPr lang="en-US" dirty="0">
                <a:solidFill>
                  <a:srgbClr val="FF0000"/>
                </a:solidFill>
              </a:rPr>
              <a:t>3.4</a:t>
            </a:r>
            <a:r>
              <a:rPr lang="en-US" dirty="0" smtClean="0">
                <a:solidFill>
                  <a:srgbClr val="FF0000"/>
                </a:solidFill>
              </a:rPr>
              <a:t>%</a:t>
            </a:r>
            <a:endParaRPr lang="en-US" dirty="0"/>
          </a:p>
          <a:p>
            <a:pPr lvl="1"/>
            <a:r>
              <a:rPr lang="en-US" dirty="0" smtClean="0"/>
              <a:t>USDHHS Survey (2013):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1.6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/>
              <a:t> gay/lesbian, </a:t>
            </a:r>
            <a:r>
              <a:rPr lang="en-US" dirty="0">
                <a:solidFill>
                  <a:srgbClr val="FF0000"/>
                </a:solidFill>
              </a:rPr>
              <a:t>0.7%</a:t>
            </a:r>
            <a:r>
              <a:rPr lang="en-US" dirty="0"/>
              <a:t> bisexual</a:t>
            </a:r>
          </a:p>
          <a:p>
            <a:pPr lvl="1"/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085975" cy="127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Aim: 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799"/>
            <a:ext cx="7772400" cy="5006101"/>
          </a:xfrm>
        </p:spPr>
        <p:txBody>
          <a:bodyPr numCol="1">
            <a:normAutofit/>
          </a:bodyPr>
          <a:lstStyle/>
          <a:p>
            <a:r>
              <a:rPr lang="en-US" dirty="0" smtClean="0"/>
              <a:t>Is there a unique profile to LGBTQ youth in foster care?</a:t>
            </a:r>
          </a:p>
          <a:p>
            <a:r>
              <a:rPr lang="en-US" dirty="0" smtClean="0"/>
              <a:t>Measures routinely collected in clinic: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600" dirty="0" smtClean="0"/>
          </a:p>
          <a:p>
            <a:r>
              <a:rPr lang="en-US" dirty="0" smtClean="0"/>
              <a:t>Data collection by chart review</a:t>
            </a:r>
          </a:p>
          <a:p>
            <a:r>
              <a:rPr lang="en-US" dirty="0" smtClean="0"/>
              <a:t>Describe the </a:t>
            </a:r>
            <a:r>
              <a:rPr lang="en-US" u="sng" dirty="0" smtClean="0"/>
              <a:t>LGBTQ</a:t>
            </a:r>
            <a:r>
              <a:rPr lang="en-US" dirty="0" smtClean="0"/>
              <a:t> &amp; </a:t>
            </a:r>
            <a:r>
              <a:rPr lang="en-US" u="sng" dirty="0" smtClean="0"/>
              <a:t>non-LGBTQ</a:t>
            </a:r>
            <a:r>
              <a:rPr lang="en-US" dirty="0" smtClean="0"/>
              <a:t> youth in foster care</a:t>
            </a:r>
          </a:p>
          <a:p>
            <a:endParaRPr lang="en-US" dirty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6618" y="2590800"/>
            <a:ext cx="8156443" cy="255454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Trauma symptoms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Suicidal ideation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Parenting Stress Index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STIs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Psychotropic medications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Psychiatric </a:t>
            </a:r>
            <a:r>
              <a:rPr lang="en-US" sz="2000" dirty="0" smtClean="0"/>
              <a:t>diagnoses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Psychiatric admissions</a:t>
            </a:r>
            <a:r>
              <a:rPr lang="en-US" sz="2000" dirty="0" smtClean="0"/>
              <a:t>                                         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Chronic medical conditions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BMI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Substance abuse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Safety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Bullying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&amp;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Implications:</a:t>
            </a:r>
          </a:p>
          <a:p>
            <a:pPr lvl="1"/>
            <a:r>
              <a:rPr lang="en-US" dirty="0" smtClean="0"/>
              <a:t>Identify the </a:t>
            </a:r>
            <a:r>
              <a:rPr lang="en-US" i="1" dirty="0" smtClean="0"/>
              <a:t>scope</a:t>
            </a:r>
            <a:r>
              <a:rPr lang="en-US" dirty="0" smtClean="0"/>
              <a:t> of this issue</a:t>
            </a:r>
          </a:p>
          <a:p>
            <a:pPr lvl="1"/>
            <a:r>
              <a:rPr lang="en-US" dirty="0" smtClean="0"/>
              <a:t>Is there a unique profile to LGBTQ youth in foster care?</a:t>
            </a:r>
          </a:p>
          <a:p>
            <a:pPr lvl="1"/>
            <a:r>
              <a:rPr lang="en-US" dirty="0" smtClean="0"/>
              <a:t>What clinical factors should we be monitoring?</a:t>
            </a:r>
          </a:p>
          <a:p>
            <a:pPr lvl="1"/>
            <a:r>
              <a:rPr lang="en-US" dirty="0" smtClean="0"/>
              <a:t>Why it is important to identify this youth at the time of placement?</a:t>
            </a:r>
          </a:p>
          <a:p>
            <a:pPr lvl="1"/>
            <a:r>
              <a:rPr lang="en-US" dirty="0" smtClean="0"/>
              <a:t>How can we best educate foster families?</a:t>
            </a:r>
          </a:p>
          <a:p>
            <a:pPr lvl="1"/>
            <a:endParaRPr lang="en-US" sz="1200" dirty="0" smtClean="0"/>
          </a:p>
          <a:p>
            <a:r>
              <a:rPr lang="en-US" b="1" dirty="0" smtClean="0"/>
              <a:t>Challenges:</a:t>
            </a:r>
          </a:p>
          <a:p>
            <a:pPr lvl="1"/>
            <a:r>
              <a:rPr lang="en-US" dirty="0" smtClean="0"/>
              <a:t>Consent – CPS &amp; IRB</a:t>
            </a:r>
          </a:p>
          <a:p>
            <a:pPr lvl="1"/>
            <a:r>
              <a:rPr lang="en-US" dirty="0" smtClean="0"/>
              <a:t>Comfort in addressing gender &amp; sexual identity in youth</a:t>
            </a:r>
          </a:p>
          <a:p>
            <a:pPr lvl="1"/>
            <a:r>
              <a:rPr lang="en-US" dirty="0" smtClean="0"/>
              <a:t>Sensitive questioning during a traumatic period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320040" lvl="1" indent="0">
              <a:buNone/>
            </a:pPr>
            <a:endParaRPr lang="en-US" sz="1000" dirty="0" smtClean="0"/>
          </a:p>
        </p:txBody>
      </p:sp>
      <p:pic>
        <p:nvPicPr>
          <p:cNvPr id="4" name="Picture 2" descr="H:\CC-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248400"/>
            <a:ext cx="1450843" cy="411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33400"/>
            <a:ext cx="1735667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571</TotalTime>
  <Words>1000</Words>
  <Application>Microsoft Office PowerPoint</Application>
  <PresentationFormat>On-screen Show (4:3)</PresentationFormat>
  <Paragraphs>121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LGBTQ Youth in Foster Care</vt:lpstr>
      <vt:lpstr>LGBTQ Youth in America</vt:lpstr>
      <vt:lpstr>LGBTQ Youth in Foster Care</vt:lpstr>
      <vt:lpstr>The Hypotheses:</vt:lpstr>
      <vt:lpstr>CHECK Foster Care Clinic</vt:lpstr>
      <vt:lpstr>Screening Tool:</vt:lpstr>
      <vt:lpstr>Prevalence Data</vt:lpstr>
      <vt:lpstr>Second Aim: Characterization</vt:lpstr>
      <vt:lpstr>Implications &amp; Challenges</vt:lpstr>
      <vt:lpstr>Changing Our Clinical Practice</vt:lpstr>
      <vt:lpstr>References: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LGBTQ Youth in Foster Care</dc:title>
  <dc:creator>Simonton</dc:creator>
  <cp:lastModifiedBy>K &amp; E Simonton</cp:lastModifiedBy>
  <cp:revision>78</cp:revision>
  <dcterms:created xsi:type="dcterms:W3CDTF">2006-08-16T00:00:00Z</dcterms:created>
  <dcterms:modified xsi:type="dcterms:W3CDTF">2014-10-01T01:34:28Z</dcterms:modified>
</cp:coreProperties>
</file>