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8"/>
  </p:notesMasterIdLst>
  <p:sldIdLst>
    <p:sldId id="256" r:id="rId7"/>
    <p:sldId id="257" r:id="rId8"/>
    <p:sldId id="258" r:id="rId9"/>
    <p:sldId id="259" r:id="rId10"/>
    <p:sldId id="260" r:id="rId11"/>
    <p:sldId id="261" r:id="rId12"/>
    <p:sldId id="262" r:id="rId13"/>
    <p:sldId id="263" r:id="rId14"/>
    <p:sldId id="289" r:id="rId15"/>
    <p:sldId id="267" r:id="rId16"/>
    <p:sldId id="268" r:id="rId17"/>
    <p:sldId id="269" r:id="rId18"/>
    <p:sldId id="282" r:id="rId19"/>
    <p:sldId id="283" r:id="rId20"/>
    <p:sldId id="281" r:id="rId21"/>
    <p:sldId id="271" r:id="rId22"/>
    <p:sldId id="272" r:id="rId23"/>
    <p:sldId id="273" r:id="rId24"/>
    <p:sldId id="274" r:id="rId25"/>
    <p:sldId id="275" r:id="rId26"/>
    <p:sldId id="276" r:id="rId27"/>
    <p:sldId id="277" r:id="rId28"/>
    <p:sldId id="278" r:id="rId29"/>
    <p:sldId id="280" r:id="rId30"/>
    <p:sldId id="279" r:id="rId31"/>
    <p:sldId id="290" r:id="rId32"/>
    <p:sldId id="284" r:id="rId33"/>
    <p:sldId id="288" r:id="rId34"/>
    <p:sldId id="285" r:id="rId35"/>
    <p:sldId id="286" r:id="rId36"/>
    <p:sldId id="2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63D4B-5719-4BC0-935F-312F5300DD4C}" type="datetimeFigureOut">
              <a:rPr lang="en-US" smtClean="0"/>
              <a:t>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432F4-56EF-401A-A9D9-CA68CF2059F3}" type="slidenum">
              <a:rPr lang="en-US" smtClean="0"/>
              <a:t>‹#›</a:t>
            </a:fld>
            <a:endParaRPr lang="en-US"/>
          </a:p>
        </p:txBody>
      </p:sp>
    </p:spTree>
    <p:extLst>
      <p:ext uri="{BB962C8B-B14F-4D97-AF65-F5344CB8AC3E}">
        <p14:creationId xmlns:p14="http://schemas.microsoft.com/office/powerpoint/2010/main" val="249296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98EA88-99C0-4301-B141-C3E6DEED9A9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223688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8EA88-99C0-4301-B141-C3E6DEED9A9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202087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8EA88-99C0-4301-B141-C3E6DEED9A9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3349732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718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0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721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41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989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377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430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98EA88-99C0-4301-B141-C3E6DEED9A9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21278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099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10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912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474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068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438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563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48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911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91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98EA88-99C0-4301-B141-C3E6DEED9A95}"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340711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17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744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815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631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044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07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60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22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113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47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98EA88-99C0-4301-B141-C3E6DEED9A95}"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3973187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86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68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71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713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532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28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446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736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553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15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98EA88-99C0-4301-B141-C3E6DEED9A95}" type="datetimeFigureOut">
              <a:rPr lang="en-US" smtClean="0"/>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2151902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540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606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337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669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385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846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5157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106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04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85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98EA88-99C0-4301-B141-C3E6DEED9A95}" type="datetimeFigureOut">
              <a:rPr lang="en-US" smtClean="0"/>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31067690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238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398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6442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426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703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253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90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8EA88-99C0-4301-B141-C3E6DEED9A95}" type="datetimeFigureOut">
              <a:rPr lang="en-US" smtClean="0"/>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332556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8EA88-99C0-4301-B141-C3E6DEED9A95}"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410604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8EA88-99C0-4301-B141-C3E6DEED9A95}"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C3CF3B-D864-4F86-B626-1B43867E405C}" type="slidenum">
              <a:rPr lang="en-US" smtClean="0"/>
              <a:t>‹#›</a:t>
            </a:fld>
            <a:endParaRPr lang="en-US"/>
          </a:p>
        </p:txBody>
      </p:sp>
    </p:spTree>
    <p:extLst>
      <p:ext uri="{BB962C8B-B14F-4D97-AF65-F5344CB8AC3E}">
        <p14:creationId xmlns:p14="http://schemas.microsoft.com/office/powerpoint/2010/main" val="278687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8EA88-99C0-4301-B141-C3E6DEED9A95}" type="datetimeFigureOut">
              <a:rPr lang="en-US" smtClean="0"/>
              <a:t>1/28/2018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3CF3B-D864-4F86-B626-1B43867E405C}" type="slidenum">
              <a:rPr lang="en-US" smtClean="0"/>
              <a:t>‹#›</a:t>
            </a:fld>
            <a:endParaRPr lang="en-US"/>
          </a:p>
        </p:txBody>
      </p:sp>
    </p:spTree>
    <p:extLst>
      <p:ext uri="{BB962C8B-B14F-4D97-AF65-F5344CB8AC3E}">
        <p14:creationId xmlns:p14="http://schemas.microsoft.com/office/powerpoint/2010/main" val="208513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036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308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279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7622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8B758-6D6F-4786-BBC0-51734B86C7C7}" type="datetimeFigureOut">
              <a:rPr lang="en-US" smtClean="0">
                <a:solidFill>
                  <a:prstClr val="black">
                    <a:tint val="75000"/>
                  </a:prstClr>
                </a:solidFill>
              </a:rPr>
              <a:pPr/>
              <a:t>1/28/2018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33088-FC88-4C2F-AF57-37CA798DDB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68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4330"/>
            <a:ext cx="9144000" cy="2387600"/>
          </a:xfrm>
        </p:spPr>
        <p:txBody>
          <a:bodyPr>
            <a:normAutofit fontScale="90000"/>
          </a:bodyPr>
          <a:lstStyle/>
          <a:p>
            <a:r>
              <a:rPr lang="en-US" b="1" dirty="0" smtClean="0">
                <a:latin typeface="Candara" panose="020E0502030303020204" pitchFamily="34" charset="0"/>
              </a:rPr>
              <a:t>Assessing Parental ACEs:  Lessons from Primary Care Pediatrics</a:t>
            </a:r>
            <a:endParaRPr lang="en-US" b="1" dirty="0">
              <a:latin typeface="Candara" panose="020E0502030303020204" pitchFamily="34" charset="0"/>
            </a:endParaRPr>
          </a:p>
        </p:txBody>
      </p:sp>
      <p:sp>
        <p:nvSpPr>
          <p:cNvPr id="3" name="Subtitle 2"/>
          <p:cNvSpPr>
            <a:spLocks noGrp="1"/>
          </p:cNvSpPr>
          <p:nvPr>
            <p:ph type="subTitle" idx="1"/>
          </p:nvPr>
        </p:nvSpPr>
        <p:spPr>
          <a:xfrm>
            <a:off x="1524000" y="3602037"/>
            <a:ext cx="9144000" cy="2257849"/>
          </a:xfrm>
        </p:spPr>
        <p:txBody>
          <a:bodyPr>
            <a:normAutofit fontScale="55000" lnSpcReduction="20000"/>
          </a:bodyPr>
          <a:lstStyle/>
          <a:p>
            <a:endParaRPr lang="en-US" sz="3000" b="1" dirty="0" smtClean="0">
              <a:latin typeface="Candara" panose="020E0502030303020204" pitchFamily="34" charset="0"/>
            </a:endParaRPr>
          </a:p>
          <a:p>
            <a:r>
              <a:rPr lang="en-US" sz="5100" b="1" dirty="0" smtClean="0">
                <a:latin typeface="Candara" panose="020E0502030303020204" pitchFamily="34" charset="0"/>
              </a:rPr>
              <a:t>R.J. Gillespie, MD, MHPE, FAAP</a:t>
            </a:r>
          </a:p>
          <a:p>
            <a:r>
              <a:rPr lang="en-US" sz="4400" b="1" dirty="0" smtClean="0">
                <a:latin typeface="Candara" panose="020E0502030303020204" pitchFamily="34" charset="0"/>
              </a:rPr>
              <a:t>The Children’s Clinic – Portland, OR</a:t>
            </a:r>
          </a:p>
          <a:p>
            <a:endParaRPr lang="en-US" sz="4400" b="1" dirty="0" smtClean="0">
              <a:latin typeface="Candara" panose="020E0502030303020204" pitchFamily="34" charset="0"/>
            </a:endParaRPr>
          </a:p>
          <a:p>
            <a:r>
              <a:rPr lang="en-US" sz="3200" b="1" dirty="0" smtClean="0">
                <a:latin typeface="Candara" panose="020E0502030303020204" pitchFamily="34" charset="0"/>
              </a:rPr>
              <a:t>Academy on Violence &amp; Abuse:  Integrating Trauma-Resilience Knowledge into Healthcare</a:t>
            </a:r>
          </a:p>
          <a:p>
            <a:r>
              <a:rPr lang="en-US" sz="3300" b="1" dirty="0" smtClean="0">
                <a:latin typeface="Candara" panose="020E0502030303020204" pitchFamily="34" charset="0"/>
              </a:rPr>
              <a:t>January 29, 2018		San Diego, CA</a:t>
            </a:r>
          </a:p>
          <a:p>
            <a:endParaRPr lang="en-US" dirty="0"/>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8" name="Picture 7" descr="TCC logo.png"/>
          <p:cNvPicPr>
            <a:picLocks noChangeAspect="1"/>
          </p:cNvPicPr>
          <p:nvPr/>
        </p:nvPicPr>
        <p:blipFill>
          <a:blip r:embed="rId2" cstate="print"/>
          <a:stretch>
            <a:fillRect/>
          </a:stretch>
        </p:blipFill>
        <p:spPr>
          <a:xfrm>
            <a:off x="9208393" y="5407677"/>
            <a:ext cx="2511381" cy="1445627"/>
          </a:xfrm>
          <a:prstGeom prst="rect">
            <a:avLst/>
          </a:prstGeom>
          <a:ln>
            <a:noFill/>
          </a:ln>
        </p:spPr>
      </p:pic>
    </p:spTree>
    <p:extLst>
      <p:ext uri="{BB962C8B-B14F-4D97-AF65-F5344CB8AC3E}">
        <p14:creationId xmlns:p14="http://schemas.microsoft.com/office/powerpoint/2010/main" val="3380432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Candara" panose="020E0502030303020204" pitchFamily="34" charset="0"/>
              </a:rPr>
              <a:t>The assumption</a:t>
            </a:r>
          </a:p>
        </p:txBody>
      </p:sp>
      <p:sp>
        <p:nvSpPr>
          <p:cNvPr id="3" name="Content Placeholder 2"/>
          <p:cNvSpPr>
            <a:spLocks noGrp="1"/>
          </p:cNvSpPr>
          <p:nvPr>
            <p:ph idx="1"/>
          </p:nvPr>
        </p:nvSpPr>
        <p:spPr/>
        <p:txBody>
          <a:bodyPr/>
          <a:lstStyle/>
          <a:p>
            <a:pPr marL="68580" indent="0">
              <a:buNone/>
            </a:pPr>
            <a:r>
              <a:rPr lang="en-US" sz="3000" dirty="0">
                <a:latin typeface="Candara" panose="020E0502030303020204" pitchFamily="34" charset="0"/>
              </a:rPr>
              <a:t>If…</a:t>
            </a:r>
          </a:p>
          <a:p>
            <a:pPr lvl="1">
              <a:lnSpc>
                <a:spcPct val="90000"/>
              </a:lnSpc>
            </a:pPr>
            <a:r>
              <a:rPr lang="en-US" sz="3000" dirty="0">
                <a:latin typeface="Candara" panose="020E0502030303020204" pitchFamily="34" charset="0"/>
              </a:rPr>
              <a:t>we can identify parents who are at greatest risk</a:t>
            </a:r>
          </a:p>
          <a:p>
            <a:pPr lvl="1">
              <a:lnSpc>
                <a:spcPct val="90000"/>
              </a:lnSpc>
            </a:pPr>
            <a:r>
              <a:rPr lang="en-US" sz="3000" dirty="0">
                <a:latin typeface="Candara" panose="020E0502030303020204" pitchFamily="34" charset="0"/>
              </a:rPr>
              <a:t>bring their trauma histories out of the closet</a:t>
            </a:r>
          </a:p>
          <a:p>
            <a:pPr lvl="1">
              <a:lnSpc>
                <a:spcPct val="90000"/>
              </a:lnSpc>
            </a:pPr>
            <a:r>
              <a:rPr lang="en-US" sz="3000" dirty="0">
                <a:latin typeface="Candara" panose="020E0502030303020204" pitchFamily="34" charset="0"/>
              </a:rPr>
              <a:t>agree to support them when they feel most challenged in a non-judgmental way</a:t>
            </a:r>
          </a:p>
          <a:p>
            <a:pPr marL="68580" indent="0">
              <a:buNone/>
            </a:pPr>
            <a:endParaRPr lang="en-US" sz="3000" dirty="0">
              <a:latin typeface="Candara" panose="020E0502030303020204" pitchFamily="34" charset="0"/>
            </a:endParaRPr>
          </a:p>
          <a:p>
            <a:pPr marL="68580" indent="0">
              <a:buNone/>
            </a:pPr>
            <a:r>
              <a:rPr lang="en-US" sz="3000" dirty="0">
                <a:latin typeface="Candara" panose="020E0502030303020204" pitchFamily="34" charset="0"/>
              </a:rPr>
              <a:t>…we will be able to create a new cycle of healthier parenting.</a:t>
            </a:r>
          </a:p>
          <a:p>
            <a:pPr marL="0" indent="0">
              <a:buNone/>
            </a:pPr>
            <a:endParaRPr lang="en-US" dirty="0">
              <a:latin typeface="Candara" panose="020E0502030303020204" pitchFamily="34" charset="0"/>
            </a:endParaRPr>
          </a:p>
        </p:txBody>
      </p:sp>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197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Candara" panose="020E0502030303020204" pitchFamily="34" charset="0"/>
              </a:rPr>
              <a:t>The Theory…</a:t>
            </a:r>
            <a:endParaRPr lang="en-US" b="1" dirty="0">
              <a:latin typeface="Candara" panose="020E0502030303020204" pitchFamily="34" charset="0"/>
            </a:endParaRPr>
          </a:p>
        </p:txBody>
      </p:sp>
      <p:sp>
        <p:nvSpPr>
          <p:cNvPr id="3" name="Content Placeholder 2"/>
          <p:cNvSpPr>
            <a:spLocks noGrp="1"/>
          </p:cNvSpPr>
          <p:nvPr>
            <p:ph idx="1"/>
          </p:nvPr>
        </p:nvSpPr>
        <p:spPr>
          <a:xfrm>
            <a:off x="838200" y="1600201"/>
            <a:ext cx="7239000" cy="4525963"/>
          </a:xfrm>
        </p:spPr>
        <p:txBody>
          <a:bodyPr>
            <a:normAutofit fontScale="92500" lnSpcReduction="10000"/>
          </a:bodyPr>
          <a:lstStyle/>
          <a:p>
            <a:r>
              <a:rPr lang="en-US" dirty="0" smtClean="0">
                <a:latin typeface="Candara" panose="020E0502030303020204" pitchFamily="34" charset="0"/>
              </a:rPr>
              <a:t>Certain moments in the life of an infant or toddler will be stressful</a:t>
            </a:r>
          </a:p>
          <a:p>
            <a:pPr lvl="1"/>
            <a:r>
              <a:rPr lang="en-US" dirty="0" smtClean="0">
                <a:latin typeface="Candara" panose="020E0502030303020204" pitchFamily="34" charset="0"/>
              </a:rPr>
              <a:t>Tantrums, colic, toilet training, hitting / biting, sleep problems are examples</a:t>
            </a:r>
          </a:p>
          <a:p>
            <a:r>
              <a:rPr lang="en-US" dirty="0" smtClean="0">
                <a:latin typeface="Candara" panose="020E0502030303020204" pitchFamily="34" charset="0"/>
              </a:rPr>
              <a:t>What happens to a parent who has experienced trauma?  Will their response be:</a:t>
            </a:r>
          </a:p>
          <a:p>
            <a:pPr lvl="1"/>
            <a:r>
              <a:rPr lang="en-US" dirty="0" smtClean="0">
                <a:latin typeface="Candara" panose="020E0502030303020204" pitchFamily="34" charset="0"/>
              </a:rPr>
              <a:t>Fight?</a:t>
            </a:r>
          </a:p>
          <a:p>
            <a:pPr lvl="1"/>
            <a:r>
              <a:rPr lang="en-US" dirty="0" smtClean="0">
                <a:latin typeface="Candara" panose="020E0502030303020204" pitchFamily="34" charset="0"/>
              </a:rPr>
              <a:t>Flight?</a:t>
            </a:r>
          </a:p>
          <a:p>
            <a:pPr lvl="1"/>
            <a:r>
              <a:rPr lang="en-US" dirty="0" smtClean="0">
                <a:latin typeface="Candara" panose="020E0502030303020204" pitchFamily="34" charset="0"/>
              </a:rPr>
              <a:t>Freeze?</a:t>
            </a:r>
          </a:p>
          <a:p>
            <a:pPr lvl="1"/>
            <a:r>
              <a:rPr lang="en-US" dirty="0" smtClean="0">
                <a:latin typeface="Candara" panose="020E0502030303020204" pitchFamily="34" charset="0"/>
              </a:rPr>
              <a:t>Can it be something else?</a:t>
            </a:r>
          </a:p>
          <a:p>
            <a:r>
              <a:rPr lang="en-US" dirty="0" smtClean="0">
                <a:latin typeface="Candara" panose="020E0502030303020204" pitchFamily="34" charset="0"/>
              </a:rPr>
              <a:t>How can we better prepare at-risk parents for these inevitable moments?</a:t>
            </a:r>
          </a:p>
        </p:txBody>
      </p:sp>
      <p:grpSp>
        <p:nvGrpSpPr>
          <p:cNvPr id="10" name="Group 9"/>
          <p:cNvGrpSpPr/>
          <p:nvPr/>
        </p:nvGrpSpPr>
        <p:grpSpPr>
          <a:xfrm>
            <a:off x="0" y="-4696"/>
            <a:ext cx="472225" cy="6862696"/>
            <a:chOff x="0" y="-4696"/>
            <a:chExt cx="472225" cy="6862696"/>
          </a:xfrm>
        </p:grpSpPr>
        <p:sp>
          <p:nvSpPr>
            <p:cNvPr id="11" name="Rectangle 10"/>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303" y="877046"/>
            <a:ext cx="3399472" cy="5094515"/>
          </a:xfrm>
          <a:prstGeom prst="rect">
            <a:avLst/>
          </a:prstGeom>
        </p:spPr>
      </p:pic>
    </p:spTree>
    <p:extLst>
      <p:ext uri="{BB962C8B-B14F-4D97-AF65-F5344CB8AC3E}">
        <p14:creationId xmlns:p14="http://schemas.microsoft.com/office/powerpoint/2010/main" val="305539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Candara" panose="020E0502030303020204" pitchFamily="34" charset="0"/>
              </a:rPr>
              <a:t>And thinking further…</a:t>
            </a:r>
            <a:endParaRPr lang="en-US" b="1" dirty="0">
              <a:latin typeface="Candara" panose="020E0502030303020204" pitchFamily="34" charset="0"/>
            </a:endParaRPr>
          </a:p>
        </p:txBody>
      </p:sp>
      <p:sp>
        <p:nvSpPr>
          <p:cNvPr id="3" name="Content Placeholder 2"/>
          <p:cNvSpPr>
            <a:spLocks noGrp="1"/>
          </p:cNvSpPr>
          <p:nvPr>
            <p:ph idx="1"/>
          </p:nvPr>
        </p:nvSpPr>
        <p:spPr>
          <a:xfrm>
            <a:off x="838200" y="1600201"/>
            <a:ext cx="6629400" cy="4525963"/>
          </a:xfrm>
        </p:spPr>
        <p:txBody>
          <a:bodyPr>
            <a:normAutofit lnSpcReduction="10000"/>
          </a:bodyPr>
          <a:lstStyle/>
          <a:p>
            <a:endParaRPr lang="en-US" dirty="0" smtClean="0">
              <a:latin typeface="Candara" panose="020E0502030303020204" pitchFamily="34" charset="0"/>
            </a:endParaRPr>
          </a:p>
          <a:p>
            <a:r>
              <a:rPr lang="en-US" dirty="0" smtClean="0">
                <a:latin typeface="Candara" panose="020E0502030303020204" pitchFamily="34" charset="0"/>
              </a:rPr>
              <a:t>If a parent experienced trauma, do they have appropriate skills / ideas for:</a:t>
            </a:r>
          </a:p>
          <a:p>
            <a:pPr lvl="1"/>
            <a:r>
              <a:rPr lang="en-US" dirty="0" smtClean="0">
                <a:latin typeface="Candara" panose="020E0502030303020204" pitchFamily="34" charset="0"/>
              </a:rPr>
              <a:t>Taking care of themselves?</a:t>
            </a:r>
          </a:p>
          <a:p>
            <a:pPr lvl="1"/>
            <a:r>
              <a:rPr lang="en-US" dirty="0" smtClean="0">
                <a:latin typeface="Candara" panose="020E0502030303020204" pitchFamily="34" charset="0"/>
              </a:rPr>
              <a:t>Identifying when they need help?</a:t>
            </a:r>
          </a:p>
          <a:p>
            <a:pPr lvl="1"/>
            <a:r>
              <a:rPr lang="en-US" dirty="0" smtClean="0">
                <a:latin typeface="Candara" panose="020E0502030303020204" pitchFamily="34" charset="0"/>
              </a:rPr>
              <a:t>Modeling appropriate conflict resolution?</a:t>
            </a:r>
          </a:p>
          <a:p>
            <a:pPr lvl="1"/>
            <a:r>
              <a:rPr lang="en-US" dirty="0" smtClean="0">
                <a:latin typeface="Candara" panose="020E0502030303020204" pitchFamily="34" charset="0"/>
              </a:rPr>
              <a:t>Discipline that is developmentally appropriate?</a:t>
            </a:r>
            <a:endParaRPr lang="en-US" dirty="0">
              <a:latin typeface="Candara" panose="020E0502030303020204" pitchFamily="34" charset="0"/>
            </a:endParaRPr>
          </a:p>
          <a:p>
            <a:pPr lvl="1"/>
            <a:r>
              <a:rPr lang="en-US" dirty="0" smtClean="0">
                <a:latin typeface="Candara" panose="020E0502030303020204" pitchFamily="34" charset="0"/>
              </a:rPr>
              <a:t>Playing with their child?</a:t>
            </a:r>
          </a:p>
          <a:p>
            <a:r>
              <a:rPr lang="en-US" dirty="0" smtClean="0">
                <a:latin typeface="Candara" panose="020E0502030303020204" pitchFamily="34" charset="0"/>
              </a:rPr>
              <a:t>In other words, can we teach parents and children to be more resilient?</a:t>
            </a:r>
          </a:p>
        </p:txBody>
      </p:sp>
      <p:grpSp>
        <p:nvGrpSpPr>
          <p:cNvPr id="10" name="Group 9"/>
          <p:cNvGrpSpPr/>
          <p:nvPr/>
        </p:nvGrpSpPr>
        <p:grpSpPr>
          <a:xfrm>
            <a:off x="0" y="-4696"/>
            <a:ext cx="472225" cy="6862696"/>
            <a:chOff x="0" y="-4696"/>
            <a:chExt cx="472225" cy="6862696"/>
          </a:xfrm>
        </p:grpSpPr>
        <p:sp>
          <p:nvSpPr>
            <p:cNvPr id="11" name="Rectangle 10"/>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2363470"/>
            <a:ext cx="4491715" cy="2999423"/>
          </a:xfrm>
          <a:prstGeom prst="rect">
            <a:avLst/>
          </a:prstGeom>
        </p:spPr>
      </p:pic>
    </p:spTree>
    <p:extLst>
      <p:ext uri="{BB962C8B-B14F-4D97-AF65-F5344CB8AC3E}">
        <p14:creationId xmlns:p14="http://schemas.microsoft.com/office/powerpoint/2010/main" val="290439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Candara" panose="020E0502030303020204" pitchFamily="34" charset="0"/>
              </a:rPr>
              <a:t>Case Study:  The Children’s Clinic</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ndara" panose="020E0502030303020204" pitchFamily="34" charset="0"/>
              </a:rPr>
              <a:t>29 providers in three practice sites</a:t>
            </a:r>
          </a:p>
          <a:p>
            <a:r>
              <a:rPr lang="en-US" dirty="0" smtClean="0">
                <a:latin typeface="Candara" panose="020E0502030303020204" pitchFamily="34" charset="0"/>
              </a:rPr>
              <a:t>Strong interest in early childhood development / developmental promotion</a:t>
            </a:r>
          </a:p>
          <a:p>
            <a:r>
              <a:rPr lang="en-US" dirty="0" smtClean="0">
                <a:latin typeface="Candara" panose="020E0502030303020204" pitchFamily="34" charset="0"/>
              </a:rPr>
              <a:t>Since 2008 have implemented multiple standardized universal screening protocols</a:t>
            </a:r>
          </a:p>
          <a:p>
            <a:pPr lvl="1"/>
            <a:r>
              <a:rPr lang="en-US" dirty="0" smtClean="0">
                <a:latin typeface="Candara" panose="020E0502030303020204" pitchFamily="34" charset="0"/>
              </a:rPr>
              <a:t>Developmental delay</a:t>
            </a:r>
          </a:p>
          <a:p>
            <a:pPr lvl="1"/>
            <a:r>
              <a:rPr lang="en-US" dirty="0" smtClean="0">
                <a:latin typeface="Candara" panose="020E0502030303020204" pitchFamily="34" charset="0"/>
              </a:rPr>
              <a:t>Autism</a:t>
            </a:r>
          </a:p>
          <a:p>
            <a:pPr lvl="1"/>
            <a:r>
              <a:rPr lang="en-US" dirty="0" smtClean="0">
                <a:latin typeface="Candara" panose="020E0502030303020204" pitchFamily="34" charset="0"/>
              </a:rPr>
              <a:t>Maternal Depression</a:t>
            </a:r>
          </a:p>
          <a:p>
            <a:pPr lvl="1"/>
            <a:r>
              <a:rPr lang="en-US" dirty="0" smtClean="0">
                <a:latin typeface="Candara" panose="020E0502030303020204" pitchFamily="34" charset="0"/>
              </a:rPr>
              <a:t>Adolescent Depression</a:t>
            </a:r>
          </a:p>
          <a:p>
            <a:pPr lvl="1"/>
            <a:r>
              <a:rPr lang="en-US" dirty="0" smtClean="0">
                <a:latin typeface="Candara" panose="020E0502030303020204" pitchFamily="34" charset="0"/>
              </a:rPr>
              <a:t>Adolescent Substance Abuse</a:t>
            </a:r>
          </a:p>
          <a:p>
            <a:r>
              <a:rPr lang="en-US" dirty="0" smtClean="0">
                <a:latin typeface="Candara" panose="020E0502030303020204" pitchFamily="34" charset="0"/>
              </a:rPr>
              <a:t>Adolescent questionnaire has always included questions about dating violence; many providers ask about bullying in their history for school aged children.</a:t>
            </a:r>
            <a:endParaRPr lang="en-US" dirty="0">
              <a:latin typeface="Candara" panose="020E0502030303020204" pitchFamily="34" charset="0"/>
            </a:endParaRPr>
          </a:p>
        </p:txBody>
      </p:sp>
      <p:pic>
        <p:nvPicPr>
          <p:cNvPr id="4" name="Picture 3" descr="TCC logo.png"/>
          <p:cNvPicPr>
            <a:picLocks noChangeAspect="1"/>
          </p:cNvPicPr>
          <p:nvPr/>
        </p:nvPicPr>
        <p:blipFill>
          <a:blip r:embed="rId2" cstate="print"/>
          <a:stretch>
            <a:fillRect/>
          </a:stretch>
        </p:blipFill>
        <p:spPr>
          <a:xfrm>
            <a:off x="7162801" y="3200400"/>
            <a:ext cx="2779909" cy="1600200"/>
          </a:xfrm>
          <a:prstGeom prst="rect">
            <a:avLst/>
          </a:prstGeom>
          <a:ln>
            <a:noFill/>
          </a:ln>
        </p:spPr>
      </p:pic>
      <p:grpSp>
        <p:nvGrpSpPr>
          <p:cNvPr id="8" name="Group 7"/>
          <p:cNvGrpSpPr/>
          <p:nvPr/>
        </p:nvGrpSpPr>
        <p:grpSpPr>
          <a:xfrm>
            <a:off x="0" y="-4696"/>
            <a:ext cx="472225" cy="6862696"/>
            <a:chOff x="0" y="-4696"/>
            <a:chExt cx="472225" cy="6862696"/>
          </a:xfrm>
        </p:grpSpPr>
        <p:sp>
          <p:nvSpPr>
            <p:cNvPr id="9" name="Rectangle 8"/>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9593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Candara" panose="020E0502030303020204" pitchFamily="34" charset="0"/>
              </a:rPr>
              <a:t>How do I Find it?  Our First Step</a:t>
            </a:r>
            <a:endParaRPr lang="en-US" b="1" dirty="0">
              <a:latin typeface="Candara" panose="020E0502030303020204" pitchFamily="34" charset="0"/>
            </a:endParaRPr>
          </a:p>
        </p:txBody>
      </p:sp>
      <p:sp>
        <p:nvSpPr>
          <p:cNvPr id="3" name="Content Placeholder 2"/>
          <p:cNvSpPr>
            <a:spLocks noGrp="1"/>
          </p:cNvSpPr>
          <p:nvPr>
            <p:ph sz="half" idx="1"/>
          </p:nvPr>
        </p:nvSpPr>
        <p:spPr>
          <a:xfrm>
            <a:off x="838200" y="1600201"/>
            <a:ext cx="6400800" cy="4525963"/>
          </a:xfrm>
        </p:spPr>
        <p:txBody>
          <a:bodyPr>
            <a:noAutofit/>
          </a:bodyPr>
          <a:lstStyle/>
          <a:p>
            <a:r>
              <a:rPr lang="en-US" sz="2200" dirty="0">
                <a:latin typeface="Candara" panose="020E0502030303020204" pitchFamily="34" charset="0"/>
              </a:rPr>
              <a:t>Eight providers piloted screening</a:t>
            </a:r>
          </a:p>
          <a:p>
            <a:r>
              <a:rPr lang="en-US" sz="2200" dirty="0">
                <a:latin typeface="Candara" panose="020E0502030303020204" pitchFamily="34" charset="0"/>
              </a:rPr>
              <a:t>At the four month visit, parents are given the ACE screener, along with a questionnaire about resilience and a list of potential resources.</a:t>
            </a:r>
          </a:p>
          <a:p>
            <a:pPr lvl="1"/>
            <a:r>
              <a:rPr lang="en-US" sz="2200" dirty="0">
                <a:latin typeface="Candara" panose="020E0502030303020204" pitchFamily="34" charset="0"/>
              </a:rPr>
              <a:t>Cover letter explaining the rationale for the screening tool, and what we plan to do with the information</a:t>
            </a:r>
          </a:p>
          <a:p>
            <a:r>
              <a:rPr lang="en-US" sz="2200" dirty="0">
                <a:latin typeface="Candara" panose="020E0502030303020204" pitchFamily="34" charset="0"/>
              </a:rPr>
              <a:t>Created a confidential field in the EMR that does not print into notes, but perpetuates into visits to document results while minimizing risk to families</a:t>
            </a:r>
            <a:r>
              <a:rPr lang="en-US" sz="2200" dirty="0" smtClean="0">
                <a:latin typeface="Candara" panose="020E0502030303020204" pitchFamily="34" charset="0"/>
              </a:rPr>
              <a:t>.</a:t>
            </a:r>
          </a:p>
          <a:p>
            <a:r>
              <a:rPr lang="en-US" sz="2200" dirty="0" smtClean="0">
                <a:latin typeface="Candara" panose="020E0502030303020204" pitchFamily="34" charset="0"/>
              </a:rPr>
              <a:t>Added questions about community violence, bullying, racism / prejudice and foster care exposure.</a:t>
            </a:r>
            <a:endParaRPr lang="en-US" sz="2200" dirty="0">
              <a:latin typeface="Candara" panose="020E0502030303020204" pitchFamily="34" charset="0"/>
            </a:endParaRPr>
          </a:p>
        </p:txBody>
      </p:sp>
      <p:pic>
        <p:nvPicPr>
          <p:cNvPr id="3075" name="Picture 3" descr="C:\Documents and Settings\gillesrj\Local Settings\Temporary Internet Files\Content.IE5\BZZ279WF\MP900422533[1].jpg"/>
          <p:cNvPicPr>
            <a:picLocks noChangeAspect="1" noChangeArrowheads="1"/>
          </p:cNvPicPr>
          <p:nvPr/>
        </p:nvPicPr>
        <p:blipFill>
          <a:blip r:embed="rId2" cstate="print"/>
          <a:srcRect/>
          <a:stretch>
            <a:fillRect/>
          </a:stretch>
        </p:blipFill>
        <p:spPr bwMode="auto">
          <a:xfrm>
            <a:off x="7162800" y="2286000"/>
            <a:ext cx="3200400" cy="3200400"/>
          </a:xfrm>
          <a:prstGeom prst="rect">
            <a:avLst/>
          </a:prstGeom>
          <a:noFill/>
        </p:spPr>
      </p:pic>
      <p:grpSp>
        <p:nvGrpSpPr>
          <p:cNvPr id="8" name="Group 7"/>
          <p:cNvGrpSpPr/>
          <p:nvPr/>
        </p:nvGrpSpPr>
        <p:grpSpPr>
          <a:xfrm>
            <a:off x="0" y="-4696"/>
            <a:ext cx="472225" cy="6862696"/>
            <a:chOff x="0" y="-4696"/>
            <a:chExt cx="472225" cy="6862696"/>
          </a:xfrm>
        </p:grpSpPr>
        <p:sp>
          <p:nvSpPr>
            <p:cNvPr id="9" name="Rectangle 8"/>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1593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Candara" panose="020E0502030303020204" pitchFamily="34" charset="0"/>
              </a:rPr>
              <a:t>Things We Tested </a:t>
            </a:r>
            <a:r>
              <a:rPr lang="en-US" b="1" dirty="0">
                <a:latin typeface="Candara" panose="020E0502030303020204" pitchFamily="34" charset="0"/>
              </a:rPr>
              <a:t>A</a:t>
            </a:r>
            <a:r>
              <a:rPr lang="en-US" b="1" dirty="0" smtClean="0">
                <a:latin typeface="Candara" panose="020E0502030303020204" pitchFamily="34" charset="0"/>
              </a:rPr>
              <a:t>long the Way</a:t>
            </a:r>
            <a:endParaRPr lang="en-US" b="1" dirty="0">
              <a:latin typeface="Candara" panose="020E0502030303020204" pitchFamily="34" charset="0"/>
            </a:endParaRPr>
          </a:p>
        </p:txBody>
      </p:sp>
      <p:sp>
        <p:nvSpPr>
          <p:cNvPr id="6" name="Content Placeholder 5"/>
          <p:cNvSpPr>
            <a:spLocks noGrp="1"/>
          </p:cNvSpPr>
          <p:nvPr>
            <p:ph idx="1"/>
          </p:nvPr>
        </p:nvSpPr>
        <p:spPr/>
        <p:txBody>
          <a:bodyPr/>
          <a:lstStyle/>
          <a:p>
            <a:r>
              <a:rPr lang="en-US" dirty="0" smtClean="0">
                <a:latin typeface="Candara" panose="020E0502030303020204" pitchFamily="34" charset="0"/>
              </a:rPr>
              <a:t>Initial tool asked each ACE question in a yes/no format</a:t>
            </a:r>
          </a:p>
          <a:p>
            <a:pPr lvl="1"/>
            <a:r>
              <a:rPr lang="en-US" dirty="0" smtClean="0">
                <a:latin typeface="Candara" panose="020E0502030303020204" pitchFamily="34" charset="0"/>
              </a:rPr>
              <a:t>Quickly recognized that parents were under-reporting ACEs</a:t>
            </a:r>
          </a:p>
          <a:p>
            <a:pPr lvl="1"/>
            <a:r>
              <a:rPr lang="en-US" dirty="0" smtClean="0">
                <a:latin typeface="Candara" panose="020E0502030303020204" pitchFamily="34" charset="0"/>
              </a:rPr>
              <a:t>Changed to an aggregate format (list the questions and have parents tell us the number)</a:t>
            </a:r>
          </a:p>
          <a:p>
            <a:r>
              <a:rPr lang="en-US" dirty="0" smtClean="0">
                <a:latin typeface="Candara" panose="020E0502030303020204" pitchFamily="34" charset="0"/>
              </a:rPr>
              <a:t>Our initial resilience questionnaire didn’t reflect current functioning, only past resilience factors</a:t>
            </a:r>
          </a:p>
          <a:p>
            <a:pPr lvl="1"/>
            <a:r>
              <a:rPr lang="en-US" dirty="0" smtClean="0">
                <a:latin typeface="Candara" panose="020E0502030303020204" pitchFamily="34" charset="0"/>
              </a:rPr>
              <a:t>Updated resilience tool to the 10 question CD-RISC</a:t>
            </a:r>
          </a:p>
          <a:p>
            <a:r>
              <a:rPr lang="en-US" dirty="0" smtClean="0">
                <a:latin typeface="Candara" panose="020E0502030303020204" pitchFamily="34" charset="0"/>
              </a:rPr>
              <a:t>Provider acceptance of parental ACE assessment was high…so we spread quickly to all providers</a:t>
            </a:r>
          </a:p>
          <a:p>
            <a:pPr lvl="1"/>
            <a:r>
              <a:rPr lang="en-US" dirty="0" smtClean="0">
                <a:latin typeface="Candara" panose="020E0502030303020204" pitchFamily="34" charset="0"/>
              </a:rPr>
              <a:t>Survey of providers unequivocally positive – none want to stop using tool</a:t>
            </a:r>
            <a:endParaRPr lang="en-US" dirty="0">
              <a:latin typeface="Candara" panose="020E0502030303020204" pitchFamily="34" charset="0"/>
            </a:endParaRPr>
          </a:p>
        </p:txBody>
      </p:sp>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8111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ndara" panose="020E0502030303020204" pitchFamily="34" charset="0"/>
              </a:rPr>
              <a:t>Initiating the Conversation to Help Families Understand their own Experiences</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Thank parents for opening up about their experiences, validate the importance of the conversation.</a:t>
            </a:r>
          </a:p>
          <a:p>
            <a:endParaRPr lang="en-US" dirty="0">
              <a:latin typeface="Candara" panose="020E0502030303020204" pitchFamily="34" charset="0"/>
            </a:endParaRPr>
          </a:p>
          <a:p>
            <a:r>
              <a:rPr lang="en-US" dirty="0" smtClean="0">
                <a:latin typeface="Candara" panose="020E0502030303020204" pitchFamily="34" charset="0"/>
              </a:rPr>
              <a:t>Are there any of these experiences that still bother you now?</a:t>
            </a:r>
          </a:p>
          <a:p>
            <a:endParaRPr lang="en-US" dirty="0" smtClean="0">
              <a:latin typeface="Candara" panose="020E0502030303020204" pitchFamily="34" charset="0"/>
            </a:endParaRPr>
          </a:p>
          <a:p>
            <a:r>
              <a:rPr lang="en-US" dirty="0" smtClean="0">
                <a:latin typeface="Candara" panose="020E0502030303020204" pitchFamily="34" charset="0"/>
              </a:rPr>
              <a:t>Of those that no longer bother you, how did you get to the point that they don’t bother you?</a:t>
            </a:r>
          </a:p>
          <a:p>
            <a:endParaRPr lang="en-US" dirty="0" smtClean="0">
              <a:latin typeface="Candara" panose="020E0502030303020204" pitchFamily="34" charset="0"/>
            </a:endParaRPr>
          </a:p>
          <a:p>
            <a:r>
              <a:rPr lang="en-US" dirty="0" smtClean="0">
                <a:latin typeface="Candara" panose="020E0502030303020204" pitchFamily="34" charset="0"/>
              </a:rPr>
              <a:t>How do you think these experiences affect your parenting now?</a:t>
            </a:r>
            <a:endParaRPr lang="en-US" dirty="0">
              <a:latin typeface="Candara" panose="020E0502030303020204" pitchFamily="34" charset="0"/>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56256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Teach Parents What Resilience Means</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ndara" panose="020E0502030303020204" pitchFamily="34" charset="0"/>
              </a:rPr>
              <a:t>Defining Resilience:  the ability to resist, recover from, and grow from adversities.</a:t>
            </a:r>
          </a:p>
          <a:p>
            <a:endParaRPr lang="en-US" dirty="0" smtClean="0">
              <a:latin typeface="Candara" panose="020E0502030303020204" pitchFamily="34" charset="0"/>
            </a:endParaRPr>
          </a:p>
          <a:p>
            <a:r>
              <a:rPr lang="en-US" dirty="0" smtClean="0">
                <a:latin typeface="Candara" panose="020E0502030303020204" pitchFamily="34" charset="0"/>
              </a:rPr>
              <a:t>If parents understand resilience factors, they can identify where they need to strengthen their own systems.</a:t>
            </a:r>
          </a:p>
          <a:p>
            <a:pPr lvl="1"/>
            <a:r>
              <a:rPr lang="en-US" dirty="0" smtClean="0">
                <a:latin typeface="Candara" panose="020E0502030303020204" pitchFamily="34" charset="0"/>
              </a:rPr>
              <a:t>Include the message of hope…ACEs are not our destiny – resilience gives us the chance to shape our future.</a:t>
            </a:r>
          </a:p>
          <a:p>
            <a:endParaRPr lang="en-US" dirty="0" smtClean="0">
              <a:latin typeface="Candara" panose="020E0502030303020204" pitchFamily="34" charset="0"/>
            </a:endParaRPr>
          </a:p>
          <a:p>
            <a:r>
              <a:rPr lang="en-US" dirty="0" smtClean="0">
                <a:latin typeface="Candara" panose="020E0502030303020204" pitchFamily="34" charset="0"/>
              </a:rPr>
              <a:t>Once parents have understood and worked on resiliency, they can model that for their children.</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86617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Question #1</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How do we best assess parental ACEs in primary care?</a:t>
            </a:r>
          </a:p>
          <a:p>
            <a:endParaRPr lang="en-US" dirty="0">
              <a:latin typeface="Candara" panose="020E0502030303020204" pitchFamily="34" charset="0"/>
            </a:endParaRPr>
          </a:p>
          <a:p>
            <a:r>
              <a:rPr lang="en-US" dirty="0" smtClean="0">
                <a:latin typeface="Candara" panose="020E0502030303020204" pitchFamily="34" charset="0"/>
              </a:rPr>
              <a:t>(Is it feasible to assess parental ACEs in the course of a primary care visit?)</a:t>
            </a:r>
            <a:endParaRPr lang="en-US" dirty="0">
              <a:latin typeface="Candara" panose="020E0502030303020204" pitchFamily="34" charset="0"/>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6391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61"/>
            <a:ext cx="10515600" cy="1325563"/>
          </a:xfrm>
        </p:spPr>
        <p:txBody>
          <a:bodyPr/>
          <a:lstStyle/>
          <a:p>
            <a:r>
              <a:rPr lang="en-US" b="1" dirty="0" smtClean="0">
                <a:latin typeface="Candara" panose="020E0502030303020204" pitchFamily="34" charset="0"/>
              </a:rPr>
              <a:t>Comparing Assessment Tools</a:t>
            </a:r>
            <a:endParaRPr lang="en-US" b="1" dirty="0">
              <a:latin typeface="Candara" panose="020E0502030303020204" pitchFamily="34" charset="0"/>
            </a:endParaRPr>
          </a:p>
        </p:txBody>
      </p:sp>
      <p:graphicFrame>
        <p:nvGraphicFramePr>
          <p:cNvPr id="4" name="Content Placeholder 3"/>
          <p:cNvGraphicFramePr>
            <a:graphicFrameLocks noGrp="1"/>
          </p:cNvGraphicFramePr>
          <p:nvPr>
            <p:ph idx="1"/>
            <p:extLst/>
          </p:nvPr>
        </p:nvGraphicFramePr>
        <p:xfrm>
          <a:off x="838200" y="1126904"/>
          <a:ext cx="11037194" cy="5457825"/>
        </p:xfrm>
        <a:graphic>
          <a:graphicData uri="http://schemas.openxmlformats.org/drawingml/2006/table">
            <a:tbl>
              <a:tblPr firstRow="1" firstCol="1" bandRow="1">
                <a:tableStyleId>{5C22544A-7EE6-4342-B048-85BDC9FD1C3A}</a:tableStyleId>
              </a:tblPr>
              <a:tblGrid>
                <a:gridCol w="2404299"/>
                <a:gridCol w="2049606"/>
                <a:gridCol w="2928361"/>
                <a:gridCol w="2503711"/>
                <a:gridCol w="1151217"/>
              </a:tblGrid>
              <a:tr h="715548">
                <a:tc>
                  <a:txBody>
                    <a:bodyPr/>
                    <a:lstStyle/>
                    <a:p>
                      <a:pPr marL="0" marR="0">
                        <a:lnSpc>
                          <a:spcPct val="107000"/>
                        </a:lnSpc>
                        <a:spcBef>
                          <a:spcPts val="0"/>
                        </a:spcBef>
                        <a:spcAft>
                          <a:spcPts val="0"/>
                        </a:spcAft>
                      </a:pPr>
                      <a:r>
                        <a:rPr lang="en-US" sz="1800" dirty="0">
                          <a:effectLst/>
                        </a:rPr>
                        <a:t>Measures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800" dirty="0">
                          <a:effectLst/>
                        </a:rPr>
                        <a:t>Item-Level Response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800" dirty="0">
                          <a:effectLst/>
                        </a:rPr>
                        <a:t>Aggregate Response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800" dirty="0">
                          <a:effectLst/>
                        </a:rPr>
                        <a:t>p 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0">
                <a:tc gridSpan="5">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1244">
                <a:tc>
                  <a:txBody>
                    <a:bodyPr/>
                    <a:lstStyle/>
                    <a:p>
                      <a:pPr marL="0" marR="0">
                        <a:lnSpc>
                          <a:spcPct val="107000"/>
                        </a:lnSpc>
                        <a:spcBef>
                          <a:spcPts val="0"/>
                        </a:spcBef>
                        <a:spcAft>
                          <a:spcPts val="0"/>
                        </a:spcAft>
                      </a:pPr>
                      <a:r>
                        <a:rPr lang="en-US" sz="1400">
                          <a:effectLst/>
                        </a:rPr>
                        <a:t>All</a:t>
                      </a:r>
                      <a:r>
                        <a:rPr lang="en-US" sz="1400" baseline="30000">
                          <a:effectLst/>
                        </a:rPr>
                        <a:t> 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(n=1308)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(n=975)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401244">
                <a:tc>
                  <a:txBody>
                    <a:bodyPr/>
                    <a:lstStyle/>
                    <a:p>
                      <a:pPr marL="0" marR="0">
                        <a:lnSpc>
                          <a:spcPct val="107000"/>
                        </a:lnSpc>
                        <a:spcBef>
                          <a:spcPts val="0"/>
                        </a:spcBef>
                        <a:spcAft>
                          <a:spcPts val="0"/>
                        </a:spcAft>
                      </a:pPr>
                      <a:r>
                        <a:rPr lang="en-US" sz="1400" dirty="0">
                          <a:effectLst/>
                        </a:rPr>
                        <a:t>≥ 4 items endorsed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109 (8.1)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109 (11.2)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0.013*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401244">
                <a:tc>
                  <a:txBody>
                    <a:bodyPr/>
                    <a:lstStyle/>
                    <a:p>
                      <a:pPr marL="0" marR="0">
                        <a:lnSpc>
                          <a:spcPct val="107000"/>
                        </a:lnSpc>
                        <a:spcBef>
                          <a:spcPts val="0"/>
                        </a:spcBef>
                        <a:spcAft>
                          <a:spcPts val="0"/>
                        </a:spcAft>
                      </a:pPr>
                      <a:r>
                        <a:rPr lang="en-US" sz="1400">
                          <a:effectLst/>
                        </a:rPr>
                        <a:t>Mothers</a:t>
                      </a:r>
                      <a:r>
                        <a:rPr lang="en-US" sz="1400" baseline="30000">
                          <a:effectLst/>
                        </a:rPr>
                        <a:t> 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(n=880)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(n=693)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401244">
                <a:tc>
                  <a:txBody>
                    <a:bodyPr/>
                    <a:lstStyle/>
                    <a:p>
                      <a:pPr marL="0" marR="0">
                        <a:lnSpc>
                          <a:spcPct val="107000"/>
                        </a:lnSpc>
                        <a:spcBef>
                          <a:spcPts val="0"/>
                        </a:spcBef>
                        <a:spcAft>
                          <a:spcPts val="0"/>
                        </a:spcAft>
                      </a:pPr>
                      <a:r>
                        <a:rPr lang="en-US" sz="1400" dirty="0">
                          <a:effectLst/>
                        </a:rPr>
                        <a:t>≥ 4 items endorsed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78 (8.9)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85 (12.3)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0.028*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401244">
                <a:tc>
                  <a:txBody>
                    <a:bodyPr/>
                    <a:lstStyle/>
                    <a:p>
                      <a:pPr marL="0" marR="0">
                        <a:lnSpc>
                          <a:spcPct val="107000"/>
                        </a:lnSpc>
                        <a:spcBef>
                          <a:spcPts val="0"/>
                        </a:spcBef>
                        <a:spcAft>
                          <a:spcPts val="0"/>
                        </a:spcAft>
                      </a:pPr>
                      <a:r>
                        <a:rPr lang="en-US" sz="1400">
                          <a:effectLst/>
                        </a:rPr>
                        <a:t>Fathers </a:t>
                      </a:r>
                      <a:r>
                        <a:rPr lang="en-US" sz="1400" baseline="30000">
                          <a:effectLst/>
                        </a:rPr>
                        <a:t>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(n=340)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(n=250)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401244">
                <a:tc>
                  <a:txBody>
                    <a:bodyPr/>
                    <a:lstStyle/>
                    <a:p>
                      <a:pPr marL="0" marR="0">
                        <a:lnSpc>
                          <a:spcPct val="107000"/>
                        </a:lnSpc>
                        <a:spcBef>
                          <a:spcPts val="0"/>
                        </a:spcBef>
                        <a:spcAft>
                          <a:spcPts val="0"/>
                        </a:spcAft>
                      </a:pPr>
                      <a:r>
                        <a:rPr lang="en-US" sz="1400" dirty="0">
                          <a:effectLst/>
                        </a:rPr>
                        <a:t>≥ 4 items endorsed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21 (6.2)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23 (9.2)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0.167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401244">
                <a:tc>
                  <a:txBody>
                    <a:bodyPr/>
                    <a:lstStyle/>
                    <a:p>
                      <a:pPr marL="0" marR="0">
                        <a:lnSpc>
                          <a:spcPct val="107000"/>
                        </a:lnSpc>
                        <a:spcBef>
                          <a:spcPts val="0"/>
                        </a:spcBef>
                        <a:spcAft>
                          <a:spcPts val="0"/>
                        </a:spcAft>
                      </a:pPr>
                      <a:r>
                        <a:rPr lang="en-US" sz="1400">
                          <a:effectLst/>
                        </a:rPr>
                        <a:t>Private Insurance </a:t>
                      </a:r>
                      <a:r>
                        <a:rPr lang="en-US" sz="1400" baseline="300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(n=796)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(n=732)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401244">
                <a:tc>
                  <a:txBody>
                    <a:bodyPr/>
                    <a:lstStyle/>
                    <a:p>
                      <a:pPr marL="0" marR="0">
                        <a:lnSpc>
                          <a:spcPct val="107000"/>
                        </a:lnSpc>
                        <a:spcBef>
                          <a:spcPts val="0"/>
                        </a:spcBef>
                        <a:spcAft>
                          <a:spcPts val="0"/>
                        </a:spcAft>
                      </a:pPr>
                      <a:r>
                        <a:rPr lang="en-US" sz="1400" dirty="0">
                          <a:effectLst/>
                        </a:rPr>
                        <a:t>≥ 4 items endorsed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47 (5.9)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65 (8.9)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0.026*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401244">
                <a:tc>
                  <a:txBody>
                    <a:bodyPr/>
                    <a:lstStyle/>
                    <a:p>
                      <a:pPr marL="0" marR="0">
                        <a:lnSpc>
                          <a:spcPct val="107000"/>
                        </a:lnSpc>
                        <a:spcBef>
                          <a:spcPts val="0"/>
                        </a:spcBef>
                        <a:spcAft>
                          <a:spcPts val="0"/>
                        </a:spcAft>
                      </a:pPr>
                      <a:r>
                        <a:rPr lang="en-US" sz="1400">
                          <a:effectLst/>
                        </a:rPr>
                        <a:t>Public Insurance </a:t>
                      </a:r>
                      <a:r>
                        <a:rPr lang="en-US" sz="1400" baseline="30000">
                          <a:effectLst/>
                        </a:rPr>
                        <a:t>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(n=467)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(n=223)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401244">
                <a:tc>
                  <a:txBody>
                    <a:bodyPr/>
                    <a:lstStyle/>
                    <a:p>
                      <a:pPr marL="0" marR="0">
                        <a:lnSpc>
                          <a:spcPct val="107000"/>
                        </a:lnSpc>
                        <a:spcBef>
                          <a:spcPts val="0"/>
                        </a:spcBef>
                        <a:spcAft>
                          <a:spcPts val="0"/>
                        </a:spcAft>
                      </a:pPr>
                      <a:r>
                        <a:rPr lang="en-US" sz="1400" dirty="0">
                          <a:effectLst/>
                        </a:rPr>
                        <a:t>≥ 4 items endorsed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57 (12.2)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a:effectLst/>
                        </a:rPr>
                        <a:t>44 (19.7)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a:txBody>
                    <a:bodyPr/>
                    <a:lstStyle/>
                    <a:p>
                      <a:pPr marL="0" marR="0">
                        <a:lnSpc>
                          <a:spcPct val="107000"/>
                        </a:lnSpc>
                        <a:spcBef>
                          <a:spcPts val="0"/>
                        </a:spcBef>
                        <a:spcAft>
                          <a:spcPts val="0"/>
                        </a:spcAft>
                      </a:pPr>
                      <a:r>
                        <a:rPr lang="en-US" sz="1400" dirty="0">
                          <a:effectLst/>
                        </a:rPr>
                        <a:t>0.009*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r>
              <a:tr h="501554">
                <a:tc gridSpan="5">
                  <a:txBody>
                    <a:bodyPr/>
                    <a:lstStyle/>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3" marR="5572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5257154" y="2499880"/>
            <a:ext cx="3886845" cy="39924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8074855" y="4511370"/>
            <a:ext cx="1069144" cy="151931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874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title"/>
          </p:nvPr>
        </p:nvSpPr>
        <p:spPr/>
        <p:txBody>
          <a:bodyPr/>
          <a:lstStyle/>
          <a:p>
            <a:r>
              <a:rPr lang="en-US" sz="4000" b="1" dirty="0" smtClean="0">
                <a:latin typeface="Candara" panose="020E0502030303020204" pitchFamily="34" charset="0"/>
                <a:ea typeface="ＭＳ Ｐゴシック" panose="020B0600070205080204" pitchFamily="34" charset="-128"/>
              </a:rPr>
              <a:t>Disclosures</a:t>
            </a:r>
            <a:endParaRPr lang="en-US" sz="4000" b="1" dirty="0">
              <a:latin typeface="Candara" panose="020E0502030303020204" pitchFamily="34" charset="0"/>
              <a:ea typeface="ＭＳ Ｐゴシック" panose="020B0600070205080204" pitchFamily="34" charset="-128"/>
            </a:endParaRPr>
          </a:p>
        </p:txBody>
      </p:sp>
      <p:sp>
        <p:nvSpPr>
          <p:cNvPr id="10242" name="Content Placeholder 4"/>
          <p:cNvSpPr>
            <a:spLocks noGrp="1"/>
          </p:cNvSpPr>
          <p:nvPr>
            <p:ph idx="1"/>
          </p:nvPr>
        </p:nvSpPr>
        <p:spPr/>
        <p:txBody>
          <a:bodyPr/>
          <a:lstStyle/>
          <a:p>
            <a:pPr>
              <a:buFontTx/>
              <a:buNone/>
            </a:pPr>
            <a:r>
              <a:rPr lang="en-US" dirty="0" smtClean="0">
                <a:latin typeface="Candara" panose="020E0502030303020204" pitchFamily="34" charset="0"/>
                <a:ea typeface="ＭＳ Ｐゴシック" panose="020B0600070205080204" pitchFamily="34" charset="-128"/>
              </a:rPr>
              <a:t>	I have no personal financial relationships in any commercial interest related to this CME.</a:t>
            </a:r>
          </a:p>
          <a:p>
            <a:pPr>
              <a:buFontTx/>
              <a:buNone/>
            </a:pPr>
            <a:endParaRPr lang="en-US" dirty="0" smtClean="0">
              <a:latin typeface="Candara" panose="020E0502030303020204" pitchFamily="34" charset="0"/>
              <a:ea typeface="ＭＳ Ｐゴシック" panose="020B0600070205080204" pitchFamily="34" charset="-128"/>
            </a:endParaRPr>
          </a:p>
          <a:p>
            <a:pPr>
              <a:buFontTx/>
              <a:buNone/>
            </a:pPr>
            <a:r>
              <a:rPr lang="en-US" dirty="0" smtClean="0">
                <a:latin typeface="Candara" panose="020E0502030303020204" pitchFamily="34" charset="0"/>
                <a:ea typeface="ＭＳ Ｐゴシック" panose="020B0600070205080204" pitchFamily="34" charset="-128"/>
              </a:rPr>
              <a:t>	I do not plan to reference off label/unapproved uses of drugs or devices.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891623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Question #2</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What are the outcomes for the kids whose parents experienced ACEs?</a:t>
            </a:r>
          </a:p>
          <a:p>
            <a:endParaRPr lang="en-US" dirty="0">
              <a:latin typeface="Candara" panose="020E0502030303020204" pitchFamily="34" charset="0"/>
            </a:endParaRPr>
          </a:p>
          <a:p>
            <a:r>
              <a:rPr lang="en-US" dirty="0" smtClean="0">
                <a:latin typeface="Candara" panose="020E0502030303020204" pitchFamily="34" charset="0"/>
              </a:rPr>
              <a:t>In other words, why should we continue to look?</a:t>
            </a:r>
            <a:endParaRPr lang="en-US" dirty="0">
              <a:latin typeface="Candara" panose="020E0502030303020204" pitchFamily="34" charset="0"/>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947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ndara" panose="020E0502030303020204" pitchFamily="34" charset="0"/>
              </a:rPr>
              <a:t>Adjusted risk for suspected developmental </a:t>
            </a:r>
            <a:r>
              <a:rPr lang="en-US" sz="3600" b="1" dirty="0" smtClean="0">
                <a:latin typeface="Candara" panose="020E0502030303020204" pitchFamily="34" charset="0"/>
              </a:rPr>
              <a:t>delay</a:t>
            </a:r>
            <a:endParaRPr lang="en-US" sz="3600"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9525644"/>
              </p:ext>
            </p:extLst>
          </p:nvPr>
        </p:nvGraphicFramePr>
        <p:xfrm>
          <a:off x="1335313" y="1349829"/>
          <a:ext cx="9550401" cy="4832034"/>
        </p:xfrm>
        <a:graphic>
          <a:graphicData uri="http://schemas.openxmlformats.org/drawingml/2006/table">
            <a:tbl>
              <a:tblPr firstRow="1" firstCol="1" bandRow="1">
                <a:tableStyleId>{5C22544A-7EE6-4342-B048-85BDC9FD1C3A}</a:tableStyleId>
              </a:tblPr>
              <a:tblGrid>
                <a:gridCol w="3270290"/>
                <a:gridCol w="3222054"/>
                <a:gridCol w="3058057"/>
              </a:tblGrid>
              <a:tr h="475045">
                <a:tc rowSpan="2">
                  <a:txBody>
                    <a:bodyPr/>
                    <a:lstStyle/>
                    <a:p>
                      <a:pPr marL="0" marR="0">
                        <a:lnSpc>
                          <a:spcPct val="107000"/>
                        </a:lnSpc>
                        <a:spcBef>
                          <a:spcPts val="0"/>
                        </a:spcBef>
                        <a:spcAft>
                          <a:spcPts val="0"/>
                        </a:spcAft>
                        <a:tabLst>
                          <a:tab pos="2250440" algn="l"/>
                        </a:tabLst>
                      </a:pPr>
                      <a:r>
                        <a:rPr lang="en-US" sz="1800" dirty="0">
                          <a:effectLst/>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dirty="0">
                          <a:effectLst/>
                        </a:rPr>
                        <a:t>Relative Risk (95% CI)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513679">
                <a:tc vMerge="1">
                  <a:txBody>
                    <a:bodyPr/>
                    <a:lstStyle/>
                    <a:p>
                      <a:endParaRPr lang="en-US"/>
                    </a:p>
                  </a:txBody>
                  <a:tcPr/>
                </a:tc>
                <a:tc>
                  <a:txBody>
                    <a:bodyPr/>
                    <a:lstStyle/>
                    <a:p>
                      <a:pPr marL="0" marR="0">
                        <a:lnSpc>
                          <a:spcPct val="107000"/>
                        </a:lnSpc>
                        <a:spcBef>
                          <a:spcPts val="0"/>
                        </a:spcBef>
                        <a:spcAft>
                          <a:spcPts val="0"/>
                        </a:spcAft>
                      </a:pPr>
                      <a:r>
                        <a:rPr lang="en-US" sz="1800" baseline="30000">
                          <a:effectLst/>
                        </a:rPr>
                        <a:t>a</a:t>
                      </a:r>
                      <a:r>
                        <a:rPr lang="en-US" sz="1800">
                          <a:effectLst/>
                        </a:rPr>
                        <a:t>Maternal (n=311)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aseline="30000">
                          <a:effectLst/>
                        </a:rPr>
                        <a:t>b</a:t>
                      </a:r>
                      <a:r>
                        <a:rPr lang="en-US" sz="1800">
                          <a:effectLst/>
                        </a:rPr>
                        <a:t>Paternal (n=122)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4331">
                <a:tc>
                  <a:txBody>
                    <a:bodyPr/>
                    <a:lstStyle/>
                    <a:p>
                      <a:pPr marL="0" marR="0">
                        <a:lnSpc>
                          <a:spcPct val="107000"/>
                        </a:lnSpc>
                        <a:spcBef>
                          <a:spcPts val="0"/>
                        </a:spcBef>
                        <a:spcAft>
                          <a:spcPts val="0"/>
                        </a:spcAft>
                      </a:pPr>
                      <a:r>
                        <a:rPr lang="en-US" sz="1800" baseline="30000">
                          <a:effectLst/>
                        </a:rPr>
                        <a:t>c</a:t>
                      </a:r>
                      <a:r>
                        <a:rPr lang="en-US" sz="1800">
                          <a:effectLst/>
                        </a:rPr>
                        <a:t>ACE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highlight>
                            <a:srgbClr val="D3D3D3"/>
                          </a:highligh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highlight>
                            <a:srgbClr val="D3D3D3"/>
                          </a:highligh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4331">
                <a:tc>
                  <a:txBody>
                    <a:bodyPr/>
                    <a:lstStyle/>
                    <a:p>
                      <a:pPr marL="0" marR="0">
                        <a:lnSpc>
                          <a:spcPct val="107000"/>
                        </a:lnSpc>
                        <a:spcBef>
                          <a:spcPts val="0"/>
                        </a:spcBef>
                        <a:spcAft>
                          <a:spcPts val="0"/>
                        </a:spcAft>
                      </a:pPr>
                      <a:r>
                        <a:rPr lang="en-US" sz="1800">
                          <a:effectLst/>
                        </a:rPr>
                        <a:t>     ≥ 1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1.25 (0.77, 2.00)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2.47 (1.09, 5.57)**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4331">
                <a:tc>
                  <a:txBody>
                    <a:bodyPr/>
                    <a:lstStyle/>
                    <a:p>
                      <a:pPr marL="0" marR="0">
                        <a:lnSpc>
                          <a:spcPct val="107000"/>
                        </a:lnSpc>
                        <a:spcBef>
                          <a:spcPts val="0"/>
                        </a:spcBef>
                        <a:spcAft>
                          <a:spcPts val="0"/>
                        </a:spcAft>
                      </a:pPr>
                      <a:r>
                        <a:rPr lang="en-US" sz="1800">
                          <a:effectLst/>
                        </a:rPr>
                        <a:t>     &lt; 1 (Ref)</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4331">
                <a:tc>
                  <a:txBody>
                    <a:bodyPr/>
                    <a:lstStyle/>
                    <a:p>
                      <a:pPr marL="0" marR="0">
                        <a:lnSpc>
                          <a:spcPct val="107000"/>
                        </a:lnSpc>
                        <a:spcBef>
                          <a:spcPts val="0"/>
                        </a:spcBef>
                        <a:spcAft>
                          <a:spcPts val="0"/>
                        </a:spcAft>
                      </a:pPr>
                      <a:r>
                        <a:rPr lang="en-US" sz="1800">
                          <a:effectLst/>
                        </a:rPr>
                        <a:t>     ≥ 2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1.78 (1.11, 2.91)**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3.96 (1.45, 10.83)***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4331">
                <a:tc>
                  <a:txBody>
                    <a:bodyPr/>
                    <a:lstStyle/>
                    <a:p>
                      <a:pPr marL="0" marR="0">
                        <a:lnSpc>
                          <a:spcPct val="107000"/>
                        </a:lnSpc>
                        <a:spcBef>
                          <a:spcPts val="0"/>
                        </a:spcBef>
                        <a:spcAft>
                          <a:spcPts val="0"/>
                        </a:spcAft>
                      </a:pPr>
                      <a:r>
                        <a:rPr lang="en-US" sz="1800">
                          <a:effectLst/>
                        </a:rPr>
                        <a:t>     &lt; 2 (Ref)</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4331">
                <a:tc>
                  <a:txBody>
                    <a:bodyPr/>
                    <a:lstStyle/>
                    <a:p>
                      <a:pPr marL="0" marR="0">
                        <a:lnSpc>
                          <a:spcPct val="107000"/>
                        </a:lnSpc>
                        <a:spcBef>
                          <a:spcPts val="0"/>
                        </a:spcBef>
                        <a:spcAft>
                          <a:spcPts val="0"/>
                        </a:spcAft>
                      </a:pPr>
                      <a:r>
                        <a:rPr lang="en-US" sz="1800" dirty="0">
                          <a:effectLst/>
                        </a:rPr>
                        <a:t>     ≥ 3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2.23 (1.37, 3.63)***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0.82 (0.12, 5.72)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4331">
                <a:tc>
                  <a:txBody>
                    <a:bodyPr/>
                    <a:lstStyle/>
                    <a:p>
                      <a:pPr marL="0" marR="0">
                        <a:lnSpc>
                          <a:spcPct val="107000"/>
                        </a:lnSpc>
                        <a:spcBef>
                          <a:spcPts val="0"/>
                        </a:spcBef>
                        <a:spcAft>
                          <a:spcPts val="0"/>
                        </a:spcAft>
                      </a:pPr>
                      <a:r>
                        <a:rPr lang="en-US" sz="1800">
                          <a:effectLst/>
                        </a:rPr>
                        <a:t>     &lt; 3 (Ref)</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4331">
                <a:tc>
                  <a:txBody>
                    <a:bodyPr/>
                    <a:lstStyle/>
                    <a:p>
                      <a:pPr marL="0" marR="0">
                        <a:lnSpc>
                          <a:spcPct val="107000"/>
                        </a:lnSpc>
                        <a:spcBef>
                          <a:spcPts val="0"/>
                        </a:spcBef>
                        <a:spcAft>
                          <a:spcPts val="0"/>
                        </a:spcAft>
                      </a:pPr>
                      <a:r>
                        <a:rPr lang="en-US" sz="1800" dirty="0">
                          <a:effectLst/>
                        </a:rPr>
                        <a:t>Gestational age at birth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4331">
                <a:tc>
                  <a:txBody>
                    <a:bodyPr/>
                    <a:lstStyle/>
                    <a:p>
                      <a:pPr marL="0" marR="0">
                        <a:lnSpc>
                          <a:spcPct val="107000"/>
                        </a:lnSpc>
                        <a:spcBef>
                          <a:spcPts val="0"/>
                        </a:spcBef>
                        <a:spcAft>
                          <a:spcPts val="0"/>
                        </a:spcAft>
                      </a:pPr>
                      <a:r>
                        <a:rPr lang="en-US" sz="1800">
                          <a:effectLst/>
                        </a:rPr>
                        <a:t>     &lt; 37 weeks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1.70 (0.89, 3.24)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7.76 (3.12, 19.33)***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4331">
                <a:tc>
                  <a:txBody>
                    <a:bodyPr/>
                    <a:lstStyle/>
                    <a:p>
                      <a:pPr marL="0" marR="0">
                        <a:lnSpc>
                          <a:spcPct val="107000"/>
                        </a:lnSpc>
                        <a:spcBef>
                          <a:spcPts val="0"/>
                        </a:spcBef>
                        <a:spcAft>
                          <a:spcPts val="0"/>
                        </a:spcAft>
                      </a:pPr>
                      <a:r>
                        <a:rPr lang="en-US" sz="1800">
                          <a:effectLst/>
                        </a:rPr>
                        <a:t>     ≥ 37 weeks (Ref)</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917521" y="6483972"/>
            <a:ext cx="5733143" cy="369332"/>
          </a:xfrm>
          <a:prstGeom prst="rect">
            <a:avLst/>
          </a:prstGeom>
          <a:noFill/>
        </p:spPr>
        <p:txBody>
          <a:bodyPr wrap="square" rtlCol="0">
            <a:spAutoFit/>
          </a:bodyPr>
          <a:lstStyle/>
          <a:p>
            <a:r>
              <a:rPr lang="en-US" dirty="0" smtClean="0">
                <a:latin typeface="Candara" panose="020E0502030303020204" pitchFamily="34" charset="0"/>
              </a:rPr>
              <a:t>* = p &lt;0.1, ** = p &lt;0.05, *** = p &lt;0.01</a:t>
            </a:r>
            <a:endParaRPr lang="en-US" dirty="0">
              <a:latin typeface="Candara" panose="020E0502030303020204" pitchFamily="34" charset="0"/>
            </a:endParaRPr>
          </a:p>
        </p:txBody>
      </p:sp>
    </p:spTree>
    <p:extLst>
      <p:ext uri="{BB962C8B-B14F-4D97-AF65-F5344CB8AC3E}">
        <p14:creationId xmlns:p14="http://schemas.microsoft.com/office/powerpoint/2010/main" val="261862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ndara" panose="020E0502030303020204" pitchFamily="34" charset="0"/>
              </a:rPr>
              <a:t>Domain-specific developmental risk </a:t>
            </a:r>
            <a:r>
              <a:rPr lang="en-US" sz="4000" b="1" dirty="0" smtClean="0">
                <a:latin typeface="Candara" panose="020E0502030303020204" pitchFamily="34" charset="0"/>
              </a:rPr>
              <a:t>by </a:t>
            </a:r>
            <a:r>
              <a:rPr lang="en-US" sz="4000" b="1" dirty="0">
                <a:latin typeface="Candara" panose="020E0502030303020204" pitchFamily="34" charset="0"/>
              </a:rPr>
              <a:t>M</a:t>
            </a:r>
            <a:r>
              <a:rPr lang="en-US" sz="4000" b="1" dirty="0" smtClean="0">
                <a:latin typeface="Candara" panose="020E0502030303020204" pitchFamily="34" charset="0"/>
              </a:rPr>
              <a:t>aternal </a:t>
            </a:r>
            <a:r>
              <a:rPr lang="en-US" sz="4000" b="1" dirty="0">
                <a:latin typeface="Candara" panose="020E0502030303020204" pitchFamily="34" charset="0"/>
              </a:rPr>
              <a:t>ACE exposure</a:t>
            </a:r>
            <a:endParaRPr lang="en-US" sz="4000" dirty="0">
              <a:latin typeface="Candara" panose="020E0502030303020204" pitchFamily="34" charset="0"/>
            </a:endParaRPr>
          </a:p>
        </p:txBody>
      </p:sp>
      <p:graphicFrame>
        <p:nvGraphicFramePr>
          <p:cNvPr id="4" name="Content Placeholder 3"/>
          <p:cNvGraphicFramePr>
            <a:graphicFrameLocks noGrp="1"/>
          </p:cNvGraphicFramePr>
          <p:nvPr>
            <p:ph idx="1"/>
            <p:extLst/>
          </p:nvPr>
        </p:nvGraphicFramePr>
        <p:xfrm>
          <a:off x="1872343" y="1690687"/>
          <a:ext cx="8121662" cy="4632837"/>
        </p:xfrm>
        <a:graphic>
          <a:graphicData uri="http://schemas.openxmlformats.org/drawingml/2006/table">
            <a:tbl>
              <a:tblPr firstRow="1" firstCol="1" bandRow="1"/>
              <a:tblGrid>
                <a:gridCol w="2542691"/>
                <a:gridCol w="1643153"/>
                <a:gridCol w="1643153"/>
                <a:gridCol w="2292665"/>
              </a:tblGrid>
              <a:tr h="264324">
                <a:tc rowSpan="2">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Maternal ACEs</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Relative Risk (95% CI)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648">
                <a:tc vMerge="1">
                  <a:txBody>
                    <a:bodyPr/>
                    <a:lstStyle/>
                    <a:p>
                      <a:endParaRPr lang="en-US"/>
                    </a:p>
                  </a:txBody>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&lt;1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Communication, </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24 (16.3)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18 (11.1)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1.47 (0.83, 2.60)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Gross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20 (13.5)</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17 (10.6)</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1.28 (0.70, 2.35)</a:t>
                      </a:r>
                    </a:p>
                  </a:txBody>
                  <a:tcPr marL="68580" marR="68580" marT="0" marB="0">
                    <a:lnL>
                      <a:noFill/>
                    </a:lnL>
                    <a:lnR>
                      <a:noFill/>
                    </a:lnR>
                    <a:lnT>
                      <a:noFill/>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Fine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18 (12.1)</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16 (9.9)</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1.22 (0.65, 2.31)</a:t>
                      </a:r>
                    </a:p>
                  </a:txBody>
                  <a:tcPr marL="68580" marR="68580" marT="0" marB="0">
                    <a:lnL>
                      <a:noFill/>
                    </a:lnL>
                    <a:lnR>
                      <a:noFill/>
                    </a:lnR>
                    <a:lnT>
                      <a:noFill/>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Problem Solving,</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17 (11.6)</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8 (5.0)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2.31 (1.03, 5.20)**</a:t>
                      </a:r>
                    </a:p>
                  </a:txBody>
                  <a:tcPr marL="68580" marR="68580" marT="0" marB="0">
                    <a:lnL>
                      <a:noFill/>
                    </a:lnL>
                    <a:lnR>
                      <a:noFill/>
                    </a:lnR>
                    <a:lnT>
                      <a:noFill/>
                    </a:lnT>
                    <a:lnB>
                      <a:noFill/>
                    </a:lnB>
                  </a:tcPr>
                </a:tc>
              </a:tr>
              <a:tr h="236459">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Personal-Social,</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19 (12.9)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17 (10.6)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1.22 (0.66, 2.26)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92986">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&lt;2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Communication, </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 (20.3)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30 (12.0)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1.69 (0.92, 3.11)*</a:t>
                      </a:r>
                    </a:p>
                  </a:txBody>
                  <a:tcPr marL="68580" marR="68580" marT="0" marB="0">
                    <a:lnL>
                      <a:noFill/>
                    </a:lnL>
                    <a:lnR>
                      <a:noFill/>
                    </a:lnR>
                    <a:lnT>
                      <a:noFill/>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Gross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12 (20.0)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25 (10.0)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1.99 (1.06, 3.73)**</a:t>
                      </a:r>
                    </a:p>
                  </a:txBody>
                  <a:tcPr marL="68580" marR="68580" marT="0" marB="0">
                    <a:lnL>
                      <a:noFill/>
                    </a:lnL>
                    <a:lnR>
                      <a:noFill/>
                    </a:lnR>
                    <a:lnT>
                      <a:noFill/>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Fine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9 (15.0)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25 (10.0)</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1.51 (0.74, 3.06)</a:t>
                      </a:r>
                    </a:p>
                  </a:txBody>
                  <a:tcPr marL="68580" marR="68580" marT="0" marB="0">
                    <a:lnL>
                      <a:noFill/>
                    </a:lnL>
                    <a:lnR>
                      <a:noFill/>
                    </a:lnR>
                    <a:lnT>
                      <a:noFill/>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Problem Solving,</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11 (18.3)</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14 (5.7)</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3.23 (1.55, 6.76)***</a:t>
                      </a:r>
                    </a:p>
                  </a:txBody>
                  <a:tcPr marL="68580" marR="68580" marT="0" marB="0">
                    <a:lnL>
                      <a:noFill/>
                    </a:lnL>
                    <a:lnR>
                      <a:noFill/>
                    </a:lnR>
                    <a:lnT>
                      <a:noFill/>
                    </a:lnT>
                    <a:lnB>
                      <a:noFill/>
                    </a:lnB>
                  </a:tcPr>
                </a:tc>
              </a:tr>
              <a:tr h="236459">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Personal-Social,</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9 (15.0)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27 (10.9)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1.38 (0.68, 2.77)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92986">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&lt;3 (</a:t>
                      </a:r>
                      <a:r>
                        <a:rPr lang="en-US"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Communication, </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10 (26.3)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32 (11.8)</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2.23 (1.19, 4.16)**</a:t>
                      </a:r>
                    </a:p>
                  </a:txBody>
                  <a:tcPr marL="68580" marR="68580" marT="0" marB="0">
                    <a:lnL>
                      <a:noFill/>
                    </a:lnL>
                    <a:lnR>
                      <a:noFill/>
                    </a:lnR>
                    <a:lnT>
                      <a:noFill/>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Gross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9 (23.1)</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28 (10.4)</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2.23 (1.14, 4.36)**</a:t>
                      </a:r>
                    </a:p>
                  </a:txBody>
                  <a:tcPr marL="68580" marR="68580" marT="0" marB="0">
                    <a:lnL>
                      <a:noFill/>
                    </a:lnL>
                    <a:lnR>
                      <a:noFill/>
                    </a:lnR>
                    <a:lnT>
                      <a:noFill/>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Fine Motor,</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8 (20.5)</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26 (9.6)</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2.15 (1.05, 4.40)**</a:t>
                      </a:r>
                    </a:p>
                  </a:txBody>
                  <a:tcPr marL="68580" marR="68580" marT="0" marB="0">
                    <a:lnL>
                      <a:noFill/>
                    </a:lnL>
                    <a:lnR>
                      <a:noFill/>
                    </a:lnR>
                    <a:lnT>
                      <a:noFill/>
                    </a:lnT>
                    <a:lnB>
                      <a:noFill/>
                    </a:lnB>
                  </a:tcPr>
                </a:tc>
              </a:tr>
              <a:tr h="229293">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Problem Solving,</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6 (15.4)</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19 (7.1)</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2.17 (0.92, 5.10)*</a:t>
                      </a:r>
                    </a:p>
                  </a:txBody>
                  <a:tcPr marL="68580" marR="68580" marT="0" marB="0">
                    <a:lnL>
                      <a:noFill/>
                    </a:lnL>
                    <a:lnR>
                      <a:noFill/>
                    </a:lnR>
                    <a:lnT>
                      <a:noFill/>
                    </a:lnT>
                    <a:lnB>
                      <a:noFill/>
                    </a:lnB>
                  </a:tcPr>
                </a:tc>
              </a:tr>
              <a:tr h="236459">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Personal-Social,</a:t>
                      </a:r>
                      <a:r>
                        <a:rPr lang="en-US" sz="1200" i="1">
                          <a:effectLst/>
                          <a:latin typeface="Times New Roman" panose="02020603050405020304" pitchFamily="18" charset="0"/>
                          <a:ea typeface="Calibri" panose="020F0502020204030204" pitchFamily="34" charset="0"/>
                          <a:cs typeface="Times New Roman" panose="02020603050405020304" pitchFamily="18" charset="0"/>
                        </a:rPr>
                        <a:t> n</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8 (20.5)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28 (10.4)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1.97 (0.97, 4.01)*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930400" y="6545527"/>
            <a:ext cx="5733143" cy="307777"/>
          </a:xfrm>
          <a:prstGeom prst="rect">
            <a:avLst/>
          </a:prstGeom>
          <a:noFill/>
        </p:spPr>
        <p:txBody>
          <a:bodyPr wrap="square" rtlCol="0">
            <a:spAutoFit/>
          </a:bodyPr>
          <a:lstStyle/>
          <a:p>
            <a:r>
              <a:rPr lang="en-US" sz="1400" dirty="0" smtClean="0">
                <a:latin typeface="Candara" panose="020E0502030303020204" pitchFamily="34" charset="0"/>
              </a:rPr>
              <a:t>* = p &lt;0.1, ** = p &lt;0.05, *** = p &lt;0.01</a:t>
            </a:r>
            <a:endParaRPr lang="en-US" sz="1400" dirty="0">
              <a:latin typeface="Candara" panose="020E0502030303020204" pitchFamily="34" charset="0"/>
            </a:endParaRPr>
          </a:p>
        </p:txBody>
      </p:sp>
    </p:spTree>
    <p:extLst>
      <p:ext uri="{BB962C8B-B14F-4D97-AF65-F5344CB8AC3E}">
        <p14:creationId xmlns:p14="http://schemas.microsoft.com/office/powerpoint/2010/main" val="712103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andara" panose="020E0502030303020204" pitchFamily="34" charset="0"/>
              </a:rPr>
              <a:t>Dose response relationship between Maternal ACE and risk for suspected developmental </a:t>
            </a:r>
            <a:r>
              <a:rPr lang="en-US" sz="3600" b="1" dirty="0" smtClean="0">
                <a:latin typeface="Candara" panose="020E0502030303020204" pitchFamily="34" charset="0"/>
              </a:rPr>
              <a:t>delay</a:t>
            </a:r>
            <a:endParaRPr lang="en-US" sz="3600" dirty="0">
              <a:latin typeface="Candara" panose="020E0502030303020204" pitchFamily="34" charset="0"/>
            </a:endParaRPr>
          </a:p>
        </p:txBody>
      </p:sp>
      <p:pic>
        <p:nvPicPr>
          <p:cNvPr id="4" name="Content Placeholder 3" descr="Z:\Mayerson\Oregon\SGPlot24 - Copy.t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05825" y="1707122"/>
            <a:ext cx="6980349" cy="4735870"/>
          </a:xfrm>
          <a:prstGeom prst="rect">
            <a:avLst/>
          </a:prstGeom>
          <a:noFill/>
          <a:ln>
            <a:noFill/>
          </a:ln>
        </p:spPr>
      </p:pic>
      <p:grpSp>
        <p:nvGrpSpPr>
          <p:cNvPr id="5" name="Group 4"/>
          <p:cNvGrpSpPr/>
          <p:nvPr/>
        </p:nvGrpSpPr>
        <p:grpSpPr>
          <a:xfrm>
            <a:off x="0" y="-4696"/>
            <a:ext cx="472225" cy="6862696"/>
            <a:chOff x="0" y="-4696"/>
            <a:chExt cx="472225" cy="6862696"/>
          </a:xfrm>
        </p:grpSpPr>
        <p:sp>
          <p:nvSpPr>
            <p:cNvPr id="6" name="Rectangle 5"/>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6323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Question #3</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Which is the more powerful predictor of risk – high ACE scores, or low resilience scores?</a:t>
            </a:r>
          </a:p>
          <a:p>
            <a:endParaRPr lang="en-US" dirty="0">
              <a:latin typeface="Candara" panose="020E0502030303020204" pitchFamily="34" charset="0"/>
            </a:endParaRPr>
          </a:p>
          <a:p>
            <a:r>
              <a:rPr lang="en-US" dirty="0" smtClean="0">
                <a:latin typeface="Candara" panose="020E0502030303020204" pitchFamily="34" charset="0"/>
              </a:rPr>
              <a:t>In other words, can we create a “formula” for predicting which kids need the most resources?</a:t>
            </a:r>
            <a:endParaRPr lang="en-US" dirty="0">
              <a:latin typeface="Candara" panose="020E0502030303020204" pitchFamily="34" charset="0"/>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198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Question #4</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If relational health is impaired, leading to higher developmental risk, can that be repaired or remediated?</a:t>
            </a:r>
          </a:p>
          <a:p>
            <a:endParaRPr lang="en-US" dirty="0">
              <a:latin typeface="Candara" panose="020E0502030303020204" pitchFamily="34" charset="0"/>
            </a:endParaRPr>
          </a:p>
          <a:p>
            <a:r>
              <a:rPr lang="en-US" dirty="0" smtClean="0">
                <a:latin typeface="Candara" panose="020E0502030303020204" pitchFamily="34" charset="0"/>
              </a:rPr>
              <a:t>In other words, can we prevent developmental risk (or other lifelong risks) in children?</a:t>
            </a:r>
            <a:endParaRPr lang="en-US" dirty="0">
              <a:latin typeface="Candara" panose="020E0502030303020204" pitchFamily="34" charset="0"/>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8464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What We’re Working On…</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Candara" panose="020E0502030303020204" pitchFamily="34" charset="0"/>
              </a:rPr>
              <a:t>Study developmental risk of older siblings (pre-screening).</a:t>
            </a:r>
          </a:p>
          <a:p>
            <a:endParaRPr lang="en-US" dirty="0">
              <a:latin typeface="Candara" panose="020E0502030303020204" pitchFamily="34" charset="0"/>
            </a:endParaRPr>
          </a:p>
          <a:p>
            <a:r>
              <a:rPr lang="en-US" dirty="0" smtClean="0">
                <a:latin typeface="Candara" panose="020E0502030303020204" pitchFamily="34" charset="0"/>
              </a:rPr>
              <a:t>Reworking the developmental screening data based on four groups (high/low ACE, high/low resilience) to further drill down on risk factors.</a:t>
            </a:r>
          </a:p>
          <a:p>
            <a:endParaRPr lang="en-US" dirty="0">
              <a:latin typeface="Candara" panose="020E0502030303020204" pitchFamily="34" charset="0"/>
            </a:endParaRPr>
          </a:p>
          <a:p>
            <a:r>
              <a:rPr lang="en-US" dirty="0" smtClean="0">
                <a:latin typeface="Candara" panose="020E0502030303020204" pitchFamily="34" charset="0"/>
              </a:rPr>
              <a:t>Study whether asking trauma history affects parent trust in provider.</a:t>
            </a:r>
          </a:p>
          <a:p>
            <a:endParaRPr lang="en-US" dirty="0" smtClean="0">
              <a:latin typeface="Candara" panose="020E0502030303020204" pitchFamily="34" charset="0"/>
            </a:endParaRPr>
          </a:p>
          <a:p>
            <a:r>
              <a:rPr lang="en-US" dirty="0" smtClean="0">
                <a:latin typeface="Candara" panose="020E0502030303020204" pitchFamily="34" charset="0"/>
              </a:rPr>
              <a:t>Developing an attachment / attunement curriculum for primary care providers to teach interventions to parents…before we know ACE / Trauma Histories.</a:t>
            </a:r>
          </a:p>
          <a:p>
            <a:r>
              <a:rPr lang="en-US" dirty="0" smtClean="0">
                <a:latin typeface="Candara" panose="020E0502030303020204" pitchFamily="34" charset="0"/>
              </a:rPr>
              <a:t>Then, for those families with high ACE scores, adding a second tier intervention – video interaction study, home visitation, or mother-baby dyad group</a:t>
            </a:r>
          </a:p>
          <a:p>
            <a:r>
              <a:rPr lang="en-US" dirty="0" smtClean="0">
                <a:latin typeface="Candara" panose="020E0502030303020204" pitchFamily="34" charset="0"/>
              </a:rPr>
              <a:t>Measure whether or not</a:t>
            </a:r>
          </a:p>
          <a:p>
            <a:pPr lvl="1"/>
            <a:r>
              <a:rPr lang="en-US" dirty="0" smtClean="0">
                <a:latin typeface="Candara" panose="020E0502030303020204" pitchFamily="34" charset="0"/>
              </a:rPr>
              <a:t>Parental resilience improves</a:t>
            </a:r>
          </a:p>
          <a:p>
            <a:pPr lvl="1"/>
            <a:r>
              <a:rPr lang="en-US" dirty="0" smtClean="0">
                <a:latin typeface="Candara" panose="020E0502030303020204" pitchFamily="34" charset="0"/>
              </a:rPr>
              <a:t>Risk of failed developmental screens decreases</a:t>
            </a:r>
            <a:endParaRPr lang="en-US" dirty="0">
              <a:latin typeface="Candara" panose="020E0502030303020204" pitchFamily="34" charset="0"/>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85812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What I think you need to make this work…</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A provider champion</a:t>
            </a:r>
          </a:p>
          <a:p>
            <a:r>
              <a:rPr lang="en-US" dirty="0" smtClean="0">
                <a:latin typeface="Candara" panose="020E0502030303020204" pitchFamily="34" charset="0"/>
              </a:rPr>
              <a:t>A clear idea of what you’re looking for and why</a:t>
            </a:r>
          </a:p>
          <a:p>
            <a:r>
              <a:rPr lang="en-US" dirty="0" smtClean="0">
                <a:latin typeface="Candara" panose="020E0502030303020204" pitchFamily="34" charset="0"/>
              </a:rPr>
              <a:t>A trauma-informed office / support staff</a:t>
            </a:r>
          </a:p>
          <a:p>
            <a:r>
              <a:rPr lang="en-US" dirty="0" smtClean="0">
                <a:latin typeface="Candara" panose="020E0502030303020204" pitchFamily="34" charset="0"/>
              </a:rPr>
              <a:t>A willingness to get your hands dirty</a:t>
            </a:r>
          </a:p>
          <a:p>
            <a:r>
              <a:rPr lang="en-US" dirty="0" smtClean="0">
                <a:latin typeface="Candara" panose="020E0502030303020204" pitchFamily="34" charset="0"/>
              </a:rPr>
              <a:t>A lot of self-care</a:t>
            </a:r>
          </a:p>
          <a:p>
            <a:r>
              <a:rPr lang="en-US" dirty="0" smtClean="0">
                <a:latin typeface="Candara" panose="020E0502030303020204" pitchFamily="34" charset="0"/>
              </a:rPr>
              <a:t>An understanding of community resources and partnerships available to you</a:t>
            </a:r>
            <a:endParaRPr lang="en-US" dirty="0">
              <a:latin typeface="Candara" panose="020E0502030303020204" pitchFamily="34" charset="0"/>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7197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Validating the Experiences:  The Power of Listening</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fontScale="92500" lnSpcReduction="20000"/>
          </a:bodyPr>
          <a:lstStyle/>
          <a:p>
            <a:pPr marL="457200" lvl="1" indent="0">
              <a:buNone/>
            </a:pPr>
            <a:endParaRPr lang="en-US" dirty="0" smtClean="0">
              <a:latin typeface="Candara" panose="020E0502030303020204" pitchFamily="34" charset="0"/>
            </a:endParaRPr>
          </a:p>
          <a:p>
            <a:r>
              <a:rPr lang="en-US" dirty="0">
                <a:latin typeface="Candara" panose="020E0502030303020204" pitchFamily="34" charset="0"/>
              </a:rPr>
              <a:t>When survivors said that they had been listened to with compassion they were 2.9 times more likely to report being mostly or completely healed</a:t>
            </a:r>
            <a:r>
              <a:rPr lang="en-US" dirty="0" smtClean="0">
                <a:latin typeface="Candara" panose="020E0502030303020204" pitchFamily="34" charset="0"/>
              </a:rPr>
              <a:t>.</a:t>
            </a:r>
          </a:p>
          <a:p>
            <a:pPr lvl="1"/>
            <a:endParaRPr lang="en-US" dirty="0">
              <a:latin typeface="Candara" panose="020E0502030303020204" pitchFamily="34" charset="0"/>
            </a:endParaRPr>
          </a:p>
          <a:p>
            <a:r>
              <a:rPr lang="en-US" dirty="0">
                <a:latin typeface="Candara" panose="020E0502030303020204" pitchFamily="34" charset="0"/>
              </a:rPr>
              <a:t>When survivors believed that people understood the impact of trauma on their lives they were 2.2 times more likely to report being mostly or completely healed</a:t>
            </a:r>
            <a:r>
              <a:rPr lang="en-US" dirty="0" smtClean="0">
                <a:latin typeface="Candara" panose="020E0502030303020204" pitchFamily="34" charset="0"/>
              </a:rPr>
              <a:t>.</a:t>
            </a:r>
          </a:p>
          <a:p>
            <a:pPr lvl="1"/>
            <a:endParaRPr lang="en-US" dirty="0">
              <a:latin typeface="Candara" panose="020E0502030303020204" pitchFamily="34" charset="0"/>
            </a:endParaRPr>
          </a:p>
          <a:p>
            <a:r>
              <a:rPr lang="en-US" dirty="0">
                <a:latin typeface="Candara" panose="020E0502030303020204" pitchFamily="34" charset="0"/>
              </a:rPr>
              <a:t>When survivors believed that people knew how to help them heal they were 2.3 times more likely to report being mostly or completely </a:t>
            </a:r>
            <a:r>
              <a:rPr lang="en-US" dirty="0" smtClean="0">
                <a:latin typeface="Candara" panose="020E0502030303020204" pitchFamily="34" charset="0"/>
              </a:rPr>
              <a:t>healed</a:t>
            </a:r>
          </a:p>
          <a:p>
            <a:endParaRPr lang="en-US" dirty="0" smtClean="0">
              <a:latin typeface="Candara" panose="020E0502030303020204" pitchFamily="34" charset="0"/>
            </a:endParaRPr>
          </a:p>
          <a:p>
            <a:pPr marL="0" indent="0">
              <a:buNone/>
            </a:pPr>
            <a:r>
              <a:rPr lang="en-US" sz="1900" dirty="0" smtClean="0">
                <a:latin typeface="Candara" panose="020E0502030303020204" pitchFamily="34" charset="0"/>
              </a:rPr>
              <a:t>From:  Survivor Voices Study, 2009 &amp; 2011, Trauma Healing Project, Eugene, OR</a:t>
            </a:r>
            <a:endParaRPr lang="en-US" sz="1900" dirty="0">
              <a:latin typeface="Candara" panose="020E0502030303020204" pitchFamily="34" charset="0"/>
            </a:endParaRPr>
          </a:p>
          <a:p>
            <a:endParaRPr lang="en-US" dirty="0"/>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921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024744" cy="1752600"/>
          </a:xfrm>
        </p:spPr>
        <p:txBody>
          <a:bodyPr>
            <a:noAutofit/>
          </a:bodyPr>
          <a:lstStyle/>
          <a:p>
            <a:r>
              <a:rPr lang="en-US" sz="3600" dirty="0"/>
              <a:t/>
            </a:r>
            <a:br>
              <a:rPr lang="en-US" sz="3600" dirty="0"/>
            </a:br>
            <a:r>
              <a:rPr lang="en-US" sz="3600" dirty="0"/>
              <a:t/>
            </a:r>
            <a:br>
              <a:rPr lang="en-US" sz="3600" dirty="0"/>
            </a:br>
            <a:r>
              <a:rPr lang="en-US" sz="3600" dirty="0">
                <a:latin typeface="Candara" panose="020E0502030303020204" pitchFamily="34" charset="0"/>
              </a:rPr>
              <a:t>“One does not need to be a therapist to be therapeutic.”</a:t>
            </a:r>
            <a:br>
              <a:rPr lang="en-US" sz="3600" dirty="0">
                <a:latin typeface="Candara" panose="020E0502030303020204" pitchFamily="34" charset="0"/>
              </a:rPr>
            </a:br>
            <a:r>
              <a:rPr lang="en-US" sz="3600" dirty="0">
                <a:latin typeface="Candara" panose="020E0502030303020204" pitchFamily="34" charset="0"/>
              </a:rPr>
              <a:t>			 		</a:t>
            </a:r>
            <a:r>
              <a:rPr lang="en-US" sz="1400" dirty="0">
                <a:latin typeface="Candara" panose="020E0502030303020204" pitchFamily="34" charset="0"/>
              </a:rPr>
              <a:t>J. Ford, C. Wilson</a:t>
            </a:r>
            <a:r>
              <a:rPr lang="en-US" sz="3600" dirty="0"/>
              <a:t>			</a:t>
            </a:r>
            <a:br>
              <a:rPr lang="en-US" sz="3600" dirty="0"/>
            </a:br>
            <a:endParaRPr lang="en-US" sz="3600" dirty="0"/>
          </a:p>
        </p:txBody>
      </p:sp>
      <p:grpSp>
        <p:nvGrpSpPr>
          <p:cNvPr id="7" name="Group 6"/>
          <p:cNvGrpSpPr/>
          <p:nvPr/>
        </p:nvGrpSpPr>
        <p:grpSpPr>
          <a:xfrm>
            <a:off x="0" y="-4696"/>
            <a:ext cx="472225" cy="6862696"/>
            <a:chOff x="0" y="-4696"/>
            <a:chExt cx="472225" cy="6862696"/>
          </a:xfrm>
        </p:grpSpPr>
        <p:sp>
          <p:nvSpPr>
            <p:cNvPr id="8" name="Rectangle 7"/>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2292" y="2357802"/>
            <a:ext cx="6461760" cy="4309872"/>
          </a:xfrm>
        </p:spPr>
      </p:pic>
    </p:spTree>
    <p:extLst>
      <p:ext uri="{BB962C8B-B14F-4D97-AF65-F5344CB8AC3E}">
        <p14:creationId xmlns:p14="http://schemas.microsoft.com/office/powerpoint/2010/main" val="2994626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Acknowledgments</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Teri </a:t>
            </a:r>
            <a:r>
              <a:rPr lang="en-US" dirty="0" err="1" smtClean="0">
                <a:latin typeface="Candara" panose="020E0502030303020204" pitchFamily="34" charset="0"/>
              </a:rPr>
              <a:t>Pettersen</a:t>
            </a:r>
            <a:r>
              <a:rPr lang="en-US" dirty="0" smtClean="0">
                <a:latin typeface="Candara" panose="020E0502030303020204" pitchFamily="34" charset="0"/>
              </a:rPr>
              <a:t>, MD – Oregon Pediatric Society</a:t>
            </a:r>
          </a:p>
          <a:p>
            <a:r>
              <a:rPr lang="en-US" dirty="0" err="1" smtClean="0">
                <a:latin typeface="Candara" panose="020E0502030303020204" pitchFamily="34" charset="0"/>
              </a:rPr>
              <a:t>HealthShare</a:t>
            </a:r>
            <a:r>
              <a:rPr lang="en-US" dirty="0" smtClean="0">
                <a:latin typeface="Candara" panose="020E0502030303020204" pitchFamily="34" charset="0"/>
              </a:rPr>
              <a:t> of Oregon – Maggie Bennington-Davis, MD</a:t>
            </a:r>
          </a:p>
          <a:p>
            <a:r>
              <a:rPr lang="en-US" dirty="0" smtClean="0">
                <a:latin typeface="Candara" panose="020E0502030303020204" pitchFamily="34" charset="0"/>
              </a:rPr>
              <a:t>Oregon Health Authority, Transformation Center – Clinical Innovation Fellowship Program</a:t>
            </a:r>
          </a:p>
          <a:p>
            <a:r>
              <a:rPr lang="en-US" dirty="0" smtClean="0">
                <a:latin typeface="Candara" panose="020E0502030303020204" pitchFamily="34" charset="0"/>
              </a:rPr>
              <a:t>Cincinnati Children’s Hospital – </a:t>
            </a:r>
            <a:r>
              <a:rPr lang="en-US" dirty="0" err="1" smtClean="0">
                <a:latin typeface="Candara" panose="020E0502030303020204" pitchFamily="34" charset="0"/>
              </a:rPr>
              <a:t>Mayerson</a:t>
            </a:r>
            <a:r>
              <a:rPr lang="en-US" dirty="0" smtClean="0">
                <a:latin typeface="Candara" panose="020E0502030303020204" pitchFamily="34" charset="0"/>
              </a:rPr>
              <a:t> Center for Safe and Healthy Children – Ted </a:t>
            </a:r>
            <a:r>
              <a:rPr lang="en-US" dirty="0" err="1" smtClean="0">
                <a:latin typeface="Candara" panose="020E0502030303020204" pitchFamily="34" charset="0"/>
              </a:rPr>
              <a:t>Folger</a:t>
            </a:r>
            <a:r>
              <a:rPr lang="en-US" dirty="0" smtClean="0">
                <a:latin typeface="Candara" panose="020E0502030303020204" pitchFamily="34" charset="0"/>
              </a:rPr>
              <a:t>, PhD &amp; Bob Shapiro, MD.</a:t>
            </a:r>
            <a:endParaRPr lang="en-US" dirty="0">
              <a:latin typeface="Candara" panose="020E0502030303020204" pitchFamily="34" charset="0"/>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88782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gillesrj\AppData\Local\Microsoft\Windows\Temporary Internet Files\Content.IE5\MAJ93DGW\jum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6248400" cy="46863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4696"/>
            <a:ext cx="472225" cy="6862696"/>
            <a:chOff x="0" y="-4696"/>
            <a:chExt cx="472225" cy="6862696"/>
          </a:xfrm>
        </p:grpSpPr>
        <p:sp>
          <p:nvSpPr>
            <p:cNvPr id="7" name="Rectangle 6"/>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9219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References</a:t>
            </a:r>
            <a:endParaRPr lang="en-US" b="1" dirty="0">
              <a:latin typeface="Candara" panose="020E0502030303020204" pitchFamily="34" charset="0"/>
            </a:endParaRPr>
          </a:p>
        </p:txBody>
      </p:sp>
      <p:sp>
        <p:nvSpPr>
          <p:cNvPr id="3" name="Content Placeholder 2"/>
          <p:cNvSpPr>
            <a:spLocks noGrp="1"/>
          </p:cNvSpPr>
          <p:nvPr>
            <p:ph idx="1"/>
          </p:nvPr>
        </p:nvSpPr>
        <p:spPr>
          <a:xfrm>
            <a:off x="838200" y="1690688"/>
            <a:ext cx="10515600" cy="4486275"/>
          </a:xfrm>
        </p:spPr>
        <p:txBody>
          <a:bodyPr>
            <a:normAutofit fontScale="47500" lnSpcReduction="20000"/>
          </a:bodyPr>
          <a:lstStyle/>
          <a:p>
            <a:r>
              <a:rPr lang="en-US" dirty="0" err="1">
                <a:latin typeface="Candara" panose="020E0502030303020204" pitchFamily="34" charset="0"/>
              </a:rPr>
              <a:t>Felitti</a:t>
            </a:r>
            <a:r>
              <a:rPr lang="en-US" dirty="0">
                <a:latin typeface="Candara" panose="020E0502030303020204" pitchFamily="34" charset="0"/>
              </a:rPr>
              <a:t>, V. J., </a:t>
            </a:r>
            <a:r>
              <a:rPr lang="en-US" dirty="0" err="1">
                <a:latin typeface="Candara" panose="020E0502030303020204" pitchFamily="34" charset="0"/>
              </a:rPr>
              <a:t>Anda</a:t>
            </a:r>
            <a:r>
              <a:rPr lang="en-US" dirty="0">
                <a:latin typeface="Candara" panose="020E0502030303020204" pitchFamily="34" charset="0"/>
              </a:rPr>
              <a:t>, R. F., </a:t>
            </a:r>
            <a:r>
              <a:rPr lang="en-US" dirty="0" err="1">
                <a:latin typeface="Candara" panose="020E0502030303020204" pitchFamily="34" charset="0"/>
              </a:rPr>
              <a:t>Nordenberg</a:t>
            </a:r>
            <a:r>
              <a:rPr lang="en-US" dirty="0">
                <a:latin typeface="Candara" panose="020E0502030303020204" pitchFamily="34" charset="0"/>
              </a:rPr>
              <a:t>, D., Williamson, D. F., Spitz, A. M., Edwards, V., Koss, M., Marks, J. S. (1998). Relationship of Childhood Abuse and Household Dysfunction to Many of the Leading Causes of Death in Adults. </a:t>
            </a:r>
            <a:r>
              <a:rPr lang="en-US" i="1" dirty="0">
                <a:latin typeface="Candara" panose="020E0502030303020204" pitchFamily="34" charset="0"/>
              </a:rPr>
              <a:t>American Journal of Preventive Medicine,</a:t>
            </a:r>
            <a:r>
              <a:rPr lang="en-US" dirty="0">
                <a:latin typeface="Candara" panose="020E0502030303020204" pitchFamily="34" charset="0"/>
              </a:rPr>
              <a:t> </a:t>
            </a:r>
            <a:r>
              <a:rPr lang="en-US" i="1" dirty="0">
                <a:latin typeface="Candara" panose="020E0502030303020204" pitchFamily="34" charset="0"/>
              </a:rPr>
              <a:t>14</a:t>
            </a:r>
            <a:r>
              <a:rPr lang="en-US" dirty="0">
                <a:latin typeface="Candara" panose="020E0502030303020204" pitchFamily="34" charset="0"/>
              </a:rPr>
              <a:t>(4), 245-258. </a:t>
            </a:r>
            <a:r>
              <a:rPr lang="en-US" dirty="0" smtClean="0">
                <a:latin typeface="Candara" panose="020E0502030303020204" pitchFamily="34" charset="0"/>
              </a:rPr>
              <a:t>doi:10.1016/s0749-3797(98)00017-8</a:t>
            </a:r>
          </a:p>
          <a:p>
            <a:r>
              <a:rPr lang="en-US" dirty="0">
                <a:latin typeface="Candara" panose="020E0502030303020204" pitchFamily="34" charset="0"/>
              </a:rPr>
              <a:t>Garner AS, </a:t>
            </a:r>
            <a:r>
              <a:rPr lang="en-US" dirty="0" err="1">
                <a:latin typeface="Candara" panose="020E0502030303020204" pitchFamily="34" charset="0"/>
              </a:rPr>
              <a:t>Shonkoff</a:t>
            </a:r>
            <a:r>
              <a:rPr lang="en-US" dirty="0">
                <a:latin typeface="Candara" panose="020E0502030303020204" pitchFamily="34" charset="0"/>
              </a:rPr>
              <a:t> JP, et al.  Committee on Psychosocial Aspects of Child and Family Health, Committee on Early Childhood, Adoption and Dependent Care, and Section on Developmental and Behavioral Pediatrics.  Early Childhood Adversity, Toxic Stress, and the Role of the Pediatrician: Translating Developmental Science Into Lifelong Health.  (2012).  Pediatrics 129 (1) e224</a:t>
            </a:r>
            <a:r>
              <a:rPr lang="en-US" dirty="0" smtClean="0">
                <a:latin typeface="Candara" panose="020E0502030303020204" pitchFamily="34" charset="0"/>
              </a:rPr>
              <a:t>.</a:t>
            </a:r>
          </a:p>
          <a:p>
            <a:r>
              <a:rPr lang="en-US" dirty="0" smtClean="0">
                <a:latin typeface="Candara" panose="020E0502030303020204" pitchFamily="34" charset="0"/>
              </a:rPr>
              <a:t>Gillespie, R.J., </a:t>
            </a:r>
            <a:r>
              <a:rPr lang="en-US" dirty="0" err="1" smtClean="0">
                <a:latin typeface="Candara" panose="020E0502030303020204" pitchFamily="34" charset="0"/>
              </a:rPr>
              <a:t>Folger</a:t>
            </a:r>
            <a:r>
              <a:rPr lang="en-US" dirty="0" smtClean="0">
                <a:latin typeface="Candara" panose="020E0502030303020204" pitchFamily="34" charset="0"/>
              </a:rPr>
              <a:t> A.T.  Feasibility of Assessing Parental ACEs in Pediatric Primary Care:  Implications for Practice-Based Implementation.  (2017)  </a:t>
            </a:r>
            <a:r>
              <a:rPr lang="en-US" i="1" dirty="0" err="1" smtClean="0">
                <a:latin typeface="Candara" panose="020E0502030303020204" pitchFamily="34" charset="0"/>
              </a:rPr>
              <a:t>Journ</a:t>
            </a:r>
            <a:r>
              <a:rPr lang="en-US" i="1" dirty="0" smtClean="0">
                <a:latin typeface="Candara" panose="020E0502030303020204" pitchFamily="34" charset="0"/>
              </a:rPr>
              <a:t> Child </a:t>
            </a:r>
            <a:r>
              <a:rPr lang="en-US" i="1" dirty="0" err="1" smtClean="0">
                <a:latin typeface="Candara" panose="020E0502030303020204" pitchFamily="34" charset="0"/>
              </a:rPr>
              <a:t>Adol</a:t>
            </a:r>
            <a:r>
              <a:rPr lang="en-US" i="1" dirty="0" smtClean="0">
                <a:latin typeface="Candara" panose="020E0502030303020204" pitchFamily="34" charset="0"/>
              </a:rPr>
              <a:t> Trauma</a:t>
            </a:r>
            <a:r>
              <a:rPr lang="en-US" dirty="0" smtClean="0">
                <a:latin typeface="Candara" panose="020E0502030303020204" pitchFamily="34" charset="0"/>
              </a:rPr>
              <a:t>.  DOI 10.1007/s40653-017-0138-z.</a:t>
            </a:r>
          </a:p>
          <a:p>
            <a:r>
              <a:rPr lang="en-US" dirty="0" smtClean="0">
                <a:latin typeface="Candara" panose="020E0502030303020204" pitchFamily="34" charset="0"/>
              </a:rPr>
              <a:t>Ginsburg, K.  Building Resilience in Children and Teens.  2014, American Academy of Pediatrics Press.</a:t>
            </a:r>
          </a:p>
          <a:p>
            <a:r>
              <a:rPr lang="en-US" dirty="0" smtClean="0">
                <a:latin typeface="Candara" panose="020E0502030303020204" pitchFamily="34" charset="0"/>
              </a:rPr>
              <a:t>Hart, B, </a:t>
            </a:r>
            <a:r>
              <a:rPr lang="en-US" dirty="0" err="1" smtClean="0">
                <a:latin typeface="Candara" panose="020E0502030303020204" pitchFamily="34" charset="0"/>
              </a:rPr>
              <a:t>Risley</a:t>
            </a:r>
            <a:r>
              <a:rPr lang="en-US" dirty="0" smtClean="0">
                <a:latin typeface="Candara" panose="020E0502030303020204" pitchFamily="34" charset="0"/>
              </a:rPr>
              <a:t> T.R.  Meaningful Differences in the Everyday Experience of Young American Children.  1995, Brookes Publishing Co.</a:t>
            </a:r>
            <a:endParaRPr lang="en-US" dirty="0">
              <a:latin typeface="Candara" panose="020E0502030303020204" pitchFamily="34" charset="0"/>
            </a:endParaRPr>
          </a:p>
          <a:p>
            <a:r>
              <a:rPr lang="en-US" dirty="0">
                <a:latin typeface="Candara" panose="020E0502030303020204" pitchFamily="34" charset="0"/>
              </a:rPr>
              <a:t>Jimenez, M. E., Wade, R., Lin, Y., Morrow, L. M., &amp; </a:t>
            </a:r>
            <a:r>
              <a:rPr lang="en-US" dirty="0" err="1">
                <a:latin typeface="Candara" panose="020E0502030303020204" pitchFamily="34" charset="0"/>
              </a:rPr>
              <a:t>Reichman</a:t>
            </a:r>
            <a:r>
              <a:rPr lang="en-US" dirty="0">
                <a:latin typeface="Candara" panose="020E0502030303020204" pitchFamily="34" charset="0"/>
              </a:rPr>
              <a:t>, N. E. (2016). Adverse Experiences in Early Childhood and Kindergarten Outcomes. </a:t>
            </a:r>
            <a:r>
              <a:rPr lang="en-US" i="1" dirty="0">
                <a:latin typeface="Candara" panose="020E0502030303020204" pitchFamily="34" charset="0"/>
              </a:rPr>
              <a:t>Pediatrics,</a:t>
            </a:r>
            <a:r>
              <a:rPr lang="en-US" dirty="0">
                <a:latin typeface="Candara" panose="020E0502030303020204" pitchFamily="34" charset="0"/>
              </a:rPr>
              <a:t> </a:t>
            </a:r>
            <a:r>
              <a:rPr lang="en-US" i="1" dirty="0">
                <a:latin typeface="Candara" panose="020E0502030303020204" pitchFamily="34" charset="0"/>
              </a:rPr>
              <a:t>137</a:t>
            </a:r>
            <a:r>
              <a:rPr lang="en-US" dirty="0">
                <a:latin typeface="Candara" panose="020E0502030303020204" pitchFamily="34" charset="0"/>
              </a:rPr>
              <a:t>(2). </a:t>
            </a:r>
            <a:r>
              <a:rPr lang="en-US" dirty="0" smtClean="0">
                <a:latin typeface="Candara" panose="020E0502030303020204" pitchFamily="34" charset="0"/>
              </a:rPr>
              <a:t>doi:10.1542/peds.2015-1839</a:t>
            </a:r>
          </a:p>
          <a:p>
            <a:r>
              <a:rPr lang="en-US" dirty="0"/>
              <a:t>Kim, P., Evans, G. W., </a:t>
            </a:r>
            <a:r>
              <a:rPr lang="en-US" dirty="0" err="1"/>
              <a:t>Angstadt</a:t>
            </a:r>
            <a:r>
              <a:rPr lang="en-US" dirty="0"/>
              <a:t>, M., Ho, S., </a:t>
            </a:r>
            <a:r>
              <a:rPr lang="en-US" dirty="0" err="1"/>
              <a:t>Sripada</a:t>
            </a:r>
            <a:r>
              <a:rPr lang="en-US" dirty="0"/>
              <a:t>, C., Swain, J. E., </a:t>
            </a:r>
            <a:r>
              <a:rPr lang="en-US" dirty="0" err="1"/>
              <a:t>Liberzon</a:t>
            </a:r>
            <a:r>
              <a:rPr lang="en-US" dirty="0"/>
              <a:t>, I., &amp; Phan, K. L. (in press). Effects of Childhood Poverty and Chronic Stress on Emotion Regulatory Brain Function in Adulthood, The Proceedings of the National Academy of Sciences of the United States of America (PNAS</a:t>
            </a:r>
            <a:r>
              <a:rPr lang="en-US" dirty="0" smtClean="0"/>
              <a:t>).</a:t>
            </a:r>
          </a:p>
          <a:p>
            <a:r>
              <a:rPr lang="en-US" dirty="0" err="1" smtClean="0">
                <a:latin typeface="Candara" panose="020E0502030303020204" pitchFamily="34" charset="0"/>
              </a:rPr>
              <a:t>Lomanowska</a:t>
            </a:r>
            <a:r>
              <a:rPr lang="en-US" dirty="0">
                <a:latin typeface="Candara" panose="020E0502030303020204" pitchFamily="34" charset="0"/>
              </a:rPr>
              <a:t>, A., </a:t>
            </a:r>
            <a:r>
              <a:rPr lang="en-US" dirty="0" err="1">
                <a:latin typeface="Candara" panose="020E0502030303020204" pitchFamily="34" charset="0"/>
              </a:rPr>
              <a:t>Boivin</a:t>
            </a:r>
            <a:r>
              <a:rPr lang="en-US" dirty="0">
                <a:latin typeface="Candara" panose="020E0502030303020204" pitchFamily="34" charset="0"/>
              </a:rPr>
              <a:t>, M., </a:t>
            </a:r>
            <a:r>
              <a:rPr lang="en-US" dirty="0" err="1">
                <a:latin typeface="Candara" panose="020E0502030303020204" pitchFamily="34" charset="0"/>
              </a:rPr>
              <a:t>Hertzman</a:t>
            </a:r>
            <a:r>
              <a:rPr lang="en-US" dirty="0">
                <a:latin typeface="Candara" panose="020E0502030303020204" pitchFamily="34" charset="0"/>
              </a:rPr>
              <a:t>, C., &amp; Fleming, A. (2015). Parenting begets parenting: A neurobiological perspective on early adversity and the transmission of parenting styles across generations. </a:t>
            </a:r>
            <a:r>
              <a:rPr lang="en-US" i="1" dirty="0">
                <a:latin typeface="Candara" panose="020E0502030303020204" pitchFamily="34" charset="0"/>
              </a:rPr>
              <a:t>Neuroscience</a:t>
            </a:r>
            <a:r>
              <a:rPr lang="en-US" dirty="0">
                <a:latin typeface="Candara" panose="020E0502030303020204" pitchFamily="34" charset="0"/>
              </a:rPr>
              <a:t>. </a:t>
            </a:r>
            <a:r>
              <a:rPr lang="en-US" dirty="0" smtClean="0">
                <a:latin typeface="Candara" panose="020E0502030303020204" pitchFamily="34" charset="0"/>
              </a:rPr>
              <a:t>doi:10.1016/j.neuroscience.2015.09.029</a:t>
            </a:r>
          </a:p>
          <a:p>
            <a:r>
              <a:rPr lang="en-US" dirty="0" smtClean="0">
                <a:latin typeface="Candara" panose="020E0502030303020204" pitchFamily="34" charset="0"/>
              </a:rPr>
              <a:t>Noble, K.G., Houston S.M., et al.  (2015).  Family Income, Parental Education and brain structure in children and adolescents.  </a:t>
            </a:r>
            <a:r>
              <a:rPr lang="en-US" i="1" dirty="0" smtClean="0">
                <a:latin typeface="Candara" panose="020E0502030303020204" pitchFamily="34" charset="0"/>
              </a:rPr>
              <a:t>Nature Neuroscience</a:t>
            </a:r>
            <a:r>
              <a:rPr lang="en-US" dirty="0" smtClean="0">
                <a:latin typeface="Candara" panose="020E0502030303020204" pitchFamily="34" charset="0"/>
              </a:rPr>
              <a:t>.  18:  773-778.</a:t>
            </a:r>
            <a:endParaRPr lang="en-US" dirty="0">
              <a:latin typeface="Candara" panose="020E0502030303020204" pitchFamily="34" charset="0"/>
            </a:endParaRPr>
          </a:p>
          <a:p>
            <a:r>
              <a:rPr lang="en-US" dirty="0" err="1">
                <a:latin typeface="Candara" panose="020E0502030303020204" pitchFamily="34" charset="0"/>
              </a:rPr>
              <a:t>Randell</a:t>
            </a:r>
            <a:r>
              <a:rPr lang="en-US" dirty="0">
                <a:latin typeface="Candara" panose="020E0502030303020204" pitchFamily="34" charset="0"/>
              </a:rPr>
              <a:t>, K. A., O’Malley, D., &amp; Dowd, M. D. (2015). Association of Parental Adverse Childhood Experiences and Current Child Adversity. </a:t>
            </a:r>
            <a:r>
              <a:rPr lang="en-US" i="1" dirty="0">
                <a:latin typeface="Candara" panose="020E0502030303020204" pitchFamily="34" charset="0"/>
              </a:rPr>
              <a:t>JAMA Pediatrics JAMA </a:t>
            </a:r>
            <a:r>
              <a:rPr lang="en-US" i="1" dirty="0" err="1">
                <a:latin typeface="Candara" panose="020E0502030303020204" pitchFamily="34" charset="0"/>
              </a:rPr>
              <a:t>Pediatr</a:t>
            </a:r>
            <a:r>
              <a:rPr lang="en-US" i="1" dirty="0">
                <a:latin typeface="Candara" panose="020E0502030303020204" pitchFamily="34" charset="0"/>
              </a:rPr>
              <a:t>,</a:t>
            </a:r>
            <a:r>
              <a:rPr lang="en-US" dirty="0">
                <a:latin typeface="Candara" panose="020E0502030303020204" pitchFamily="34" charset="0"/>
              </a:rPr>
              <a:t> </a:t>
            </a:r>
            <a:r>
              <a:rPr lang="en-US" i="1" dirty="0">
                <a:latin typeface="Candara" panose="020E0502030303020204" pitchFamily="34" charset="0"/>
              </a:rPr>
              <a:t>169</a:t>
            </a:r>
            <a:r>
              <a:rPr lang="en-US" dirty="0">
                <a:latin typeface="Candara" panose="020E0502030303020204" pitchFamily="34" charset="0"/>
              </a:rPr>
              <a:t>(8), 786. </a:t>
            </a:r>
            <a:r>
              <a:rPr lang="en-US" dirty="0" smtClean="0">
                <a:latin typeface="Candara" panose="020E0502030303020204" pitchFamily="34" charset="0"/>
              </a:rPr>
              <a:t>doi:10.1001/jamapediatrics.2015.0269</a:t>
            </a:r>
          </a:p>
          <a:p>
            <a:r>
              <a:rPr lang="en-US" dirty="0" err="1" smtClean="0">
                <a:latin typeface="Candara" panose="020E0502030303020204" pitchFamily="34" charset="0"/>
              </a:rPr>
              <a:t>Traub</a:t>
            </a:r>
            <a:r>
              <a:rPr lang="en-US" dirty="0" smtClean="0">
                <a:latin typeface="Candara" panose="020E0502030303020204" pitchFamily="34" charset="0"/>
              </a:rPr>
              <a:t> F, Boynton-Jarrett R.  (2017).  Modifiable Resilience Factors to Childhood Adversity for Clinical Pediatric Practice.  </a:t>
            </a:r>
            <a:r>
              <a:rPr lang="en-US" i="1" dirty="0" smtClean="0">
                <a:latin typeface="Candara" panose="020E0502030303020204" pitchFamily="34" charset="0"/>
              </a:rPr>
              <a:t>Pediatrics</a:t>
            </a:r>
            <a:r>
              <a:rPr lang="en-US" dirty="0" smtClean="0">
                <a:latin typeface="Candara" panose="020E0502030303020204" pitchFamily="34" charset="0"/>
              </a:rPr>
              <a:t>.  139(5):  e20162569.</a:t>
            </a:r>
            <a:endParaRPr lang="en-US" dirty="0">
              <a:latin typeface="Candara" panose="020E0502030303020204" pitchFamily="34" charset="0"/>
            </a:endParaRPr>
          </a:p>
          <a:p>
            <a:endParaRPr lang="en-US" dirty="0"/>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1696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a:defRPr/>
            </a:pPr>
            <a:r>
              <a:rPr lang="en-US" sz="3600" b="1" dirty="0">
                <a:latin typeface="Candara" panose="020E0502030303020204" pitchFamily="34" charset="0"/>
              </a:rPr>
              <a:t>Cumulative Burden of Recurrent or Persistent</a:t>
            </a:r>
            <a:br>
              <a:rPr lang="en-US" sz="3600" b="1" dirty="0">
                <a:latin typeface="Candara" panose="020E0502030303020204" pitchFamily="34" charset="0"/>
              </a:rPr>
            </a:br>
            <a:r>
              <a:rPr lang="en-US" sz="3600" b="1" dirty="0">
                <a:latin typeface="Candara" panose="020E0502030303020204" pitchFamily="34" charset="0"/>
              </a:rPr>
              <a:t>Exposure to Trauma</a:t>
            </a:r>
          </a:p>
        </p:txBody>
      </p:sp>
      <p:sp>
        <p:nvSpPr>
          <p:cNvPr id="36867" name="Content Placeholder 5"/>
          <p:cNvSpPr>
            <a:spLocks noGrp="1"/>
          </p:cNvSpPr>
          <p:nvPr>
            <p:ph idx="1"/>
          </p:nvPr>
        </p:nvSpPr>
        <p:spPr>
          <a:xfrm>
            <a:off x="940158" y="1872342"/>
            <a:ext cx="9270642" cy="4071257"/>
          </a:xfrm>
        </p:spPr>
        <p:txBody>
          <a:bodyPr>
            <a:normAutofit lnSpcReduction="10000"/>
          </a:bodyPr>
          <a:lstStyle/>
          <a:p>
            <a:pPr>
              <a:lnSpc>
                <a:spcPct val="90000"/>
              </a:lnSpc>
            </a:pPr>
            <a:r>
              <a:rPr lang="en-US" sz="3000" dirty="0">
                <a:latin typeface="Candara" panose="020E0502030303020204" pitchFamily="34" charset="0"/>
                <a:ea typeface="ＭＳ Ｐゴシック" panose="020B0600070205080204" pitchFamily="34" charset="-128"/>
              </a:rPr>
              <a:t>Alterations in brain architecture</a:t>
            </a:r>
          </a:p>
          <a:p>
            <a:pPr>
              <a:lnSpc>
                <a:spcPct val="90000"/>
              </a:lnSpc>
            </a:pPr>
            <a:r>
              <a:rPr lang="en-US" sz="3000" dirty="0">
                <a:latin typeface="Candara" panose="020E0502030303020204" pitchFamily="34" charset="0"/>
                <a:ea typeface="ＭＳ Ｐゴシック" panose="020B0600070205080204" pitchFamily="34" charset="-128"/>
              </a:rPr>
              <a:t>Changes in gene expression </a:t>
            </a:r>
          </a:p>
          <a:p>
            <a:pPr>
              <a:lnSpc>
                <a:spcPct val="90000"/>
              </a:lnSpc>
            </a:pPr>
            <a:r>
              <a:rPr lang="en-US" sz="3000" dirty="0">
                <a:latin typeface="Candara" panose="020E0502030303020204" pitchFamily="34" charset="0"/>
                <a:ea typeface="ＭＳ Ｐゴシック" panose="020B0600070205080204" pitchFamily="34" charset="-128"/>
              </a:rPr>
              <a:t>Endocrine and immune imbalance</a:t>
            </a:r>
          </a:p>
          <a:p>
            <a:pPr>
              <a:lnSpc>
                <a:spcPct val="90000"/>
              </a:lnSpc>
            </a:pPr>
            <a:r>
              <a:rPr lang="en-US" sz="3000" dirty="0">
                <a:latin typeface="Candara" panose="020E0502030303020204" pitchFamily="34" charset="0"/>
                <a:ea typeface="ＭＳ Ｐゴシック" panose="020B0600070205080204" pitchFamily="34" charset="-128"/>
              </a:rPr>
              <a:t>Decreased executive function and affect regulation</a:t>
            </a:r>
          </a:p>
          <a:p>
            <a:pPr>
              <a:lnSpc>
                <a:spcPct val="90000"/>
              </a:lnSpc>
            </a:pPr>
            <a:r>
              <a:rPr lang="en-US" sz="3000" b="1" dirty="0">
                <a:latin typeface="Candara" panose="020E0502030303020204" pitchFamily="34" charset="0"/>
                <a:ea typeface="ＭＳ Ｐゴシック" panose="020B0600070205080204" pitchFamily="34" charset="-128"/>
              </a:rPr>
              <a:t>Interference with relational health</a:t>
            </a:r>
          </a:p>
          <a:p>
            <a:pPr>
              <a:lnSpc>
                <a:spcPct val="90000"/>
              </a:lnSpc>
            </a:pPr>
            <a:r>
              <a:rPr lang="en-US" sz="3000" dirty="0">
                <a:latin typeface="Candara" panose="020E0502030303020204" pitchFamily="34" charset="0"/>
                <a:ea typeface="ＭＳ Ｐゴシック" panose="020B0600070205080204" pitchFamily="34" charset="-128"/>
              </a:rPr>
              <a:t>Behavioral </a:t>
            </a:r>
            <a:r>
              <a:rPr lang="en-US" sz="3000" dirty="0" err="1">
                <a:latin typeface="Candara" panose="020E0502030303020204" pitchFamily="34" charset="0"/>
                <a:ea typeface="ＭＳ Ｐゴシック" panose="020B0600070205080204" pitchFamily="34" charset="-128"/>
              </a:rPr>
              <a:t>allostasis</a:t>
            </a:r>
            <a:endParaRPr lang="en-US" sz="3000" dirty="0">
              <a:latin typeface="Candara" panose="020E0502030303020204" pitchFamily="34" charset="0"/>
              <a:ea typeface="ＭＳ Ｐゴシック" panose="020B0600070205080204" pitchFamily="34" charset="-128"/>
            </a:endParaRPr>
          </a:p>
          <a:p>
            <a:pPr>
              <a:lnSpc>
                <a:spcPct val="90000"/>
              </a:lnSpc>
            </a:pPr>
            <a:r>
              <a:rPr lang="en-US" sz="3000" dirty="0">
                <a:latin typeface="Candara" panose="020E0502030303020204" pitchFamily="34" charset="0"/>
                <a:ea typeface="ＭＳ Ｐゴシック" panose="020B0600070205080204" pitchFamily="34" charset="-128"/>
              </a:rPr>
              <a:t>Chronic illness, health disparities, decreased quality and length of life</a:t>
            </a:r>
          </a:p>
          <a:p>
            <a:pPr>
              <a:lnSpc>
                <a:spcPct val="90000"/>
              </a:lnSpc>
            </a:pPr>
            <a:endParaRPr lang="en-US" sz="3000" dirty="0">
              <a:ea typeface="ＭＳ Ｐゴシック" panose="020B0600070205080204" pitchFamily="34" charset="-128"/>
            </a:endParaRPr>
          </a:p>
          <a:p>
            <a:pPr>
              <a:lnSpc>
                <a:spcPct val="90000"/>
              </a:lnSpc>
            </a:pPr>
            <a:endParaRPr lang="en-US" sz="3000" dirty="0">
              <a:ea typeface="ＭＳ Ｐゴシック" panose="020B0600070205080204" pitchFamily="34" charset="-128"/>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650908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81200" y="1066801"/>
            <a:ext cx="8229600" cy="5059363"/>
          </a:xfrm>
        </p:spPr>
        <p:txBody>
          <a:bodyPr/>
          <a:lstStyle/>
          <a:p>
            <a:pPr marL="0" indent="0" algn="ctr">
              <a:buNone/>
            </a:pPr>
            <a:r>
              <a:rPr lang="en-US" b="1" dirty="0" smtClean="0">
                <a:latin typeface="Candara" panose="020E0502030303020204" pitchFamily="34" charset="0"/>
              </a:rPr>
              <a:t>“We are the only living species that regularly and predictably maims and destroys its own young.”</a:t>
            </a:r>
          </a:p>
          <a:p>
            <a:pPr marL="0" indent="0" algn="ctr">
              <a:buNone/>
            </a:pPr>
            <a:endParaRPr lang="en-US" dirty="0"/>
          </a:p>
          <a:p>
            <a:pPr marL="0" indent="0">
              <a:buNone/>
            </a:pPr>
            <a:endParaRPr lang="en-US" sz="2400" dirty="0"/>
          </a:p>
          <a:p>
            <a:pPr marL="0" indent="0">
              <a:buNone/>
            </a:pPr>
            <a:endParaRPr lang="en-US" sz="2400" dirty="0"/>
          </a:p>
          <a:p>
            <a:pPr marL="0" indent="0">
              <a:buNone/>
            </a:pPr>
            <a:endParaRPr lang="en-US" sz="2400" dirty="0"/>
          </a:p>
          <a:p>
            <a:pPr marL="3543300" lvl="8" indent="0" algn="r">
              <a:buNone/>
            </a:pPr>
            <a:r>
              <a:rPr lang="en-US" b="1" dirty="0" smtClean="0">
                <a:latin typeface="Candara" panose="020E0502030303020204" pitchFamily="34" charset="0"/>
              </a:rPr>
              <a:t>Sandra L. Bloom</a:t>
            </a:r>
          </a:p>
          <a:p>
            <a:pPr marL="3543300" lvl="8" indent="0" algn="r">
              <a:buNone/>
            </a:pPr>
            <a:r>
              <a:rPr lang="en-US" b="1" i="1" dirty="0" smtClean="0">
                <a:latin typeface="Candara" panose="020E0502030303020204" pitchFamily="34" charset="0"/>
              </a:rPr>
              <a:t>Creating Sanctuary</a:t>
            </a:r>
            <a:endParaRPr lang="en-US" b="1" i="1" dirty="0">
              <a:latin typeface="Candara" panose="020E0502030303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982446"/>
            <a:ext cx="4572000" cy="3037354"/>
          </a:xfrm>
          <a:prstGeom prst="rect">
            <a:avLst/>
          </a:prstGeom>
        </p:spPr>
      </p:pic>
      <p:grpSp>
        <p:nvGrpSpPr>
          <p:cNvPr id="12" name="Group 11"/>
          <p:cNvGrpSpPr/>
          <p:nvPr/>
        </p:nvGrpSpPr>
        <p:grpSpPr>
          <a:xfrm>
            <a:off x="0" y="-4696"/>
            <a:ext cx="472225" cy="6862696"/>
            <a:chOff x="0" y="-4696"/>
            <a:chExt cx="472225" cy="6862696"/>
          </a:xfrm>
        </p:grpSpPr>
        <p:sp>
          <p:nvSpPr>
            <p:cNvPr id="13" name="Rectangle 12"/>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40730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A Word from the American Academy of Pediatrics…</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a:bodyPr>
          <a:lstStyle/>
          <a:p>
            <a:r>
              <a:rPr lang="en-US" dirty="0">
                <a:latin typeface="Candara" panose="020E0502030303020204" pitchFamily="34" charset="0"/>
              </a:rPr>
              <a:t>Pediatric medical homes </a:t>
            </a:r>
            <a:r>
              <a:rPr lang="en-US" dirty="0" smtClean="0">
                <a:latin typeface="Candara" panose="020E0502030303020204" pitchFamily="34" charset="0"/>
              </a:rPr>
              <a:t>should:</a:t>
            </a:r>
          </a:p>
          <a:p>
            <a:pPr marL="1428750" lvl="2" indent="-514350">
              <a:buFont typeface="+mj-lt"/>
              <a:buAutoNum type="arabicPeriod"/>
            </a:pPr>
            <a:r>
              <a:rPr lang="en-US" dirty="0" smtClean="0">
                <a:latin typeface="Candara" panose="020E0502030303020204" pitchFamily="34" charset="0"/>
              </a:rPr>
              <a:t>strengthen </a:t>
            </a:r>
            <a:r>
              <a:rPr lang="en-US" dirty="0">
                <a:latin typeface="Candara" panose="020E0502030303020204" pitchFamily="34" charset="0"/>
              </a:rPr>
              <a:t>their provision of anticipatory guidance to support children’s emerging social-emotional-linguistic skills and to encourage the adoption of positive parenting techniques; </a:t>
            </a:r>
            <a:endParaRPr lang="en-US" dirty="0" smtClean="0">
              <a:latin typeface="Candara" panose="020E0502030303020204" pitchFamily="34" charset="0"/>
            </a:endParaRPr>
          </a:p>
          <a:p>
            <a:pPr marL="1428750" lvl="2" indent="-514350">
              <a:buFont typeface="+mj-lt"/>
              <a:buAutoNum type="arabicPeriod"/>
            </a:pPr>
            <a:r>
              <a:rPr lang="en-US" dirty="0" smtClean="0">
                <a:latin typeface="Candara" panose="020E0502030303020204" pitchFamily="34" charset="0"/>
              </a:rPr>
              <a:t>actively </a:t>
            </a:r>
            <a:r>
              <a:rPr lang="en-US" dirty="0">
                <a:latin typeface="Candara" panose="020E0502030303020204" pitchFamily="34" charset="0"/>
              </a:rPr>
              <a:t>screen for precipitants of toxic stress that are common in their particular practices; </a:t>
            </a:r>
            <a:endParaRPr lang="en-US" dirty="0" smtClean="0">
              <a:latin typeface="Candara" panose="020E0502030303020204" pitchFamily="34" charset="0"/>
            </a:endParaRPr>
          </a:p>
          <a:p>
            <a:pPr marL="1428750" lvl="2" indent="-514350">
              <a:buFont typeface="+mj-lt"/>
              <a:buAutoNum type="arabicPeriod"/>
            </a:pPr>
            <a:r>
              <a:rPr lang="en-US" dirty="0" smtClean="0">
                <a:latin typeface="Candara" panose="020E0502030303020204" pitchFamily="34" charset="0"/>
              </a:rPr>
              <a:t>develop</a:t>
            </a:r>
            <a:r>
              <a:rPr lang="en-US" dirty="0">
                <a:latin typeface="Candara" panose="020E0502030303020204" pitchFamily="34" charset="0"/>
              </a:rPr>
              <a:t>, help secure funding, and participate in innovative service-delivery adaptations that expand the ability of the medical home to support children at risk; and </a:t>
            </a:r>
            <a:endParaRPr lang="en-US" dirty="0" smtClean="0">
              <a:latin typeface="Candara" panose="020E0502030303020204" pitchFamily="34" charset="0"/>
            </a:endParaRPr>
          </a:p>
          <a:p>
            <a:pPr marL="1428750" lvl="2" indent="-514350">
              <a:buFont typeface="+mj-lt"/>
              <a:buAutoNum type="arabicPeriod"/>
            </a:pPr>
            <a:r>
              <a:rPr lang="en-US" dirty="0" smtClean="0">
                <a:latin typeface="Candara" panose="020E0502030303020204" pitchFamily="34" charset="0"/>
              </a:rPr>
              <a:t>identify </a:t>
            </a:r>
            <a:r>
              <a:rPr lang="en-US" dirty="0">
                <a:latin typeface="Candara" panose="020E0502030303020204" pitchFamily="34" charset="0"/>
              </a:rPr>
              <a:t>(or advocate for the development of) local resources that address those risks for toxic stress that are prevalent in their communities.</a:t>
            </a: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53137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1707" y="553792"/>
            <a:ext cx="7867904" cy="5900928"/>
          </a:xfrm>
        </p:spPr>
      </p:pic>
      <p:grpSp>
        <p:nvGrpSpPr>
          <p:cNvPr id="3" name="Group 2"/>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85609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210578"/>
            <a:ext cx="10515600" cy="1325563"/>
          </a:xfrm>
        </p:spPr>
        <p:txBody>
          <a:bodyPr>
            <a:normAutofit/>
          </a:bodyPr>
          <a:lstStyle/>
          <a:p>
            <a:r>
              <a:rPr lang="en-US" sz="3200" b="1" dirty="0" smtClean="0">
                <a:latin typeface="Candara" panose="020E0502030303020204" pitchFamily="34" charset="0"/>
              </a:rPr>
              <a:t>Stories from the literature – why parent trauma matters….</a:t>
            </a:r>
            <a:endParaRPr lang="en-US" sz="3200" b="1" dirty="0">
              <a:latin typeface="Candara" panose="020E0502030303020204" pitchFamily="34" charset="0"/>
            </a:endParaRPr>
          </a:p>
        </p:txBody>
      </p:sp>
      <p:sp>
        <p:nvSpPr>
          <p:cNvPr id="14" name="Block Arc 13"/>
          <p:cNvSpPr/>
          <p:nvPr/>
        </p:nvSpPr>
        <p:spPr>
          <a:xfrm>
            <a:off x="-5170451" y="-56536"/>
            <a:ext cx="7152920" cy="7152920"/>
          </a:xfrm>
          <a:prstGeom prst="blockArc">
            <a:avLst>
              <a:gd name="adj1" fmla="val 18900000"/>
              <a:gd name="adj2" fmla="val 2700000"/>
              <a:gd name="adj3" fmla="val 302"/>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437094" y="1259973"/>
            <a:ext cx="9841774" cy="840432"/>
          </a:xfrm>
          <a:custGeom>
            <a:avLst/>
            <a:gdLst>
              <a:gd name="connsiteX0" fmla="*/ 0 w 9841774"/>
              <a:gd name="connsiteY0" fmla="*/ 0 h 840432"/>
              <a:gd name="connsiteX1" fmla="*/ 9841774 w 9841774"/>
              <a:gd name="connsiteY1" fmla="*/ 0 h 840432"/>
              <a:gd name="connsiteX2" fmla="*/ 9841774 w 9841774"/>
              <a:gd name="connsiteY2" fmla="*/ 840432 h 840432"/>
              <a:gd name="connsiteX3" fmla="*/ 0 w 9841774"/>
              <a:gd name="connsiteY3" fmla="*/ 840432 h 840432"/>
              <a:gd name="connsiteX4" fmla="*/ 0 w 9841774"/>
              <a:gd name="connsiteY4" fmla="*/ 0 h 840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774" h="840432">
                <a:moveTo>
                  <a:pt x="0" y="0"/>
                </a:moveTo>
                <a:lnTo>
                  <a:pt x="9841774" y="0"/>
                </a:lnTo>
                <a:lnTo>
                  <a:pt x="9841774" y="840432"/>
                </a:lnTo>
                <a:lnTo>
                  <a:pt x="0" y="84043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Correlations exist between parent ACE scores and child’s ACE score…the more ACEs a parent experiences, the more ACEs the child is likely to experience</a:t>
            </a:r>
            <a:r>
              <a:rPr lang="en-US" sz="1700" dirty="0">
                <a:solidFill>
                  <a:prstClr val="white"/>
                </a:solidFill>
              </a:rPr>
              <a:t>.</a:t>
            </a:r>
          </a:p>
        </p:txBody>
      </p:sp>
      <p:sp>
        <p:nvSpPr>
          <p:cNvPr id="16" name="Oval 15"/>
          <p:cNvSpPr/>
          <p:nvPr/>
        </p:nvSpPr>
        <p:spPr>
          <a:xfrm>
            <a:off x="926146" y="1169241"/>
            <a:ext cx="1021897" cy="1021897"/>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1905796" y="2497920"/>
            <a:ext cx="9373073" cy="817517"/>
          </a:xfrm>
          <a:custGeom>
            <a:avLst/>
            <a:gdLst>
              <a:gd name="connsiteX0" fmla="*/ 0 w 9373073"/>
              <a:gd name="connsiteY0" fmla="*/ 0 h 817517"/>
              <a:gd name="connsiteX1" fmla="*/ 9373073 w 9373073"/>
              <a:gd name="connsiteY1" fmla="*/ 0 h 817517"/>
              <a:gd name="connsiteX2" fmla="*/ 9373073 w 9373073"/>
              <a:gd name="connsiteY2" fmla="*/ 817517 h 817517"/>
              <a:gd name="connsiteX3" fmla="*/ 0 w 9373073"/>
              <a:gd name="connsiteY3" fmla="*/ 817517 h 817517"/>
              <a:gd name="connsiteX4" fmla="*/ 0 w 9373073"/>
              <a:gd name="connsiteY4" fmla="*/ 0 h 817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3073" h="817517">
                <a:moveTo>
                  <a:pt x="0" y="0"/>
                </a:moveTo>
                <a:lnTo>
                  <a:pt x="9373073" y="0"/>
                </a:lnTo>
                <a:lnTo>
                  <a:pt x="9373073" y="817517"/>
                </a:lnTo>
                <a:lnTo>
                  <a:pt x="0" y="817517"/>
                </a:lnTo>
                <a:lnTo>
                  <a:pt x="0" y="0"/>
                </a:lnTo>
                <a:close/>
              </a:path>
            </a:pathLst>
          </a:cu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Parenting styles are at least in part inherited:  if a parent experienced harsh parenting, they are more likely to engage in harsh parenting styles themselves.</a:t>
            </a:r>
          </a:p>
        </p:txBody>
      </p:sp>
      <p:sp>
        <p:nvSpPr>
          <p:cNvPr id="18" name="Oval 17"/>
          <p:cNvSpPr/>
          <p:nvPr/>
        </p:nvSpPr>
        <p:spPr>
          <a:xfrm>
            <a:off x="1394847" y="2395730"/>
            <a:ext cx="1021897" cy="1021897"/>
          </a:xfrm>
          <a:prstGeom prst="ellipse">
            <a:avLst/>
          </a:prstGeom>
        </p:spPr>
        <p:style>
          <a:lnRef idx="2">
            <a:schemeClr val="accent5">
              <a:hueOff val="-2451115"/>
              <a:satOff val="-3409"/>
              <a:lumOff val="-130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1905796" y="3724409"/>
            <a:ext cx="9373073" cy="817517"/>
          </a:xfrm>
          <a:custGeom>
            <a:avLst/>
            <a:gdLst>
              <a:gd name="connsiteX0" fmla="*/ 0 w 9373073"/>
              <a:gd name="connsiteY0" fmla="*/ 0 h 817517"/>
              <a:gd name="connsiteX1" fmla="*/ 9373073 w 9373073"/>
              <a:gd name="connsiteY1" fmla="*/ 0 h 817517"/>
              <a:gd name="connsiteX2" fmla="*/ 9373073 w 9373073"/>
              <a:gd name="connsiteY2" fmla="*/ 817517 h 817517"/>
              <a:gd name="connsiteX3" fmla="*/ 0 w 9373073"/>
              <a:gd name="connsiteY3" fmla="*/ 817517 h 817517"/>
              <a:gd name="connsiteX4" fmla="*/ 0 w 9373073"/>
              <a:gd name="connsiteY4" fmla="*/ 0 h 817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3073" h="817517">
                <a:moveTo>
                  <a:pt x="0" y="0"/>
                </a:moveTo>
                <a:lnTo>
                  <a:pt x="9373073" y="0"/>
                </a:lnTo>
                <a:lnTo>
                  <a:pt x="9373073" y="817517"/>
                </a:lnTo>
                <a:lnTo>
                  <a:pt x="0" y="817517"/>
                </a:lnTo>
                <a:lnTo>
                  <a:pt x="0" y="0"/>
                </a:lnTo>
                <a:close/>
              </a:path>
            </a:pathLst>
          </a:cu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Parents have new brain growth in the first six months after their child’s birth – in both the amygdala (emotional center) and frontal cortex (logical center) UNLESS they are experiencing stress, which impairs frontal cortex development.</a:t>
            </a:r>
          </a:p>
        </p:txBody>
      </p:sp>
      <p:sp>
        <p:nvSpPr>
          <p:cNvPr id="20" name="Oval 19"/>
          <p:cNvSpPr/>
          <p:nvPr/>
        </p:nvSpPr>
        <p:spPr>
          <a:xfrm>
            <a:off x="1394847" y="3622220"/>
            <a:ext cx="1021897" cy="1021897"/>
          </a:xfrm>
          <a:prstGeom prst="ellipse">
            <a:avLst/>
          </a:prstGeom>
        </p:spPr>
        <p:style>
          <a:lnRef idx="2">
            <a:schemeClr val="accent5">
              <a:hueOff val="-4902230"/>
              <a:satOff val="-6819"/>
              <a:lumOff val="-26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1437094" y="4950898"/>
            <a:ext cx="9841774" cy="817517"/>
          </a:xfrm>
          <a:custGeom>
            <a:avLst/>
            <a:gdLst>
              <a:gd name="connsiteX0" fmla="*/ 0 w 9841774"/>
              <a:gd name="connsiteY0" fmla="*/ 0 h 817517"/>
              <a:gd name="connsiteX1" fmla="*/ 9841774 w 9841774"/>
              <a:gd name="connsiteY1" fmla="*/ 0 h 817517"/>
              <a:gd name="connsiteX2" fmla="*/ 9841774 w 9841774"/>
              <a:gd name="connsiteY2" fmla="*/ 817517 h 817517"/>
              <a:gd name="connsiteX3" fmla="*/ 0 w 9841774"/>
              <a:gd name="connsiteY3" fmla="*/ 817517 h 817517"/>
              <a:gd name="connsiteX4" fmla="*/ 0 w 9841774"/>
              <a:gd name="connsiteY4" fmla="*/ 0 h 817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774" h="817517">
                <a:moveTo>
                  <a:pt x="0" y="0"/>
                </a:moveTo>
                <a:lnTo>
                  <a:pt x="9841774" y="0"/>
                </a:lnTo>
                <a:lnTo>
                  <a:pt x="9841774" y="817517"/>
                </a:lnTo>
                <a:lnTo>
                  <a:pt x="0" y="817517"/>
                </a:lnTo>
                <a:lnTo>
                  <a:pt x="0" y="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648905" tIns="43180" rIns="43180" bIns="43180" numCol="1" spcCol="1270" anchor="ctr" anchorCtr="0">
            <a:noAutofit/>
          </a:bodyPr>
          <a:lstStyle/>
          <a:p>
            <a:pPr defTabSz="755650">
              <a:lnSpc>
                <a:spcPct val="90000"/>
              </a:lnSpc>
              <a:spcBef>
                <a:spcPct val="0"/>
              </a:spcBef>
              <a:spcAft>
                <a:spcPct val="35000"/>
              </a:spcAft>
            </a:pPr>
            <a:r>
              <a:rPr lang="en-US" sz="1700" b="1" dirty="0">
                <a:solidFill>
                  <a:prstClr val="white"/>
                </a:solidFill>
                <a:latin typeface="Candara" panose="020E0502030303020204" pitchFamily="34" charset="0"/>
              </a:rPr>
              <a:t>Children who have experienced three or more ACEs before entering Kindergarten have lower readiness scores:  literacy, language and math skills are lower – and rates of behavioral problems are higher.</a:t>
            </a:r>
          </a:p>
        </p:txBody>
      </p:sp>
      <p:sp>
        <p:nvSpPr>
          <p:cNvPr id="22" name="Oval 21"/>
          <p:cNvSpPr/>
          <p:nvPr/>
        </p:nvSpPr>
        <p:spPr>
          <a:xfrm>
            <a:off x="926146" y="4848709"/>
            <a:ext cx="1021897" cy="1021897"/>
          </a:xfrm>
          <a:prstGeom prst="ellipse">
            <a:avLst/>
          </a:prstGeom>
        </p:spPr>
        <p:style>
          <a:lnRef idx="2">
            <a:schemeClr val="accent5">
              <a:hueOff val="-7353344"/>
              <a:satOff val="-10228"/>
              <a:lumOff val="-392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250576" y="1334436"/>
            <a:ext cx="470647"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1</a:t>
            </a:r>
          </a:p>
        </p:txBody>
      </p:sp>
      <p:sp>
        <p:nvSpPr>
          <p:cNvPr id="6" name="TextBox 5"/>
          <p:cNvSpPr txBox="1"/>
          <p:nvPr/>
        </p:nvSpPr>
        <p:spPr>
          <a:xfrm>
            <a:off x="1721223" y="2581836"/>
            <a:ext cx="403412"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2</a:t>
            </a:r>
          </a:p>
        </p:txBody>
      </p:sp>
      <p:sp>
        <p:nvSpPr>
          <p:cNvPr id="7" name="TextBox 6"/>
          <p:cNvSpPr txBox="1"/>
          <p:nvPr/>
        </p:nvSpPr>
        <p:spPr>
          <a:xfrm>
            <a:off x="1707776" y="3792071"/>
            <a:ext cx="537882"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3</a:t>
            </a:r>
          </a:p>
        </p:txBody>
      </p:sp>
      <p:sp>
        <p:nvSpPr>
          <p:cNvPr id="8" name="TextBox 7"/>
          <p:cNvSpPr txBox="1"/>
          <p:nvPr/>
        </p:nvSpPr>
        <p:spPr>
          <a:xfrm>
            <a:off x="1196788" y="5042647"/>
            <a:ext cx="470647" cy="646331"/>
          </a:xfrm>
          <a:prstGeom prst="rect">
            <a:avLst/>
          </a:prstGeom>
          <a:noFill/>
        </p:spPr>
        <p:txBody>
          <a:bodyPr wrap="square" rtlCol="0">
            <a:spAutoFit/>
          </a:bodyPr>
          <a:lstStyle/>
          <a:p>
            <a:r>
              <a:rPr lang="en-US" sz="3600" b="1" dirty="0">
                <a:solidFill>
                  <a:prstClr val="black"/>
                </a:solidFill>
                <a:latin typeface="Candara" panose="020E0502030303020204" pitchFamily="34" charset="0"/>
              </a:rPr>
              <a:t>4</a:t>
            </a:r>
          </a:p>
        </p:txBody>
      </p:sp>
      <p:grpSp>
        <p:nvGrpSpPr>
          <p:cNvPr id="9" name="Group 8"/>
          <p:cNvGrpSpPr/>
          <p:nvPr/>
        </p:nvGrpSpPr>
        <p:grpSpPr>
          <a:xfrm>
            <a:off x="0" y="-4696"/>
            <a:ext cx="472225" cy="6862696"/>
            <a:chOff x="0" y="-4696"/>
            <a:chExt cx="472225" cy="6862696"/>
          </a:xfrm>
        </p:grpSpPr>
        <p:sp>
          <p:nvSpPr>
            <p:cNvPr id="10" name="Rectangle 9"/>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781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Modifiable Resilience Factors in Pediatrics</a:t>
            </a:r>
            <a:endParaRPr lang="en-US" b="1" dirty="0">
              <a:latin typeface="Candara" panose="020E0502030303020204" pitchFamily="34" charset="0"/>
            </a:endParaRPr>
          </a:p>
        </p:txBody>
      </p:sp>
      <p:sp>
        <p:nvSpPr>
          <p:cNvPr id="3" name="Content Placeholder 2"/>
          <p:cNvSpPr>
            <a:spLocks noGrp="1"/>
          </p:cNvSpPr>
          <p:nvPr>
            <p:ph idx="1"/>
          </p:nvPr>
        </p:nvSpPr>
        <p:spPr/>
        <p:txBody>
          <a:bodyPr/>
          <a:lstStyle/>
          <a:p>
            <a:r>
              <a:rPr lang="en-US" dirty="0" smtClean="0">
                <a:latin typeface="Candara" panose="020E0502030303020204" pitchFamily="34" charset="0"/>
              </a:rPr>
              <a:t>Positive appraisal style and executive function skills</a:t>
            </a:r>
          </a:p>
          <a:p>
            <a:r>
              <a:rPr lang="en-US" dirty="0" smtClean="0">
                <a:latin typeface="Candara" panose="020E0502030303020204" pitchFamily="34" charset="0"/>
              </a:rPr>
              <a:t>Responsive / positive parenting skill building</a:t>
            </a:r>
          </a:p>
          <a:p>
            <a:r>
              <a:rPr lang="en-US" dirty="0" smtClean="0">
                <a:latin typeface="Candara" panose="020E0502030303020204" pitchFamily="34" charset="0"/>
              </a:rPr>
              <a:t>Treating maternal mental health problems</a:t>
            </a:r>
          </a:p>
          <a:p>
            <a:r>
              <a:rPr lang="en-US" dirty="0" smtClean="0">
                <a:latin typeface="Candara" panose="020E0502030303020204" pitchFamily="34" charset="0"/>
              </a:rPr>
              <a:t>Self-care skills and routines</a:t>
            </a:r>
          </a:p>
          <a:p>
            <a:r>
              <a:rPr lang="en-US" dirty="0" smtClean="0">
                <a:latin typeface="Candara" panose="020E0502030303020204" pitchFamily="34" charset="0"/>
              </a:rPr>
              <a:t>Enhancing trauma understanding</a:t>
            </a:r>
          </a:p>
          <a:p>
            <a:endParaRPr lang="en-US" dirty="0">
              <a:latin typeface="Candara" panose="020E0502030303020204" pitchFamily="34" charset="0"/>
            </a:endParaRPr>
          </a:p>
          <a:p>
            <a:pPr marL="3657600" lvl="8" indent="0">
              <a:buNone/>
            </a:pPr>
            <a:r>
              <a:rPr lang="en-US" dirty="0" err="1" smtClean="0">
                <a:latin typeface="Candara" panose="020E0502030303020204" pitchFamily="34" charset="0"/>
              </a:rPr>
              <a:t>Traub</a:t>
            </a:r>
            <a:r>
              <a:rPr lang="en-US" dirty="0" smtClean="0">
                <a:latin typeface="Candara" panose="020E0502030303020204" pitchFamily="34" charset="0"/>
              </a:rPr>
              <a:t> &amp; Boynton-Jarrett, Pediatrics 2017</a:t>
            </a:r>
            <a:endParaRPr lang="en-US" dirty="0">
              <a:latin typeface="Candara" panose="020E0502030303020204" pitchFamily="34" charset="0"/>
            </a:endParaRPr>
          </a:p>
        </p:txBody>
      </p:sp>
      <p:grpSp>
        <p:nvGrpSpPr>
          <p:cNvPr id="4" name="Group 3"/>
          <p:cNvGrpSpPr/>
          <p:nvPr/>
        </p:nvGrpSpPr>
        <p:grpSpPr>
          <a:xfrm>
            <a:off x="0" y="-4696"/>
            <a:ext cx="472225" cy="6862696"/>
            <a:chOff x="0" y="-4696"/>
            <a:chExt cx="472225" cy="6862696"/>
          </a:xfrm>
        </p:grpSpPr>
        <p:sp>
          <p:nvSpPr>
            <p:cNvPr id="5" name="Rectangle 4"/>
            <p:cNvSpPr/>
            <p:nvPr/>
          </p:nvSpPr>
          <p:spPr>
            <a:xfrm>
              <a:off x="0" y="0"/>
              <a:ext cx="167425"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348"/>
              <a:ext cx="1674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4696"/>
              <a:ext cx="167425"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8581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2416</Words>
  <Application>Microsoft Office PowerPoint</Application>
  <PresentationFormat>Widescreen</PresentationFormat>
  <Paragraphs>343</Paragraphs>
  <Slides>31</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ＭＳ Ｐゴシック</vt:lpstr>
      <vt:lpstr>Arial</vt:lpstr>
      <vt:lpstr>Calibri</vt:lpstr>
      <vt:lpstr>Calibri Light</vt:lpstr>
      <vt:lpstr>Candara</vt:lpstr>
      <vt:lpstr>Times New Roman</vt:lpstr>
      <vt:lpstr>Office Theme</vt:lpstr>
      <vt:lpstr>1_Office Theme</vt:lpstr>
      <vt:lpstr>2_Office Theme</vt:lpstr>
      <vt:lpstr>3_Office Theme</vt:lpstr>
      <vt:lpstr>4_Office Theme</vt:lpstr>
      <vt:lpstr>5_Office Theme</vt:lpstr>
      <vt:lpstr>Assessing Parental ACEs:  Lessons from Primary Care Pediatrics</vt:lpstr>
      <vt:lpstr>Disclosures</vt:lpstr>
      <vt:lpstr>Acknowledgments</vt:lpstr>
      <vt:lpstr>Cumulative Burden of Recurrent or Persistent Exposure to Trauma</vt:lpstr>
      <vt:lpstr>PowerPoint Presentation</vt:lpstr>
      <vt:lpstr>A Word from the American Academy of Pediatrics…</vt:lpstr>
      <vt:lpstr>PowerPoint Presentation</vt:lpstr>
      <vt:lpstr>Stories from the literature – why parent trauma matters….</vt:lpstr>
      <vt:lpstr>Modifiable Resilience Factors in Pediatrics</vt:lpstr>
      <vt:lpstr>The assumption</vt:lpstr>
      <vt:lpstr>The Theory…</vt:lpstr>
      <vt:lpstr>And thinking further…</vt:lpstr>
      <vt:lpstr>Case Study:  The Children’s Clinic</vt:lpstr>
      <vt:lpstr>How do I Find it?  Our First Step</vt:lpstr>
      <vt:lpstr>Things We Tested Along the Way</vt:lpstr>
      <vt:lpstr>Initiating the Conversation to Help Families Understand their own Experiences</vt:lpstr>
      <vt:lpstr>Teach Parents What Resilience Means</vt:lpstr>
      <vt:lpstr>Question #1</vt:lpstr>
      <vt:lpstr>Comparing Assessment Tools</vt:lpstr>
      <vt:lpstr>Question #2</vt:lpstr>
      <vt:lpstr>Adjusted risk for suspected developmental delay</vt:lpstr>
      <vt:lpstr>Domain-specific developmental risk by Maternal ACE exposure</vt:lpstr>
      <vt:lpstr>Dose response relationship between Maternal ACE and risk for suspected developmental delay</vt:lpstr>
      <vt:lpstr>Question #3</vt:lpstr>
      <vt:lpstr>Question #4</vt:lpstr>
      <vt:lpstr>What We’re Working On…</vt:lpstr>
      <vt:lpstr>What I think you need to make this work…</vt:lpstr>
      <vt:lpstr>Validating the Experiences:  The Power of Listening</vt:lpstr>
      <vt:lpstr>  “One does not need to be a therapist to be therapeutic.”       J. Ford, C. Wilson    </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RJ Gillespie</dc:creator>
  <cp:lastModifiedBy>RJ Gillespie</cp:lastModifiedBy>
  <cp:revision>6</cp:revision>
  <dcterms:created xsi:type="dcterms:W3CDTF">2017-11-23T14:00:38Z</dcterms:created>
  <dcterms:modified xsi:type="dcterms:W3CDTF">2018-01-29T00:48:47Z</dcterms:modified>
</cp:coreProperties>
</file>