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handoutMasterIdLst>
    <p:handoutMasterId r:id="rId38"/>
  </p:handoutMasterIdLst>
  <p:sldIdLst>
    <p:sldId id="256" r:id="rId2"/>
    <p:sldId id="257" r:id="rId3"/>
    <p:sldId id="261" r:id="rId4"/>
    <p:sldId id="262" r:id="rId5"/>
    <p:sldId id="274" r:id="rId6"/>
    <p:sldId id="317" r:id="rId7"/>
    <p:sldId id="263" r:id="rId8"/>
    <p:sldId id="264" r:id="rId9"/>
    <p:sldId id="265" r:id="rId10"/>
    <p:sldId id="266" r:id="rId11"/>
    <p:sldId id="267" r:id="rId12"/>
    <p:sldId id="268" r:id="rId13"/>
    <p:sldId id="269" r:id="rId14"/>
    <p:sldId id="322" r:id="rId15"/>
    <p:sldId id="318" r:id="rId16"/>
    <p:sldId id="270" r:id="rId17"/>
    <p:sldId id="271" r:id="rId18"/>
    <p:sldId id="275" r:id="rId19"/>
    <p:sldId id="319" r:id="rId20"/>
    <p:sldId id="301" r:id="rId21"/>
    <p:sldId id="303" r:id="rId22"/>
    <p:sldId id="320" r:id="rId23"/>
    <p:sldId id="313" r:id="rId24"/>
    <p:sldId id="299" r:id="rId25"/>
    <p:sldId id="289" r:id="rId26"/>
    <p:sldId id="290" r:id="rId27"/>
    <p:sldId id="284" r:id="rId28"/>
    <p:sldId id="283" r:id="rId29"/>
    <p:sldId id="292" r:id="rId30"/>
    <p:sldId id="294" r:id="rId31"/>
    <p:sldId id="295" r:id="rId32"/>
    <p:sldId id="316" r:id="rId33"/>
    <p:sldId id="296" r:id="rId34"/>
    <p:sldId id="297" r:id="rId35"/>
    <p:sldId id="298" r:id="rId36"/>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229">
          <p15:clr>
            <a:srgbClr val="A4A3A4"/>
          </p15:clr>
        </p15:guide>
        <p15:guide id="4"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7" autoAdjust="0"/>
    <p:restoredTop sz="94660"/>
  </p:normalViewPr>
  <p:slideViewPr>
    <p:cSldViewPr>
      <p:cViewPr varScale="1">
        <p:scale>
          <a:sx n="58" d="100"/>
          <a:sy n="58" d="100"/>
        </p:scale>
        <p:origin x="78" y="222"/>
      </p:cViewPr>
      <p:guideLst>
        <p:guide orient="horz" pos="2160"/>
        <p:guide pos="2880"/>
      </p:guideLst>
    </p:cSldViewPr>
  </p:slideViewPr>
  <p:notesTextViewPr>
    <p:cViewPr>
      <p:scale>
        <a:sx n="1" d="1"/>
        <a:sy n="1" d="1"/>
      </p:scale>
      <p:origin x="0" y="0"/>
    </p:cViewPr>
  </p:notesTextViewPr>
  <p:sorterViewPr>
    <p:cViewPr>
      <p:scale>
        <a:sx n="100" d="100"/>
        <a:sy n="100" d="100"/>
      </p:scale>
      <p:origin x="0" y="9462"/>
    </p:cViewPr>
  </p:sorterViewPr>
  <p:notesViewPr>
    <p:cSldViewPr>
      <p:cViewPr varScale="1">
        <p:scale>
          <a:sx n="81" d="100"/>
          <a:sy n="81" d="100"/>
        </p:scale>
        <p:origin x="-1980" y="-78"/>
      </p:cViewPr>
      <p:guideLst>
        <p:guide orient="horz" pos="2949"/>
        <p:guide pos="2229"/>
        <p:guide orient="horz" pos="2229"/>
        <p:guide pos="294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2000" dirty="0"/>
              <a:t>Past Year Peer </a:t>
            </a:r>
            <a:r>
              <a:rPr lang="en-US" sz="2000" dirty="0" smtClean="0"/>
              <a:t>Victimization Type</a:t>
            </a:r>
            <a:endParaRPr lang="en-US" sz="2000" dirty="0"/>
          </a:p>
          <a:p>
            <a:pPr>
              <a:defRPr/>
            </a:pPr>
            <a:r>
              <a:rPr lang="en-US" sz="2000" dirty="0"/>
              <a:t>Ages 6 -17   N = 3165</a:t>
            </a:r>
          </a:p>
        </c:rich>
      </c:tx>
      <c:layout>
        <c:manualLayout>
          <c:xMode val="edge"/>
          <c:yMode val="edge"/>
          <c:x val="0.31577542206517478"/>
          <c:y val="3.571423801032507E-2"/>
        </c:manualLayout>
      </c:layout>
      <c:overlay val="0"/>
      <c:spPr>
        <a:noFill/>
        <a:ln>
          <a:noFill/>
        </a:ln>
        <a:effectLst/>
      </c:spPr>
    </c:title>
    <c:autoTitleDeleted val="0"/>
    <c:plotArea>
      <c:layout>
        <c:manualLayout>
          <c:layoutTarget val="inner"/>
          <c:xMode val="edge"/>
          <c:yMode val="edge"/>
          <c:x val="0.21286827427821525"/>
          <c:y val="0.18537414965986396"/>
          <c:w val="0.76406624953130853"/>
          <c:h val="0.6628855321656236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Internet Victimization</c:v>
                </c:pt>
                <c:pt idx="1">
                  <c:v>Property Victimization</c:v>
                </c:pt>
                <c:pt idx="2">
                  <c:v>Sexual Harrassment or Flashing</c:v>
                </c:pt>
                <c:pt idx="3">
                  <c:v>Sexual Assault</c:v>
                </c:pt>
                <c:pt idx="4">
                  <c:v>Relational Aggression</c:v>
                </c:pt>
                <c:pt idx="5">
                  <c:v>Verbal Aggression</c:v>
                </c:pt>
                <c:pt idx="6">
                  <c:v>Physical Intimidation</c:v>
                </c:pt>
                <c:pt idx="7">
                  <c:v>Physical Assault</c:v>
                </c:pt>
              </c:strCache>
            </c:strRef>
          </c:cat>
          <c:val>
            <c:numRef>
              <c:f>Sheet1!$B$2:$B$9</c:f>
              <c:numCache>
                <c:formatCode>General</c:formatCode>
                <c:ptCount val="8"/>
                <c:pt idx="0">
                  <c:v>3.3</c:v>
                </c:pt>
                <c:pt idx="1">
                  <c:v>13.3</c:v>
                </c:pt>
                <c:pt idx="2">
                  <c:v>5.4</c:v>
                </c:pt>
                <c:pt idx="3">
                  <c:v>2.2999999999999998</c:v>
                </c:pt>
                <c:pt idx="4">
                  <c:v>18.5</c:v>
                </c:pt>
                <c:pt idx="5">
                  <c:v>18.5</c:v>
                </c:pt>
                <c:pt idx="6">
                  <c:v>5.3</c:v>
                </c:pt>
                <c:pt idx="7">
                  <c:v>22.1</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Sheet1!$A$2:$A$9</c:f>
              <c:strCache>
                <c:ptCount val="8"/>
                <c:pt idx="0">
                  <c:v>Internet Victimization</c:v>
                </c:pt>
                <c:pt idx="1">
                  <c:v>Property Victimization</c:v>
                </c:pt>
                <c:pt idx="2">
                  <c:v>Sexual Harrassment or Flashing</c:v>
                </c:pt>
                <c:pt idx="3">
                  <c:v>Sexual Assault</c:v>
                </c:pt>
                <c:pt idx="4">
                  <c:v>Relational Aggression</c:v>
                </c:pt>
                <c:pt idx="5">
                  <c:v>Verbal Aggression</c:v>
                </c:pt>
                <c:pt idx="6">
                  <c:v>Physical Intimidation</c:v>
                </c:pt>
                <c:pt idx="7">
                  <c:v>Physical Assault</c:v>
                </c:pt>
              </c:strCache>
            </c:strRef>
          </c:cat>
          <c:val>
            <c:numRef>
              <c:f>Sheet1!$C$2:$C$9</c:f>
              <c:numCache>
                <c:formatCode>General</c:formatCode>
                <c:ptCount val="8"/>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Sheet1!$A$2:$A$9</c:f>
              <c:strCache>
                <c:ptCount val="8"/>
                <c:pt idx="0">
                  <c:v>Internet Victimization</c:v>
                </c:pt>
                <c:pt idx="1">
                  <c:v>Property Victimization</c:v>
                </c:pt>
                <c:pt idx="2">
                  <c:v>Sexual Harrassment or Flashing</c:v>
                </c:pt>
                <c:pt idx="3">
                  <c:v>Sexual Assault</c:v>
                </c:pt>
                <c:pt idx="4">
                  <c:v>Relational Aggression</c:v>
                </c:pt>
                <c:pt idx="5">
                  <c:v>Verbal Aggression</c:v>
                </c:pt>
                <c:pt idx="6">
                  <c:v>Physical Intimidation</c:v>
                </c:pt>
                <c:pt idx="7">
                  <c:v>Physical Assault</c:v>
                </c:pt>
              </c:strCache>
            </c:strRef>
          </c:cat>
          <c:val>
            <c:numRef>
              <c:f>Sheet1!$D$2:$D$9</c:f>
              <c:numCache>
                <c:formatCode>General</c:formatCode>
                <c:ptCount val="8"/>
              </c:numCache>
            </c:numRef>
          </c:val>
        </c:ser>
        <c:dLbls>
          <c:showLegendKey val="0"/>
          <c:showVal val="0"/>
          <c:showCatName val="0"/>
          <c:showSerName val="0"/>
          <c:showPercent val="0"/>
          <c:showBubbleSize val="0"/>
        </c:dLbls>
        <c:gapWidth val="182"/>
        <c:axId val="148938216"/>
        <c:axId val="148938608"/>
      </c:barChart>
      <c:catAx>
        <c:axId val="148938216"/>
        <c:scaling>
          <c:orientation val="minMax"/>
        </c:scaling>
        <c:delete val="0"/>
        <c:axPos val="l"/>
        <c:numFmt formatCode="General" sourceLinked="1"/>
        <c:majorTickMark val="none"/>
        <c:minorTickMark val="none"/>
        <c:tickLblPos val="nextTo"/>
        <c:spPr>
          <a:noFill/>
          <a:ln w="10549" cap="flat" cmpd="sng" algn="ctr">
            <a:solidFill>
              <a:schemeClr val="tx1">
                <a:lumMod val="15000"/>
                <a:lumOff val="85000"/>
              </a:schemeClr>
            </a:solidFill>
            <a:round/>
          </a:ln>
          <a:effectLst/>
        </c:spPr>
        <c:txPr>
          <a:bodyPr rot="-60000000" vert="horz"/>
          <a:lstStyle/>
          <a:p>
            <a:pPr>
              <a:defRPr/>
            </a:pPr>
            <a:endParaRPr lang="en-US"/>
          </a:p>
        </c:txPr>
        <c:crossAx val="148938608"/>
        <c:crosses val="autoZero"/>
        <c:auto val="1"/>
        <c:lblAlgn val="ctr"/>
        <c:lblOffset val="100"/>
        <c:noMultiLvlLbl val="0"/>
      </c:catAx>
      <c:valAx>
        <c:axId val="148938608"/>
        <c:scaling>
          <c:orientation val="minMax"/>
        </c:scaling>
        <c:delete val="0"/>
        <c:axPos val="b"/>
        <c:majorGridlines>
          <c:spPr>
            <a:ln w="10549" cap="flat" cmpd="sng" algn="ctr">
              <a:solidFill>
                <a:schemeClr val="tx1">
                  <a:lumMod val="15000"/>
                  <a:lumOff val="85000"/>
                </a:schemeClr>
              </a:solidFill>
              <a:round/>
            </a:ln>
            <a:effectLst/>
          </c:spPr>
        </c:majorGridlines>
        <c:title>
          <c:tx>
            <c:rich>
              <a:bodyPr/>
              <a:lstStyle/>
              <a:p>
                <a:pPr>
                  <a:defRPr sz="1600"/>
                </a:pPr>
                <a:r>
                  <a:rPr lang="en-US" sz="1600" baseline="0" dirty="0">
                    <a:solidFill>
                      <a:schemeClr val="tx2">
                        <a:lumMod val="90000"/>
                      </a:schemeClr>
                    </a:solidFill>
                  </a:rPr>
                  <a:t>Percent experiencing by peer, non-sibling perpetrator</a:t>
                </a:r>
              </a:p>
            </c:rich>
          </c:tx>
          <c:layout>
            <c:manualLayout>
              <c:xMode val="edge"/>
              <c:yMode val="edge"/>
              <c:x val="0.22059969663848683"/>
              <c:y val="0.94969892435320635"/>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48938216"/>
        <c:crosses val="autoZero"/>
        <c:crossBetween val="between"/>
      </c:valAx>
      <c:spPr>
        <a:noFill/>
        <a:ln w="28130">
          <a:noFill/>
        </a:ln>
      </c:spPr>
    </c:plotArea>
    <c:plotVisOnly val="1"/>
    <c:dispBlanksAs val="gap"/>
    <c:showDLblsOverMax val="0"/>
  </c:chart>
  <c:spPr>
    <a:noFill/>
    <a:ln>
      <a:noFill/>
    </a:ln>
    <a:effectLst/>
  </c:spPr>
  <c:txPr>
    <a:bodyPr/>
    <a:lstStyle/>
    <a:p>
      <a:pPr>
        <a:defRPr sz="1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baseline="0" dirty="0">
                <a:latin typeface="Constantia" pitchFamily="18" charset="0"/>
              </a:rPr>
              <a:t>Past Year Peer </a:t>
            </a:r>
            <a:r>
              <a:rPr lang="en-US" sz="2000" b="1" i="0" baseline="0" dirty="0" smtClean="0">
                <a:latin typeface="Constantia" pitchFamily="18" charset="0"/>
              </a:rPr>
              <a:t>Victimization Age Distribution </a:t>
            </a:r>
            <a:endParaRPr lang="en-US" sz="2000" b="1" i="0" baseline="0" dirty="0">
              <a:latin typeface="Constantia" pitchFamily="18" charset="0"/>
            </a:endParaRPr>
          </a:p>
          <a:p>
            <a:pPr>
              <a:defRPr sz="2000" b="0" i="0" u="none" strike="noStrike" kern="1200" spc="0" baseline="0">
                <a:solidFill>
                  <a:schemeClr val="tx1">
                    <a:lumMod val="65000"/>
                    <a:lumOff val="35000"/>
                  </a:schemeClr>
                </a:solidFill>
                <a:latin typeface="+mn-lt"/>
                <a:ea typeface="+mn-ea"/>
                <a:cs typeface="+mn-cs"/>
              </a:defRPr>
            </a:pPr>
            <a:r>
              <a:rPr lang="en-US" sz="2000" b="1" i="0" baseline="0" dirty="0">
                <a:latin typeface="Constantia" pitchFamily="18" charset="0"/>
              </a:rPr>
              <a:t>N = 3165</a:t>
            </a:r>
          </a:p>
        </c:rich>
      </c:tx>
      <c:overlay val="0"/>
      <c:spPr>
        <a:noFill/>
        <a:ln w="25394">
          <a:noFill/>
        </a:ln>
      </c:spPr>
    </c:title>
    <c:autoTitleDeleted val="0"/>
    <c:plotArea>
      <c:layout/>
      <c:barChart>
        <c:barDir val="col"/>
        <c:grouping val="clustered"/>
        <c:varyColors val="0"/>
        <c:ser>
          <c:idx val="0"/>
          <c:order val="0"/>
          <c:tx>
            <c:strRef>
              <c:f>Sheet1!$B$1</c:f>
              <c:strCache>
                <c:ptCount val="1"/>
                <c:pt idx="0">
                  <c:v>Age 6-9</c:v>
                </c:pt>
              </c:strCache>
            </c:strRef>
          </c:tx>
          <c:spPr>
            <a:solidFill>
              <a:srgbClr val="FF00FF"/>
            </a:solidFill>
            <a:ln w="25394">
              <a:noFill/>
            </a:ln>
          </c:spPr>
          <c:invertIfNegative val="0"/>
          <c:cat>
            <c:strRef>
              <c:f>Sheet1!$A$2:$A$9</c:f>
              <c:strCache>
                <c:ptCount val="8"/>
                <c:pt idx="0">
                  <c:v>Physical Assault</c:v>
                </c:pt>
                <c:pt idx="1">
                  <c:v>Physical Intimidation</c:v>
                </c:pt>
                <c:pt idx="2">
                  <c:v>Verbal Aggression</c:v>
                </c:pt>
                <c:pt idx="3">
                  <c:v>Relational Aggression</c:v>
                </c:pt>
                <c:pt idx="4">
                  <c:v>Sexual Assault</c:v>
                </c:pt>
                <c:pt idx="5">
                  <c:v>Sexual Harrassment or Flashing</c:v>
                </c:pt>
                <c:pt idx="6">
                  <c:v>Property Victimization</c:v>
                </c:pt>
                <c:pt idx="7">
                  <c:v>Internet Victimization</c:v>
                </c:pt>
              </c:strCache>
            </c:strRef>
          </c:cat>
          <c:val>
            <c:numRef>
              <c:f>Sheet1!$B$2:$B$9</c:f>
              <c:numCache>
                <c:formatCode>General</c:formatCode>
                <c:ptCount val="8"/>
                <c:pt idx="0">
                  <c:v>20.5</c:v>
                </c:pt>
                <c:pt idx="1">
                  <c:v>4.5</c:v>
                </c:pt>
                <c:pt idx="2">
                  <c:v>24</c:v>
                </c:pt>
                <c:pt idx="3">
                  <c:v>17.899999999999999</c:v>
                </c:pt>
                <c:pt idx="4">
                  <c:v>0.70000000000000062</c:v>
                </c:pt>
                <c:pt idx="5">
                  <c:v>0.70000000000000062</c:v>
                </c:pt>
                <c:pt idx="6">
                  <c:v>9.5</c:v>
                </c:pt>
                <c:pt idx="7">
                  <c:v>0.1</c:v>
                </c:pt>
              </c:numCache>
            </c:numRef>
          </c:val>
        </c:ser>
        <c:ser>
          <c:idx val="1"/>
          <c:order val="1"/>
          <c:tx>
            <c:strRef>
              <c:f>Sheet1!$C$1</c:f>
              <c:strCache>
                <c:ptCount val="1"/>
                <c:pt idx="0">
                  <c:v>Age 10-13</c:v>
                </c:pt>
              </c:strCache>
            </c:strRef>
          </c:tx>
          <c:spPr>
            <a:solidFill>
              <a:srgbClr val="66FFFF"/>
            </a:solidFill>
            <a:ln w="25394">
              <a:noFill/>
            </a:ln>
          </c:spPr>
          <c:invertIfNegative val="0"/>
          <c:cat>
            <c:strRef>
              <c:f>Sheet1!$A$2:$A$9</c:f>
              <c:strCache>
                <c:ptCount val="8"/>
                <c:pt idx="0">
                  <c:v>Physical Assault</c:v>
                </c:pt>
                <c:pt idx="1">
                  <c:v>Physical Intimidation</c:v>
                </c:pt>
                <c:pt idx="2">
                  <c:v>Verbal Aggression</c:v>
                </c:pt>
                <c:pt idx="3">
                  <c:v>Relational Aggression</c:v>
                </c:pt>
                <c:pt idx="4">
                  <c:v>Sexual Assault</c:v>
                </c:pt>
                <c:pt idx="5">
                  <c:v>Sexual Harrassment or Flashing</c:v>
                </c:pt>
                <c:pt idx="6">
                  <c:v>Property Victimization</c:v>
                </c:pt>
                <c:pt idx="7">
                  <c:v>Internet Victimization</c:v>
                </c:pt>
              </c:strCache>
            </c:strRef>
          </c:cat>
          <c:val>
            <c:numRef>
              <c:f>Sheet1!$C$2:$C$9</c:f>
              <c:numCache>
                <c:formatCode>General</c:formatCode>
                <c:ptCount val="8"/>
                <c:pt idx="0">
                  <c:v>24.1</c:v>
                </c:pt>
                <c:pt idx="1">
                  <c:v>5.8</c:v>
                </c:pt>
                <c:pt idx="2">
                  <c:v>16</c:v>
                </c:pt>
                <c:pt idx="3">
                  <c:v>33.200000000000003</c:v>
                </c:pt>
                <c:pt idx="4">
                  <c:v>0.9</c:v>
                </c:pt>
                <c:pt idx="5">
                  <c:v>3.2</c:v>
                </c:pt>
                <c:pt idx="6">
                  <c:v>15.4</c:v>
                </c:pt>
                <c:pt idx="7">
                  <c:v>2.7</c:v>
                </c:pt>
              </c:numCache>
            </c:numRef>
          </c:val>
        </c:ser>
        <c:ser>
          <c:idx val="2"/>
          <c:order val="2"/>
          <c:tx>
            <c:strRef>
              <c:f>Sheet1!$D$1</c:f>
              <c:strCache>
                <c:ptCount val="1"/>
                <c:pt idx="0">
                  <c:v>Age 14-17</c:v>
                </c:pt>
              </c:strCache>
            </c:strRef>
          </c:tx>
          <c:spPr>
            <a:solidFill>
              <a:srgbClr val="FFFF00"/>
            </a:solidFill>
            <a:ln w="25394">
              <a:noFill/>
            </a:ln>
          </c:spPr>
          <c:invertIfNegative val="0"/>
          <c:cat>
            <c:strRef>
              <c:f>Sheet1!$A$2:$A$9</c:f>
              <c:strCache>
                <c:ptCount val="8"/>
                <c:pt idx="0">
                  <c:v>Physical Assault</c:v>
                </c:pt>
                <c:pt idx="1">
                  <c:v>Physical Intimidation</c:v>
                </c:pt>
                <c:pt idx="2">
                  <c:v>Verbal Aggression</c:v>
                </c:pt>
                <c:pt idx="3">
                  <c:v>Relational Aggression</c:v>
                </c:pt>
                <c:pt idx="4">
                  <c:v>Sexual Assault</c:v>
                </c:pt>
                <c:pt idx="5">
                  <c:v>Sexual Harrassment or Flashing</c:v>
                </c:pt>
                <c:pt idx="6">
                  <c:v>Property Victimization</c:v>
                </c:pt>
                <c:pt idx="7">
                  <c:v>Internet Victimization</c:v>
                </c:pt>
              </c:strCache>
            </c:strRef>
          </c:cat>
          <c:val>
            <c:numRef>
              <c:f>Sheet1!$D$2:$D$9</c:f>
              <c:numCache>
                <c:formatCode>General</c:formatCode>
                <c:ptCount val="8"/>
                <c:pt idx="0">
                  <c:v>21.9</c:v>
                </c:pt>
                <c:pt idx="1">
                  <c:v>5.5</c:v>
                </c:pt>
                <c:pt idx="2">
                  <c:v>13.4</c:v>
                </c:pt>
                <c:pt idx="3">
                  <c:v>31.8</c:v>
                </c:pt>
                <c:pt idx="4">
                  <c:v>5.0999999999999996</c:v>
                </c:pt>
                <c:pt idx="5">
                  <c:v>11.6</c:v>
                </c:pt>
                <c:pt idx="6">
                  <c:v>14.8</c:v>
                </c:pt>
                <c:pt idx="7">
                  <c:v>6.7</c:v>
                </c:pt>
              </c:numCache>
            </c:numRef>
          </c:val>
        </c:ser>
        <c:dLbls>
          <c:showLegendKey val="0"/>
          <c:showVal val="0"/>
          <c:showCatName val="0"/>
          <c:showSerName val="0"/>
          <c:showPercent val="0"/>
          <c:showBubbleSize val="0"/>
        </c:dLbls>
        <c:gapWidth val="219"/>
        <c:overlap val="-27"/>
        <c:axId val="148939392"/>
        <c:axId val="148939784"/>
      </c:barChart>
      <c:catAx>
        <c:axId val="148939392"/>
        <c:scaling>
          <c:orientation val="minMax"/>
        </c:scaling>
        <c:delete val="0"/>
        <c:axPos val="b"/>
        <c:numFmt formatCode="General" sourceLinked="1"/>
        <c:majorTickMark val="none"/>
        <c:minorTickMark val="none"/>
        <c:tickLblPos val="nextTo"/>
        <c:spPr>
          <a:noFill/>
          <a:ln w="10584"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Constantia" pitchFamily="18" charset="0"/>
                <a:ea typeface="+mn-ea"/>
                <a:cs typeface="+mn-cs"/>
              </a:defRPr>
            </a:pPr>
            <a:endParaRPr lang="en-US"/>
          </a:p>
        </c:txPr>
        <c:crossAx val="148939784"/>
        <c:crosses val="autoZero"/>
        <c:auto val="1"/>
        <c:lblAlgn val="ctr"/>
        <c:lblOffset val="100"/>
        <c:noMultiLvlLbl val="0"/>
      </c:catAx>
      <c:valAx>
        <c:axId val="148939784"/>
        <c:scaling>
          <c:orientation val="minMax"/>
        </c:scaling>
        <c:delete val="0"/>
        <c:axPos val="l"/>
        <c:majorGridlines>
          <c:spPr>
            <a:ln w="10584" cap="flat" cmpd="sng" algn="ctr">
              <a:solidFill>
                <a:schemeClr val="tx1">
                  <a:lumMod val="15000"/>
                  <a:lumOff val="85000"/>
                </a:schemeClr>
              </a:solidFill>
              <a:round/>
            </a:ln>
            <a:effectLst/>
          </c:spPr>
        </c:majorGridlines>
        <c:numFmt formatCode="General" sourceLinked="1"/>
        <c:majorTickMark val="none"/>
        <c:minorTickMark val="none"/>
        <c:tickLblPos val="nextTo"/>
        <c:spPr>
          <a:ln w="9523">
            <a:no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8939392"/>
        <c:crosses val="autoZero"/>
        <c:crossBetween val="between"/>
      </c:valAx>
      <c:spPr>
        <a:solidFill>
          <a:srgbClr val="0033CC"/>
        </a:solidFill>
        <a:ln w="25394">
          <a:noFill/>
        </a:ln>
      </c:spPr>
    </c:plotArea>
    <c:legend>
      <c:legendPos val="b"/>
      <c:overlay val="0"/>
      <c:spPr>
        <a:noFill/>
        <a:ln w="25394">
          <a:noFill/>
        </a:ln>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onstantia" pitchFamily="18" charset="0"/>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41502524950338"/>
          <c:y val="0.15670440051607157"/>
          <c:w val="0.70805681369475093"/>
          <c:h val="0.62017167381974514"/>
        </c:manualLayout>
      </c:layout>
      <c:barChart>
        <c:barDir val="col"/>
        <c:grouping val="clustered"/>
        <c:varyColors val="0"/>
        <c:ser>
          <c:idx val="1"/>
          <c:order val="0"/>
          <c:tx>
            <c:strRef>
              <c:f>Sheet1!$A$2</c:f>
              <c:strCache>
                <c:ptCount val="1"/>
                <c:pt idx="0">
                  <c:v>Percent of Sample</c:v>
                </c:pt>
              </c:strCache>
            </c:strRef>
          </c:tx>
          <c:spPr>
            <a:solidFill>
              <a:srgbClr val="FF00FF"/>
            </a:solidFill>
            <a:ln w="12172">
              <a:solidFill>
                <a:srgbClr val="FF00FF"/>
              </a:solidFill>
              <a:prstDash val="solid"/>
            </a:ln>
          </c:spPr>
          <c:invertIfNegative val="0"/>
          <c:cat>
            <c:strRef>
              <c:f>Sheet1!$B$1:$P$1</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strCache>
            </c:strRef>
          </c:cat>
          <c:val>
            <c:numRef>
              <c:f>Sheet1!$B$2:$P$2</c:f>
              <c:numCache>
                <c:formatCode>General</c:formatCode>
                <c:ptCount val="15"/>
                <c:pt idx="0">
                  <c:v>29.7</c:v>
                </c:pt>
                <c:pt idx="1">
                  <c:v>20.9</c:v>
                </c:pt>
                <c:pt idx="2">
                  <c:v>14.3</c:v>
                </c:pt>
                <c:pt idx="3">
                  <c:v>11.6</c:v>
                </c:pt>
                <c:pt idx="4">
                  <c:v>7.5</c:v>
                </c:pt>
                <c:pt idx="5">
                  <c:v>4.3</c:v>
                </c:pt>
                <c:pt idx="6">
                  <c:v>3.7</c:v>
                </c:pt>
                <c:pt idx="7">
                  <c:v>2.5</c:v>
                </c:pt>
                <c:pt idx="8">
                  <c:v>1.9000000000000001</c:v>
                </c:pt>
                <c:pt idx="9">
                  <c:v>0.9</c:v>
                </c:pt>
                <c:pt idx="10">
                  <c:v>0.60000000000000064</c:v>
                </c:pt>
                <c:pt idx="11">
                  <c:v>0.5</c:v>
                </c:pt>
                <c:pt idx="12">
                  <c:v>0.60000000000000064</c:v>
                </c:pt>
                <c:pt idx="13">
                  <c:v>0.4</c:v>
                </c:pt>
                <c:pt idx="14">
                  <c:v>0.5</c:v>
                </c:pt>
              </c:numCache>
            </c:numRef>
          </c:val>
        </c:ser>
        <c:dLbls>
          <c:showLegendKey val="0"/>
          <c:showVal val="0"/>
          <c:showCatName val="0"/>
          <c:showSerName val="0"/>
          <c:showPercent val="0"/>
          <c:showBubbleSize val="0"/>
        </c:dLbls>
        <c:gapWidth val="150"/>
        <c:axId val="148940568"/>
        <c:axId val="148940960"/>
      </c:barChart>
      <c:lineChart>
        <c:grouping val="standard"/>
        <c:varyColors val="0"/>
        <c:ser>
          <c:idx val="0"/>
          <c:order val="1"/>
          <c:tx>
            <c:strRef>
              <c:f>Sheet1!$A$3</c:f>
              <c:strCache>
                <c:ptCount val="1"/>
                <c:pt idx="0">
                  <c:v>Mean Trauma Symptoms</c:v>
                </c:pt>
              </c:strCache>
            </c:strRef>
          </c:tx>
          <c:spPr>
            <a:ln w="38083">
              <a:solidFill>
                <a:srgbClr val="66FFFF"/>
              </a:solidFill>
              <a:prstDash val="solid"/>
            </a:ln>
          </c:spPr>
          <c:marker>
            <c:symbol val="diamond"/>
            <c:size val="6"/>
            <c:spPr>
              <a:solidFill>
                <a:srgbClr val="66FFFF"/>
              </a:solidFill>
              <a:ln>
                <a:solidFill>
                  <a:srgbClr val="66FFFF"/>
                </a:solidFill>
                <a:prstDash val="solid"/>
              </a:ln>
            </c:spPr>
          </c:marker>
          <c:cat>
            <c:strRef>
              <c:f>Sheet1!$B$1:$P$1</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strCache>
            </c:strRef>
          </c:cat>
          <c:val>
            <c:numRef>
              <c:f>Sheet1!$B$3:$P$3</c:f>
              <c:numCache>
                <c:formatCode>General</c:formatCode>
                <c:ptCount val="15"/>
                <c:pt idx="0">
                  <c:v>-0.44600000000000001</c:v>
                </c:pt>
                <c:pt idx="1">
                  <c:v>-0.16800000000000001</c:v>
                </c:pt>
                <c:pt idx="2">
                  <c:v>7.5000000000000011E-2</c:v>
                </c:pt>
                <c:pt idx="3">
                  <c:v>0.24600000000000022</c:v>
                </c:pt>
                <c:pt idx="4">
                  <c:v>0.47300000000000031</c:v>
                </c:pt>
                <c:pt idx="5">
                  <c:v>0.56699999999999995</c:v>
                </c:pt>
                <c:pt idx="6">
                  <c:v>0.54900000000000004</c:v>
                </c:pt>
                <c:pt idx="7">
                  <c:v>1.0289999999999981</c:v>
                </c:pt>
                <c:pt idx="8">
                  <c:v>1.0449999999999982</c:v>
                </c:pt>
                <c:pt idx="9">
                  <c:v>1.127</c:v>
                </c:pt>
                <c:pt idx="10">
                  <c:v>1.2</c:v>
                </c:pt>
                <c:pt idx="11">
                  <c:v>1.488</c:v>
                </c:pt>
                <c:pt idx="12">
                  <c:v>1.6700000000000017</c:v>
                </c:pt>
                <c:pt idx="13">
                  <c:v>1.5269999999999981</c:v>
                </c:pt>
                <c:pt idx="14">
                  <c:v>2.363</c:v>
                </c:pt>
              </c:numCache>
            </c:numRef>
          </c:val>
          <c:smooth val="0"/>
        </c:ser>
        <c:dLbls>
          <c:showLegendKey val="0"/>
          <c:showVal val="0"/>
          <c:showCatName val="0"/>
          <c:showSerName val="0"/>
          <c:showPercent val="0"/>
          <c:showBubbleSize val="0"/>
        </c:dLbls>
        <c:marker val="1"/>
        <c:smooth val="0"/>
        <c:axId val="148941352"/>
        <c:axId val="241147912"/>
      </c:lineChart>
      <c:catAx>
        <c:axId val="148940568"/>
        <c:scaling>
          <c:orientation val="minMax"/>
        </c:scaling>
        <c:delete val="0"/>
        <c:axPos val="b"/>
        <c:title>
          <c:tx>
            <c:rich>
              <a:bodyPr/>
              <a:lstStyle/>
              <a:p>
                <a:pPr>
                  <a:defRPr baseline="0"/>
                </a:pPr>
                <a:r>
                  <a:rPr lang="en-US" baseline="0" dirty="0"/>
                  <a:t>Number of Victimization Types</a:t>
                </a:r>
              </a:p>
            </c:rich>
          </c:tx>
          <c:layout>
            <c:manualLayout>
              <c:xMode val="edge"/>
              <c:yMode val="edge"/>
              <c:x val="0.31092392851666611"/>
              <c:y val="0.85380234331301552"/>
            </c:manualLayout>
          </c:layout>
          <c:overlay val="0"/>
          <c:spPr>
            <a:noFill/>
            <a:ln w="24341">
              <a:noFill/>
            </a:ln>
          </c:spPr>
        </c:title>
        <c:numFmt formatCode="General" sourceLinked="1"/>
        <c:majorTickMark val="cross"/>
        <c:minorTickMark val="none"/>
        <c:tickLblPos val="nextTo"/>
        <c:spPr>
          <a:ln w="3044">
            <a:solidFill>
              <a:schemeClr val="tx1"/>
            </a:solidFill>
            <a:prstDash val="solid"/>
          </a:ln>
        </c:spPr>
        <c:txPr>
          <a:bodyPr rot="0" vert="horz"/>
          <a:lstStyle/>
          <a:p>
            <a:pPr>
              <a:defRPr/>
            </a:pPr>
            <a:endParaRPr lang="en-US"/>
          </a:p>
        </c:txPr>
        <c:crossAx val="148940960"/>
        <c:crosses val="autoZero"/>
        <c:auto val="0"/>
        <c:lblAlgn val="ctr"/>
        <c:lblOffset val="100"/>
        <c:tickLblSkip val="1"/>
        <c:tickMarkSkip val="1"/>
        <c:noMultiLvlLbl val="0"/>
      </c:catAx>
      <c:valAx>
        <c:axId val="148940960"/>
        <c:scaling>
          <c:orientation val="minMax"/>
          <c:max val="40"/>
        </c:scaling>
        <c:delete val="0"/>
        <c:axPos val="l"/>
        <c:title>
          <c:tx>
            <c:rich>
              <a:bodyPr/>
              <a:lstStyle/>
              <a:p>
                <a:pPr>
                  <a:defRPr/>
                </a:pPr>
                <a:r>
                  <a:rPr lang="en-US" dirty="0"/>
                  <a:t>Percent of Sample</a:t>
                </a:r>
              </a:p>
            </c:rich>
          </c:tx>
          <c:layout>
            <c:manualLayout>
              <c:xMode val="edge"/>
              <c:yMode val="edge"/>
              <c:x val="3.3870128650026185E-2"/>
              <c:y val="0.39077324097374438"/>
            </c:manualLayout>
          </c:layout>
          <c:overlay val="0"/>
          <c:spPr>
            <a:noFill/>
            <a:ln w="24341">
              <a:noFill/>
            </a:ln>
          </c:spPr>
        </c:title>
        <c:numFmt formatCode="General" sourceLinked="1"/>
        <c:majorTickMark val="cross"/>
        <c:minorTickMark val="none"/>
        <c:tickLblPos val="nextTo"/>
        <c:spPr>
          <a:ln w="3044">
            <a:solidFill>
              <a:schemeClr val="tx1"/>
            </a:solidFill>
            <a:prstDash val="solid"/>
          </a:ln>
        </c:spPr>
        <c:txPr>
          <a:bodyPr rot="0" vert="horz"/>
          <a:lstStyle/>
          <a:p>
            <a:pPr>
              <a:defRPr/>
            </a:pPr>
            <a:endParaRPr lang="en-US"/>
          </a:p>
        </c:txPr>
        <c:crossAx val="148940568"/>
        <c:crosses val="autoZero"/>
        <c:crossBetween val="between"/>
      </c:valAx>
      <c:catAx>
        <c:axId val="148941352"/>
        <c:scaling>
          <c:orientation val="minMax"/>
        </c:scaling>
        <c:delete val="1"/>
        <c:axPos val="b"/>
        <c:numFmt formatCode="General" sourceLinked="1"/>
        <c:majorTickMark val="out"/>
        <c:minorTickMark val="none"/>
        <c:tickLblPos val="none"/>
        <c:crossAx val="241147912"/>
        <c:crosses val="autoZero"/>
        <c:auto val="0"/>
        <c:lblAlgn val="ctr"/>
        <c:lblOffset val="100"/>
        <c:noMultiLvlLbl val="0"/>
      </c:catAx>
      <c:valAx>
        <c:axId val="241147912"/>
        <c:scaling>
          <c:orientation val="minMax"/>
          <c:min val="-1"/>
        </c:scaling>
        <c:delete val="0"/>
        <c:axPos val="r"/>
        <c:title>
          <c:tx>
            <c:rich>
              <a:bodyPr/>
              <a:lstStyle/>
              <a:p>
                <a:pPr>
                  <a:defRPr baseline="0"/>
                </a:pPr>
                <a:r>
                  <a:rPr lang="en-US" baseline="0" dirty="0"/>
                  <a:t>Trauma Symptoms   </a:t>
                </a:r>
              </a:p>
            </c:rich>
          </c:tx>
          <c:layout>
            <c:manualLayout>
              <c:xMode val="edge"/>
              <c:yMode val="edge"/>
              <c:x val="0.89230598196742805"/>
              <c:y val="0.38626615502176181"/>
            </c:manualLayout>
          </c:layout>
          <c:overlay val="0"/>
          <c:spPr>
            <a:noFill/>
            <a:ln w="24341">
              <a:noFill/>
            </a:ln>
          </c:spPr>
        </c:title>
        <c:numFmt formatCode="General" sourceLinked="1"/>
        <c:majorTickMark val="cross"/>
        <c:minorTickMark val="none"/>
        <c:tickLblPos val="nextTo"/>
        <c:spPr>
          <a:ln w="3044">
            <a:solidFill>
              <a:schemeClr val="tx1"/>
            </a:solidFill>
            <a:prstDash val="solid"/>
          </a:ln>
        </c:spPr>
        <c:txPr>
          <a:bodyPr rot="0" vert="horz"/>
          <a:lstStyle/>
          <a:p>
            <a:pPr>
              <a:defRPr/>
            </a:pPr>
            <a:endParaRPr lang="en-US"/>
          </a:p>
        </c:txPr>
        <c:crossAx val="148941352"/>
        <c:crosses val="max"/>
        <c:crossBetween val="between"/>
      </c:valAx>
      <c:spPr>
        <a:noFill/>
        <a:ln w="25389">
          <a:noFill/>
        </a:ln>
      </c:spPr>
    </c:plotArea>
    <c:legend>
      <c:legendPos val="t"/>
      <c:layout>
        <c:manualLayout>
          <c:xMode val="edge"/>
          <c:yMode val="edge"/>
          <c:x val="0.25504548926137133"/>
          <c:y val="0.15489606521932833"/>
          <c:w val="0.43073698436949176"/>
          <c:h val="0.11990206043521678"/>
        </c:manualLayout>
      </c:layout>
      <c:overlay val="0"/>
      <c:spPr>
        <a:noFill/>
        <a:ln w="3044">
          <a:solidFill>
            <a:schemeClr val="tx2">
              <a:lumMod val="10000"/>
            </a:schemeClr>
          </a:solidFill>
          <a:prstDash val="solid"/>
        </a:ln>
      </c:spPr>
      <c:txPr>
        <a:bodyPr/>
        <a:lstStyle/>
        <a:p>
          <a:pPr>
            <a:defRPr baseline="0"/>
          </a:pPr>
          <a:endParaRPr lang="en-US"/>
        </a:p>
      </c:txPr>
    </c:legend>
    <c:plotVisOnly val="1"/>
    <c:dispBlanksAs val="gap"/>
    <c:showDLblsOverMax val="0"/>
  </c:chart>
  <c:spPr>
    <a:noFill/>
    <a:ln>
      <a:noFill/>
    </a:ln>
  </c:spPr>
  <c:txPr>
    <a:bodyPr/>
    <a:lstStyle/>
    <a:p>
      <a:pPr>
        <a:defRPr sz="1500" b="1" i="0" u="none" strike="noStrike" baseline="0">
          <a:solidFill>
            <a:schemeClr val="tx1"/>
          </a:solidFill>
          <a:latin typeface="Constantia" pitchFamily="18" charset="0"/>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Constantia" pitchFamily="18" charset="0"/>
                <a:ea typeface="+mn-ea"/>
                <a:cs typeface="+mn-cs"/>
              </a:defRPr>
            </a:pPr>
            <a:r>
              <a:rPr lang="en-US" sz="2800" baseline="0" dirty="0" smtClean="0">
                <a:latin typeface="Constantia" pitchFamily="18" charset="0"/>
              </a:rPr>
              <a:t>Outcomes for Peer Victimization:</a:t>
            </a:r>
          </a:p>
          <a:p>
            <a:pPr>
              <a:defRPr sz="3200" b="0" i="0" u="none" strike="noStrike" kern="1200" spc="0" baseline="0">
                <a:solidFill>
                  <a:schemeClr val="tx1">
                    <a:lumMod val="65000"/>
                    <a:lumOff val="35000"/>
                  </a:schemeClr>
                </a:solidFill>
                <a:latin typeface="Constantia" pitchFamily="18" charset="0"/>
                <a:ea typeface="+mn-ea"/>
                <a:cs typeface="+mn-cs"/>
              </a:defRPr>
            </a:pPr>
            <a:r>
              <a:rPr lang="en-US" sz="2800" baseline="0" dirty="0" smtClean="0">
                <a:latin typeface="Constantia" pitchFamily="18" charset="0"/>
              </a:rPr>
              <a:t>Child Missed School</a:t>
            </a:r>
            <a:endParaRPr lang="en-US" sz="2800" baseline="0" dirty="0">
              <a:latin typeface="Constantia" pitchFamily="18" charset="0"/>
            </a:endParaRPr>
          </a:p>
        </c:rich>
      </c:tx>
      <c:overlay val="0"/>
      <c:spPr>
        <a:noFill/>
        <a:ln w="25402">
          <a:noFill/>
        </a:ln>
      </c:spPr>
    </c:title>
    <c:autoTitleDeleted val="0"/>
    <c:plotArea>
      <c:layout/>
      <c:barChart>
        <c:barDir val="col"/>
        <c:grouping val="clustered"/>
        <c:varyColors val="0"/>
        <c:ser>
          <c:idx val="0"/>
          <c:order val="0"/>
          <c:tx>
            <c:strRef>
              <c:f>Sheet1!$A$1</c:f>
              <c:strCache>
                <c:ptCount val="1"/>
                <c:pt idx="0">
                  <c:v>Physical
Assault</c:v>
                </c:pt>
              </c:strCache>
            </c:strRef>
          </c:tx>
          <c:spPr>
            <a:solidFill>
              <a:srgbClr val="FF00FF"/>
            </a:solidFill>
            <a:ln w="25402">
              <a:noFill/>
            </a:ln>
          </c:spPr>
          <c:invertIfNegative val="0"/>
          <c:val>
            <c:numRef>
              <c:f>Sheet1!$A$2</c:f>
              <c:numCache>
                <c:formatCode>General</c:formatCode>
                <c:ptCount val="1"/>
                <c:pt idx="0">
                  <c:v>14.2</c:v>
                </c:pt>
              </c:numCache>
            </c:numRef>
          </c:val>
        </c:ser>
        <c:ser>
          <c:idx val="1"/>
          <c:order val="1"/>
          <c:tx>
            <c:strRef>
              <c:f>Sheet1!$B$1</c:f>
              <c:strCache>
                <c:ptCount val="1"/>
                <c:pt idx="0">
                  <c:v>Physical
Intimidation</c:v>
                </c:pt>
              </c:strCache>
            </c:strRef>
          </c:tx>
          <c:spPr>
            <a:solidFill>
              <a:srgbClr val="66FFFF"/>
            </a:solidFill>
            <a:ln w="25402">
              <a:noFill/>
            </a:ln>
          </c:spPr>
          <c:invertIfNegative val="0"/>
          <c:val>
            <c:numRef>
              <c:f>Sheet1!$B$2</c:f>
              <c:numCache>
                <c:formatCode>General</c:formatCode>
                <c:ptCount val="1"/>
                <c:pt idx="0">
                  <c:v>5.9</c:v>
                </c:pt>
              </c:numCache>
            </c:numRef>
          </c:val>
        </c:ser>
        <c:ser>
          <c:idx val="2"/>
          <c:order val="2"/>
          <c:tx>
            <c:strRef>
              <c:f>Sheet1!$C$1</c:f>
              <c:strCache>
                <c:ptCount val="1"/>
                <c:pt idx="0">
                  <c:v>Verbal
Aggression</c:v>
                </c:pt>
              </c:strCache>
            </c:strRef>
          </c:tx>
          <c:spPr>
            <a:solidFill>
              <a:srgbClr val="AAADE2"/>
            </a:solidFill>
            <a:ln w="25402">
              <a:noFill/>
            </a:ln>
          </c:spPr>
          <c:invertIfNegative val="0"/>
          <c:val>
            <c:numRef>
              <c:f>Sheet1!$C$2</c:f>
              <c:numCache>
                <c:formatCode>General</c:formatCode>
                <c:ptCount val="1"/>
                <c:pt idx="0">
                  <c:v>8.8000000000000007</c:v>
                </c:pt>
              </c:numCache>
            </c:numRef>
          </c:val>
        </c:ser>
        <c:ser>
          <c:idx val="3"/>
          <c:order val="3"/>
          <c:tx>
            <c:strRef>
              <c:f>Sheet1!$D$1</c:f>
              <c:strCache>
                <c:ptCount val="1"/>
                <c:pt idx="0">
                  <c:v>Relational
Aggression</c:v>
                </c:pt>
              </c:strCache>
            </c:strRef>
          </c:tx>
          <c:spPr>
            <a:solidFill>
              <a:srgbClr val="DADA00"/>
            </a:solidFill>
            <a:ln w="25402">
              <a:noFill/>
            </a:ln>
          </c:spPr>
          <c:invertIfNegative val="0"/>
          <c:val>
            <c:numRef>
              <c:f>Sheet1!$D$2</c:f>
              <c:numCache>
                <c:formatCode>General</c:formatCode>
                <c:ptCount val="1"/>
                <c:pt idx="0">
                  <c:v>8.4</c:v>
                </c:pt>
              </c:numCache>
            </c:numRef>
          </c:val>
        </c:ser>
        <c:ser>
          <c:idx val="4"/>
          <c:order val="4"/>
          <c:tx>
            <c:strRef>
              <c:f>Sheet1!$E$1</c:f>
              <c:strCache>
                <c:ptCount val="1"/>
                <c:pt idx="0">
                  <c:v>Sexual
Assault</c:v>
                </c:pt>
              </c:strCache>
            </c:strRef>
          </c:tx>
          <c:spPr>
            <a:solidFill>
              <a:srgbClr val="FFAAFF"/>
            </a:solidFill>
            <a:ln w="25402">
              <a:noFill/>
            </a:ln>
          </c:spPr>
          <c:invertIfNegative val="0"/>
          <c:val>
            <c:numRef>
              <c:f>Sheet1!$E$2</c:f>
              <c:numCache>
                <c:formatCode>General</c:formatCode>
                <c:ptCount val="1"/>
                <c:pt idx="0">
                  <c:v>23.2</c:v>
                </c:pt>
              </c:numCache>
            </c:numRef>
          </c:val>
        </c:ser>
        <c:ser>
          <c:idx val="5"/>
          <c:order val="5"/>
          <c:tx>
            <c:strRef>
              <c:f>Sheet1!$F$1</c:f>
              <c:strCache>
                <c:ptCount val="1"/>
                <c:pt idx="0">
                  <c:v>Sex Harssmnt
or Flashing</c:v>
                </c:pt>
              </c:strCache>
            </c:strRef>
          </c:tx>
          <c:spPr>
            <a:solidFill>
              <a:srgbClr val="5CE7E7"/>
            </a:solidFill>
            <a:ln w="25402">
              <a:noFill/>
            </a:ln>
          </c:spPr>
          <c:invertIfNegative val="0"/>
          <c:val>
            <c:numRef>
              <c:f>Sheet1!$F$2</c:f>
              <c:numCache>
                <c:formatCode>General</c:formatCode>
                <c:ptCount val="1"/>
                <c:pt idx="0">
                  <c:v>13.9</c:v>
                </c:pt>
              </c:numCache>
            </c:numRef>
          </c:val>
        </c:ser>
        <c:ser>
          <c:idx val="6"/>
          <c:order val="6"/>
          <c:tx>
            <c:strRef>
              <c:f>Sheet1!$G$1</c:f>
              <c:strCache>
                <c:ptCount val="1"/>
                <c:pt idx="0">
                  <c:v>Property
Victimiztn</c:v>
                </c:pt>
              </c:strCache>
            </c:strRef>
          </c:tx>
          <c:spPr>
            <a:solidFill>
              <a:schemeClr val="accent1">
                <a:lumMod val="60000"/>
              </a:schemeClr>
            </a:solidFill>
            <a:ln>
              <a:noFill/>
            </a:ln>
            <a:effectLst/>
          </c:spPr>
          <c:invertIfNegative val="0"/>
          <c:val>
            <c:numRef>
              <c:f>Sheet1!$G$2</c:f>
              <c:numCache>
                <c:formatCode>General</c:formatCode>
                <c:ptCount val="1"/>
                <c:pt idx="0">
                  <c:v>4.9000000000000004</c:v>
                </c:pt>
              </c:numCache>
            </c:numRef>
          </c:val>
        </c:ser>
        <c:ser>
          <c:idx val="7"/>
          <c:order val="7"/>
          <c:tx>
            <c:strRef>
              <c:f>Sheet1!$H$1</c:f>
              <c:strCache>
                <c:ptCount val="1"/>
                <c:pt idx="0">
                  <c:v>Internet
Victimiztn</c:v>
                </c:pt>
              </c:strCache>
            </c:strRef>
          </c:tx>
          <c:spPr>
            <a:solidFill>
              <a:schemeClr val="accent2">
                <a:lumMod val="60000"/>
              </a:schemeClr>
            </a:solidFill>
            <a:ln>
              <a:noFill/>
            </a:ln>
            <a:effectLst/>
          </c:spPr>
          <c:invertIfNegative val="0"/>
          <c:val>
            <c:numRef>
              <c:f>Sheet1!$H$2</c:f>
              <c:numCache>
                <c:formatCode>General</c:formatCode>
                <c:ptCount val="1"/>
                <c:pt idx="0">
                  <c:v>0</c:v>
                </c:pt>
              </c:numCache>
            </c:numRef>
          </c:val>
        </c:ser>
        <c:ser>
          <c:idx val="8"/>
          <c:order val="8"/>
          <c:tx>
            <c:strRef>
              <c:f>Sheet1!$I$1</c:f>
              <c:strCache>
                <c:ptCount val="1"/>
                <c:pt idx="0">
                  <c:v>Any peer
Victimization</c:v>
                </c:pt>
              </c:strCache>
            </c:strRef>
          </c:tx>
          <c:spPr>
            <a:solidFill>
              <a:schemeClr val="accent3">
                <a:lumMod val="60000"/>
              </a:schemeClr>
            </a:solidFill>
            <a:ln>
              <a:noFill/>
            </a:ln>
            <a:effectLst/>
          </c:spPr>
          <c:invertIfNegative val="0"/>
          <c:val>
            <c:numRef>
              <c:f>Sheet1!$I$2</c:f>
              <c:numCache>
                <c:formatCode>General</c:formatCode>
                <c:ptCount val="1"/>
                <c:pt idx="0">
                  <c:v>13.6</c:v>
                </c:pt>
              </c:numCache>
            </c:numRef>
          </c:val>
        </c:ser>
        <c:dLbls>
          <c:showLegendKey val="0"/>
          <c:showVal val="0"/>
          <c:showCatName val="0"/>
          <c:showSerName val="0"/>
          <c:showPercent val="0"/>
          <c:showBubbleSize val="0"/>
        </c:dLbls>
        <c:gapWidth val="219"/>
        <c:overlap val="-27"/>
        <c:axId val="241148696"/>
        <c:axId val="241149088"/>
      </c:barChart>
      <c:catAx>
        <c:axId val="241148696"/>
        <c:scaling>
          <c:orientation val="minMax"/>
        </c:scaling>
        <c:delete val="1"/>
        <c:axPos val="b"/>
        <c:majorTickMark val="out"/>
        <c:minorTickMark val="none"/>
        <c:tickLblPos val="none"/>
        <c:crossAx val="241149088"/>
        <c:crosses val="autoZero"/>
        <c:auto val="1"/>
        <c:lblAlgn val="ctr"/>
        <c:lblOffset val="100"/>
        <c:noMultiLvlLbl val="0"/>
      </c:catAx>
      <c:valAx>
        <c:axId val="241149088"/>
        <c:scaling>
          <c:orientation val="minMax"/>
          <c:max val="50"/>
        </c:scaling>
        <c:delete val="0"/>
        <c:axPos val="l"/>
        <c:majorGridlines>
          <c:spPr>
            <a:ln w="9499"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Constantia" pitchFamily="18" charset="0"/>
                <a:ea typeface="+mn-ea"/>
                <a:cs typeface="+mn-cs"/>
              </a:defRPr>
            </a:pPr>
            <a:endParaRPr lang="en-US"/>
          </a:p>
        </c:txPr>
        <c:crossAx val="241148696"/>
        <c:crosses val="autoZero"/>
        <c:crossBetween val="between"/>
        <c:majorUnit val="5"/>
      </c:valAx>
      <c:spPr>
        <a:noFill/>
        <a:ln w="25401">
          <a:noFill/>
        </a:ln>
      </c:spPr>
    </c:plotArea>
    <c:legend>
      <c:legendPos val="b"/>
      <c:layout>
        <c:manualLayout>
          <c:xMode val="edge"/>
          <c:yMode val="edge"/>
          <c:x val="8.5351968799175768E-2"/>
          <c:y val="0.89024324514180253"/>
          <c:w val="0.86833511952738263"/>
          <c:h val="9.0244777796935932E-2"/>
        </c:manualLayout>
      </c:layout>
      <c:overlay val="0"/>
      <c:spPr>
        <a:noFill/>
        <a:ln w="25402">
          <a:noFill/>
        </a:ln>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onstantia" pitchFamily="18" charset="0"/>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aseline="0" dirty="0">
                <a:latin typeface="Constantia" pitchFamily="18" charset="0"/>
              </a:rPr>
              <a:t>Mean Trauma Scores</a:t>
            </a:r>
          </a:p>
        </c:rich>
      </c:tx>
      <c:overlay val="0"/>
      <c:spPr>
        <a:noFill/>
        <a:ln w="25404">
          <a:noFill/>
        </a:ln>
      </c:spPr>
    </c:title>
    <c:autoTitleDeleted val="0"/>
    <c:plotArea>
      <c:layout/>
      <c:barChart>
        <c:barDir val="col"/>
        <c:grouping val="clustered"/>
        <c:varyColors val="0"/>
        <c:ser>
          <c:idx val="0"/>
          <c:order val="0"/>
          <c:tx>
            <c:strRef>
              <c:f>Sheet1!$A$1</c:f>
              <c:strCache>
                <c:ptCount val="1"/>
                <c:pt idx="0">
                  <c:v>Physical
Assault</c:v>
                </c:pt>
              </c:strCache>
            </c:strRef>
          </c:tx>
          <c:spPr>
            <a:solidFill>
              <a:srgbClr val="FF00FF"/>
            </a:solidFill>
            <a:ln w="25404">
              <a:noFill/>
            </a:ln>
          </c:spPr>
          <c:invertIfNegative val="0"/>
          <c:val>
            <c:numRef>
              <c:f>Sheet1!$A$2</c:f>
              <c:numCache>
                <c:formatCode>General</c:formatCode>
                <c:ptCount val="1"/>
                <c:pt idx="0">
                  <c:v>0.55000000000000004</c:v>
                </c:pt>
              </c:numCache>
            </c:numRef>
          </c:val>
        </c:ser>
        <c:ser>
          <c:idx val="1"/>
          <c:order val="1"/>
          <c:tx>
            <c:strRef>
              <c:f>Sheet1!$B$1</c:f>
              <c:strCache>
                <c:ptCount val="1"/>
                <c:pt idx="0">
                  <c:v>Physical
Intimidation</c:v>
                </c:pt>
              </c:strCache>
            </c:strRef>
          </c:tx>
          <c:spPr>
            <a:solidFill>
              <a:srgbClr val="66FFFF"/>
            </a:solidFill>
            <a:ln w="25404">
              <a:noFill/>
            </a:ln>
          </c:spPr>
          <c:invertIfNegative val="0"/>
          <c:val>
            <c:numRef>
              <c:f>Sheet1!$B$2</c:f>
              <c:numCache>
                <c:formatCode>General</c:formatCode>
                <c:ptCount val="1"/>
                <c:pt idx="0">
                  <c:v>0.750000000000001</c:v>
                </c:pt>
              </c:numCache>
            </c:numRef>
          </c:val>
        </c:ser>
        <c:ser>
          <c:idx val="2"/>
          <c:order val="2"/>
          <c:tx>
            <c:strRef>
              <c:f>Sheet1!$C$1</c:f>
              <c:strCache>
                <c:ptCount val="1"/>
                <c:pt idx="0">
                  <c:v>Verbal
Aggression</c:v>
                </c:pt>
              </c:strCache>
            </c:strRef>
          </c:tx>
          <c:spPr>
            <a:solidFill>
              <a:srgbClr val="AAADE2"/>
            </a:solidFill>
            <a:ln w="25404">
              <a:noFill/>
            </a:ln>
          </c:spPr>
          <c:invertIfNegative val="0"/>
          <c:val>
            <c:numRef>
              <c:f>Sheet1!$C$2</c:f>
              <c:numCache>
                <c:formatCode>General</c:formatCode>
                <c:ptCount val="1"/>
                <c:pt idx="0">
                  <c:v>0.630000000000001</c:v>
                </c:pt>
              </c:numCache>
            </c:numRef>
          </c:val>
        </c:ser>
        <c:ser>
          <c:idx val="3"/>
          <c:order val="3"/>
          <c:tx>
            <c:strRef>
              <c:f>Sheet1!$D$1</c:f>
              <c:strCache>
                <c:ptCount val="1"/>
                <c:pt idx="0">
                  <c:v>Relational
Aggression</c:v>
                </c:pt>
              </c:strCache>
            </c:strRef>
          </c:tx>
          <c:spPr>
            <a:solidFill>
              <a:srgbClr val="DADA00"/>
            </a:solidFill>
            <a:ln w="25404">
              <a:noFill/>
            </a:ln>
          </c:spPr>
          <c:invertIfNegative val="0"/>
          <c:val>
            <c:numRef>
              <c:f>Sheet1!$D$2</c:f>
              <c:numCache>
                <c:formatCode>General</c:formatCode>
                <c:ptCount val="1"/>
                <c:pt idx="0">
                  <c:v>0.5</c:v>
                </c:pt>
              </c:numCache>
            </c:numRef>
          </c:val>
        </c:ser>
        <c:ser>
          <c:idx val="4"/>
          <c:order val="4"/>
          <c:tx>
            <c:strRef>
              <c:f>Sheet1!$E$1</c:f>
              <c:strCache>
                <c:ptCount val="1"/>
                <c:pt idx="0">
                  <c:v>Sexual
Assault</c:v>
                </c:pt>
              </c:strCache>
            </c:strRef>
          </c:tx>
          <c:spPr>
            <a:solidFill>
              <a:srgbClr val="FFAAFF"/>
            </a:solidFill>
            <a:ln w="25404">
              <a:noFill/>
            </a:ln>
          </c:spPr>
          <c:invertIfNegative val="0"/>
          <c:val>
            <c:numRef>
              <c:f>Sheet1!$E$2</c:f>
              <c:numCache>
                <c:formatCode>General</c:formatCode>
                <c:ptCount val="1"/>
                <c:pt idx="0">
                  <c:v>1.1700000000000017</c:v>
                </c:pt>
              </c:numCache>
            </c:numRef>
          </c:val>
        </c:ser>
        <c:ser>
          <c:idx val="5"/>
          <c:order val="5"/>
          <c:tx>
            <c:strRef>
              <c:f>Sheet1!$F$1</c:f>
              <c:strCache>
                <c:ptCount val="1"/>
                <c:pt idx="0">
                  <c:v>Sex Harssmnt
or Flashing</c:v>
                </c:pt>
              </c:strCache>
            </c:strRef>
          </c:tx>
          <c:spPr>
            <a:solidFill>
              <a:srgbClr val="5CE7E7"/>
            </a:solidFill>
            <a:ln w="25404">
              <a:noFill/>
            </a:ln>
          </c:spPr>
          <c:invertIfNegative val="0"/>
          <c:val>
            <c:numRef>
              <c:f>Sheet1!$F$2</c:f>
              <c:numCache>
                <c:formatCode>General</c:formatCode>
                <c:ptCount val="1"/>
                <c:pt idx="0">
                  <c:v>1.1700000000000017</c:v>
                </c:pt>
              </c:numCache>
            </c:numRef>
          </c:val>
        </c:ser>
        <c:ser>
          <c:idx val="6"/>
          <c:order val="6"/>
          <c:tx>
            <c:strRef>
              <c:f>Sheet1!$G$1</c:f>
              <c:strCache>
                <c:ptCount val="1"/>
                <c:pt idx="0">
                  <c:v>Property
Victimiztn</c:v>
                </c:pt>
              </c:strCache>
            </c:strRef>
          </c:tx>
          <c:spPr>
            <a:solidFill>
              <a:schemeClr val="accent1">
                <a:lumMod val="60000"/>
              </a:schemeClr>
            </a:solidFill>
            <a:ln>
              <a:noFill/>
            </a:ln>
            <a:effectLst/>
          </c:spPr>
          <c:invertIfNegative val="0"/>
          <c:val>
            <c:numRef>
              <c:f>Sheet1!$G$2</c:f>
              <c:numCache>
                <c:formatCode>General</c:formatCode>
                <c:ptCount val="1"/>
                <c:pt idx="0">
                  <c:v>0.48000000000000032</c:v>
                </c:pt>
              </c:numCache>
            </c:numRef>
          </c:val>
        </c:ser>
        <c:ser>
          <c:idx val="7"/>
          <c:order val="7"/>
          <c:tx>
            <c:strRef>
              <c:f>Sheet1!$H$1</c:f>
              <c:strCache>
                <c:ptCount val="1"/>
                <c:pt idx="0">
                  <c:v>Internet
Victimiztn</c:v>
                </c:pt>
              </c:strCache>
            </c:strRef>
          </c:tx>
          <c:spPr>
            <a:solidFill>
              <a:schemeClr val="accent2">
                <a:lumMod val="60000"/>
              </a:schemeClr>
            </a:solidFill>
            <a:ln>
              <a:noFill/>
            </a:ln>
            <a:effectLst/>
          </c:spPr>
          <c:invertIfNegative val="0"/>
          <c:val>
            <c:numRef>
              <c:f>Sheet1!$H$2</c:f>
              <c:numCache>
                <c:formatCode>General</c:formatCode>
                <c:ptCount val="1"/>
                <c:pt idx="0">
                  <c:v>0.68</c:v>
                </c:pt>
              </c:numCache>
            </c:numRef>
          </c:val>
        </c:ser>
        <c:ser>
          <c:idx val="8"/>
          <c:order val="8"/>
          <c:tx>
            <c:strRef>
              <c:f>Sheet1!$I$1</c:f>
              <c:strCache>
                <c:ptCount val="1"/>
                <c:pt idx="0">
                  <c:v>Any peer
Victimization</c:v>
                </c:pt>
              </c:strCache>
            </c:strRef>
          </c:tx>
          <c:spPr>
            <a:solidFill>
              <a:schemeClr val="accent3">
                <a:lumMod val="60000"/>
              </a:schemeClr>
            </a:solidFill>
            <a:ln>
              <a:noFill/>
            </a:ln>
            <a:effectLst/>
          </c:spPr>
          <c:invertIfNegative val="0"/>
          <c:val>
            <c:numRef>
              <c:f>Sheet1!$I$2</c:f>
              <c:numCache>
                <c:formatCode>General</c:formatCode>
                <c:ptCount val="1"/>
                <c:pt idx="0">
                  <c:v>0.4</c:v>
                </c:pt>
              </c:numCache>
            </c:numRef>
          </c:val>
        </c:ser>
        <c:dLbls>
          <c:showLegendKey val="0"/>
          <c:showVal val="0"/>
          <c:showCatName val="0"/>
          <c:showSerName val="0"/>
          <c:showPercent val="0"/>
          <c:showBubbleSize val="0"/>
        </c:dLbls>
        <c:gapWidth val="219"/>
        <c:overlap val="-27"/>
        <c:axId val="241149872"/>
        <c:axId val="241150264"/>
      </c:barChart>
      <c:catAx>
        <c:axId val="241149872"/>
        <c:scaling>
          <c:orientation val="minMax"/>
        </c:scaling>
        <c:delete val="1"/>
        <c:axPos val="b"/>
        <c:majorTickMark val="out"/>
        <c:minorTickMark val="none"/>
        <c:tickLblPos val="none"/>
        <c:crossAx val="241150264"/>
        <c:crosses val="autoZero"/>
        <c:auto val="1"/>
        <c:lblAlgn val="ctr"/>
        <c:lblOffset val="100"/>
        <c:noMultiLvlLbl val="0"/>
      </c:catAx>
      <c:valAx>
        <c:axId val="241150264"/>
        <c:scaling>
          <c:orientation val="minMax"/>
          <c:max val="3"/>
        </c:scaling>
        <c:delete val="0"/>
        <c:axPos val="l"/>
        <c:majorGridlines>
          <c:spPr>
            <a:ln w="9499"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Constantia" pitchFamily="18" charset="0"/>
                <a:ea typeface="+mn-ea"/>
                <a:cs typeface="+mn-cs"/>
              </a:defRPr>
            </a:pPr>
            <a:endParaRPr lang="en-US"/>
          </a:p>
        </c:txPr>
        <c:crossAx val="241149872"/>
        <c:crosses val="autoZero"/>
        <c:crossBetween val="between"/>
        <c:majorUnit val="0.5"/>
      </c:valAx>
      <c:spPr>
        <a:noFill/>
        <a:ln w="25401">
          <a:noFill/>
        </a:ln>
      </c:spPr>
    </c:plotArea>
    <c:legend>
      <c:legendPos val="b"/>
      <c:layout>
        <c:manualLayout>
          <c:xMode val="edge"/>
          <c:yMode val="edge"/>
          <c:x val="0.10186844754641892"/>
          <c:y val="0.89024324514180253"/>
          <c:w val="0.83830509375304463"/>
          <c:h val="9.0244777796935932E-2"/>
        </c:manualLayout>
      </c:layout>
      <c:overlay val="0"/>
      <c:spPr>
        <a:noFill/>
        <a:ln w="25404">
          <a:noFill/>
        </a:ln>
      </c:spPr>
      <c:txPr>
        <a:bodyPr rot="0" spcFirstLastPara="1" vertOverflow="ellipsis" vert="horz" wrap="square" anchor="ctr" anchorCtr="1"/>
        <a:lstStyle/>
        <a:p>
          <a:pPr>
            <a:defRPr sz="970" b="1" i="0" u="none" strike="noStrike" kern="1200" baseline="0">
              <a:solidFill>
                <a:schemeClr val="tx1">
                  <a:lumMod val="65000"/>
                  <a:lumOff val="35000"/>
                </a:schemeClr>
              </a:solidFill>
              <a:latin typeface="Constantia" pitchFamily="18" charset="0"/>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3200" b="0"/>
            </a:pPr>
            <a:r>
              <a:rPr lang="en-US" sz="3200" b="0" dirty="0"/>
              <a:t>Child's Level of Fear</a:t>
            </a:r>
          </a:p>
        </c:rich>
      </c:tx>
      <c:layout>
        <c:manualLayout>
          <c:xMode val="edge"/>
          <c:yMode val="edge"/>
          <c:x val="0.31577533264368018"/>
          <c:y val="3.5714358200831221E-2"/>
        </c:manualLayout>
      </c:layout>
      <c:overlay val="0"/>
      <c:spPr>
        <a:noFill/>
        <a:ln w="25401">
          <a:noFill/>
        </a:ln>
      </c:spPr>
    </c:title>
    <c:autoTitleDeleted val="0"/>
    <c:plotArea>
      <c:layout>
        <c:manualLayout>
          <c:layoutTarget val="inner"/>
          <c:xMode val="edge"/>
          <c:yMode val="edge"/>
          <c:x val="0.3397063926331243"/>
          <c:y val="0.15903534558180263"/>
          <c:w val="0.63285305482648102"/>
          <c:h val="0.74643544556930463"/>
        </c:manualLayout>
      </c:layout>
      <c:barChart>
        <c:barDir val="bar"/>
        <c:grouping val="stacked"/>
        <c:varyColors val="0"/>
        <c:ser>
          <c:idx val="0"/>
          <c:order val="0"/>
          <c:tx>
            <c:strRef>
              <c:f>Sheet1!$B$1</c:f>
              <c:strCache>
                <c:ptCount val="1"/>
                <c:pt idx="0">
                  <c:v>Very Afraid</c:v>
                </c:pt>
              </c:strCache>
            </c:strRef>
          </c:tx>
          <c:spPr>
            <a:solidFill>
              <a:schemeClr val="bg2">
                <a:lumMod val="75000"/>
              </a:schemeClr>
            </a:solidFill>
            <a:ln>
              <a:noFill/>
            </a:ln>
            <a:effectLst/>
          </c:spPr>
          <c:invertIfNegative val="0"/>
          <c:cat>
            <c:strRef>
              <c:f>Sheet1!$A$2:$A$10</c:f>
              <c:strCache>
                <c:ptCount val="9"/>
                <c:pt idx="0">
                  <c:v>Any peer Victimization</c:v>
                </c:pt>
                <c:pt idx="1">
                  <c:v>Internet Victimization</c:v>
                </c:pt>
                <c:pt idx="2">
                  <c:v>Property Victimization</c:v>
                </c:pt>
                <c:pt idx="3">
                  <c:v>Sexual Harrassment or Flashing</c:v>
                </c:pt>
                <c:pt idx="4">
                  <c:v>Sexual Assault</c:v>
                </c:pt>
                <c:pt idx="5">
                  <c:v>Relational Aggression</c:v>
                </c:pt>
                <c:pt idx="6">
                  <c:v>Verbal Aggression</c:v>
                </c:pt>
                <c:pt idx="7">
                  <c:v>Physical Intimidation</c:v>
                </c:pt>
                <c:pt idx="8">
                  <c:v>Physical Assault</c:v>
                </c:pt>
              </c:strCache>
            </c:strRef>
          </c:cat>
          <c:val>
            <c:numRef>
              <c:f>Sheet1!$B$2:$B$10</c:f>
              <c:numCache>
                <c:formatCode>General</c:formatCode>
                <c:ptCount val="9"/>
                <c:pt idx="0">
                  <c:v>12.5</c:v>
                </c:pt>
                <c:pt idx="1">
                  <c:v>0</c:v>
                </c:pt>
                <c:pt idx="2">
                  <c:v>5.7</c:v>
                </c:pt>
                <c:pt idx="3">
                  <c:v>11.1</c:v>
                </c:pt>
                <c:pt idx="4">
                  <c:v>25.2</c:v>
                </c:pt>
                <c:pt idx="5">
                  <c:v>4.5999999999999996</c:v>
                </c:pt>
                <c:pt idx="6">
                  <c:v>8.1</c:v>
                </c:pt>
                <c:pt idx="7">
                  <c:v>14.1</c:v>
                </c:pt>
                <c:pt idx="8">
                  <c:v>15.2</c:v>
                </c:pt>
              </c:numCache>
            </c:numRef>
          </c:val>
        </c:ser>
        <c:ser>
          <c:idx val="1"/>
          <c:order val="1"/>
          <c:tx>
            <c:strRef>
              <c:f>Sheet1!$C$1</c:f>
              <c:strCache>
                <c:ptCount val="1"/>
                <c:pt idx="0">
                  <c:v>Little Afraid</c:v>
                </c:pt>
              </c:strCache>
            </c:strRef>
          </c:tx>
          <c:spPr>
            <a:solidFill>
              <a:srgbClr val="FF99FF"/>
            </a:solidFill>
            <a:ln w="25401">
              <a:noFill/>
            </a:ln>
          </c:spPr>
          <c:invertIfNegative val="0"/>
          <c:cat>
            <c:strRef>
              <c:f>Sheet1!$A$2:$A$10</c:f>
              <c:strCache>
                <c:ptCount val="9"/>
                <c:pt idx="0">
                  <c:v>Any peer Victimization</c:v>
                </c:pt>
                <c:pt idx="1">
                  <c:v>Internet Victimization</c:v>
                </c:pt>
                <c:pt idx="2">
                  <c:v>Property Victimization</c:v>
                </c:pt>
                <c:pt idx="3">
                  <c:v>Sexual Harrassment or Flashing</c:v>
                </c:pt>
                <c:pt idx="4">
                  <c:v>Sexual Assault</c:v>
                </c:pt>
                <c:pt idx="5">
                  <c:v>Relational Aggression</c:v>
                </c:pt>
                <c:pt idx="6">
                  <c:v>Verbal Aggression</c:v>
                </c:pt>
                <c:pt idx="7">
                  <c:v>Physical Intimidation</c:v>
                </c:pt>
                <c:pt idx="8">
                  <c:v>Physical Assault</c:v>
                </c:pt>
              </c:strCache>
            </c:strRef>
          </c:cat>
          <c:val>
            <c:numRef>
              <c:f>Sheet1!$C$2:$C$10</c:f>
              <c:numCache>
                <c:formatCode>General</c:formatCode>
                <c:ptCount val="9"/>
                <c:pt idx="0">
                  <c:v>39.800000000000004</c:v>
                </c:pt>
                <c:pt idx="1">
                  <c:v>0</c:v>
                </c:pt>
                <c:pt idx="2">
                  <c:v>26.5</c:v>
                </c:pt>
                <c:pt idx="3">
                  <c:v>23.5</c:v>
                </c:pt>
                <c:pt idx="4">
                  <c:v>52.4</c:v>
                </c:pt>
                <c:pt idx="5">
                  <c:v>27.2</c:v>
                </c:pt>
                <c:pt idx="6">
                  <c:v>30.4</c:v>
                </c:pt>
                <c:pt idx="7">
                  <c:v>38.300000000000004</c:v>
                </c:pt>
                <c:pt idx="8">
                  <c:v>36.200000000000003</c:v>
                </c:pt>
              </c:numCache>
            </c:numRef>
          </c:val>
        </c:ser>
        <c:dLbls>
          <c:showLegendKey val="0"/>
          <c:showVal val="0"/>
          <c:showCatName val="0"/>
          <c:showSerName val="0"/>
          <c:showPercent val="0"/>
          <c:showBubbleSize val="0"/>
        </c:dLbls>
        <c:gapWidth val="182"/>
        <c:overlap val="100"/>
        <c:axId val="241151048"/>
        <c:axId val="241151440"/>
      </c:barChart>
      <c:catAx>
        <c:axId val="241151048"/>
        <c:scaling>
          <c:orientation val="minMax"/>
        </c:scaling>
        <c:delete val="0"/>
        <c:axPos val="l"/>
        <c:numFmt formatCode="General" sourceLinked="1"/>
        <c:majorTickMark val="none"/>
        <c:minorTickMark val="none"/>
        <c:tickLblPos val="nextTo"/>
        <c:spPr>
          <a:noFill/>
          <a:ln w="9515" cap="flat" cmpd="sng" algn="ctr">
            <a:solidFill>
              <a:schemeClr val="tx1">
                <a:lumMod val="15000"/>
                <a:lumOff val="85000"/>
              </a:schemeClr>
            </a:solidFill>
            <a:round/>
          </a:ln>
          <a:effectLst/>
        </c:spPr>
        <c:txPr>
          <a:bodyPr rot="-60000000" vert="horz"/>
          <a:lstStyle/>
          <a:p>
            <a:pPr>
              <a:defRPr sz="1400"/>
            </a:pPr>
            <a:endParaRPr lang="en-US"/>
          </a:p>
        </c:txPr>
        <c:crossAx val="241151440"/>
        <c:crosses val="autoZero"/>
        <c:auto val="1"/>
        <c:lblAlgn val="ctr"/>
        <c:lblOffset val="100"/>
        <c:noMultiLvlLbl val="0"/>
      </c:catAx>
      <c:valAx>
        <c:axId val="241151440"/>
        <c:scaling>
          <c:orientation val="minMax"/>
          <c:max val="80"/>
        </c:scaling>
        <c:delete val="0"/>
        <c:axPos val="b"/>
        <c:majorGridlines>
          <c:spPr>
            <a:ln w="951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vert="horz"/>
          <a:lstStyle/>
          <a:p>
            <a:pPr>
              <a:defRPr sz="1200"/>
            </a:pPr>
            <a:endParaRPr lang="en-US"/>
          </a:p>
        </c:txPr>
        <c:crossAx val="241151048"/>
        <c:crosses val="autoZero"/>
        <c:crossBetween val="between"/>
      </c:valAx>
      <c:spPr>
        <a:noFill/>
        <a:ln w="25401">
          <a:noFill/>
        </a:ln>
      </c:spPr>
    </c:plotArea>
    <c:legend>
      <c:legendPos val="b"/>
      <c:layout>
        <c:manualLayout>
          <c:xMode val="edge"/>
          <c:yMode val="edge"/>
          <c:x val="1.1430232458727679E-2"/>
          <c:y val="0.92744576523716549"/>
          <c:w val="0.28741268904904926"/>
          <c:h val="5.5970552011402767E-2"/>
        </c:manualLayout>
      </c:layout>
      <c:overlay val="0"/>
      <c:spPr>
        <a:noFill/>
        <a:ln w="25401">
          <a:noFill/>
        </a:ln>
      </c:spPr>
      <c:txPr>
        <a:bodyPr rot="0" vert="horz"/>
        <a:lstStyle/>
        <a:p>
          <a:pPr>
            <a:defRPr sz="1200"/>
          </a:pPr>
          <a:endParaRPr lang="en-US"/>
        </a:p>
      </c:txPr>
    </c:legend>
    <c:plotVisOnly val="1"/>
    <c:dispBlanksAs val="gap"/>
    <c:showDLblsOverMax val="0"/>
  </c:chart>
  <c:spPr>
    <a:noFill/>
    <a:ln>
      <a:noFill/>
    </a:ln>
  </c:spPr>
  <c:txPr>
    <a:bodyPr/>
    <a:lstStyle/>
    <a:p>
      <a:pPr>
        <a:defRPr sz="1100" b="1" baseline="0">
          <a:latin typeface="Constantia"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595042496944247"/>
          <c:y val="3.17919075144509E-2"/>
          <c:w val="0.66262286080982291"/>
          <c:h val="0.75977379272677681"/>
        </c:manualLayout>
      </c:layout>
      <c:barChart>
        <c:barDir val="bar"/>
        <c:grouping val="percentStacked"/>
        <c:varyColors val="0"/>
        <c:ser>
          <c:idx val="0"/>
          <c:order val="0"/>
          <c:tx>
            <c:strRef>
              <c:f>Sheet1!$B$1</c:f>
              <c:strCache>
                <c:ptCount val="1"/>
                <c:pt idx="0">
                  <c:v>At school</c:v>
                </c:pt>
              </c:strCache>
            </c:strRef>
          </c:tx>
          <c:invertIfNegative val="0"/>
          <c:dLbls>
            <c:spPr>
              <a:noFill/>
              <a:ln w="2486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Dating violence</c:v>
                </c:pt>
                <c:pt idx="1">
                  <c:v>Genital assault</c:v>
                </c:pt>
                <c:pt idx="2">
                  <c:v>Gang/group attack</c:v>
                </c:pt>
                <c:pt idx="3">
                  <c:v>Bias attack</c:v>
                </c:pt>
                <c:pt idx="4">
                  <c:v>Assault with no weapon</c:v>
                </c:pt>
                <c:pt idx="5">
                  <c:v>Assault with weapon</c:v>
                </c:pt>
                <c:pt idx="6">
                  <c:v>All peer assault</c:v>
                </c:pt>
              </c:strCache>
            </c:strRef>
          </c:cat>
          <c:val>
            <c:numRef>
              <c:f>Sheet1!$B$2:$B$8</c:f>
              <c:numCache>
                <c:formatCode>General</c:formatCode>
                <c:ptCount val="7"/>
                <c:pt idx="0">
                  <c:v>27.8</c:v>
                </c:pt>
                <c:pt idx="1">
                  <c:v>68.2</c:v>
                </c:pt>
                <c:pt idx="2">
                  <c:v>49.3</c:v>
                </c:pt>
                <c:pt idx="3">
                  <c:v>77.599999999999994</c:v>
                </c:pt>
                <c:pt idx="4">
                  <c:v>59.9</c:v>
                </c:pt>
                <c:pt idx="5">
                  <c:v>47.1</c:v>
                </c:pt>
                <c:pt idx="6">
                  <c:v>58.5</c:v>
                </c:pt>
              </c:numCache>
            </c:numRef>
          </c:val>
        </c:ser>
        <c:ser>
          <c:idx val="1"/>
          <c:order val="1"/>
          <c:tx>
            <c:strRef>
              <c:f>Sheet1!$C$1</c:f>
              <c:strCache>
                <c:ptCount val="1"/>
                <c:pt idx="0">
                  <c:v>At home/elsewhere</c:v>
                </c:pt>
              </c:strCache>
            </c:strRef>
          </c:tx>
          <c:invertIfNegative val="0"/>
          <c:dLbls>
            <c:spPr>
              <a:noFill/>
              <a:ln w="2486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Dating violence</c:v>
                </c:pt>
                <c:pt idx="1">
                  <c:v>Genital assault</c:v>
                </c:pt>
                <c:pt idx="2">
                  <c:v>Gang/group attack</c:v>
                </c:pt>
                <c:pt idx="3">
                  <c:v>Bias attack</c:v>
                </c:pt>
                <c:pt idx="4">
                  <c:v>Assault with no weapon</c:v>
                </c:pt>
                <c:pt idx="5">
                  <c:v>Assault with weapon</c:v>
                </c:pt>
                <c:pt idx="6">
                  <c:v>All peer assault</c:v>
                </c:pt>
              </c:strCache>
            </c:strRef>
          </c:cat>
          <c:val>
            <c:numRef>
              <c:f>Sheet1!$C$2:$C$8</c:f>
              <c:numCache>
                <c:formatCode>General</c:formatCode>
                <c:ptCount val="7"/>
                <c:pt idx="0">
                  <c:v>72.2</c:v>
                </c:pt>
                <c:pt idx="1">
                  <c:v>31.8</c:v>
                </c:pt>
                <c:pt idx="2">
                  <c:v>50.7</c:v>
                </c:pt>
                <c:pt idx="3">
                  <c:v>22.4</c:v>
                </c:pt>
                <c:pt idx="4">
                  <c:v>40.1</c:v>
                </c:pt>
                <c:pt idx="5">
                  <c:v>52.9</c:v>
                </c:pt>
                <c:pt idx="6">
                  <c:v>41.5</c:v>
                </c:pt>
              </c:numCache>
            </c:numRef>
          </c:val>
        </c:ser>
        <c:dLbls>
          <c:showLegendKey val="0"/>
          <c:showVal val="0"/>
          <c:showCatName val="0"/>
          <c:showSerName val="0"/>
          <c:showPercent val="0"/>
          <c:showBubbleSize val="0"/>
        </c:dLbls>
        <c:gapWidth val="150"/>
        <c:overlap val="100"/>
        <c:axId val="241009088"/>
        <c:axId val="241009480"/>
      </c:barChart>
      <c:catAx>
        <c:axId val="241009088"/>
        <c:scaling>
          <c:orientation val="minMax"/>
        </c:scaling>
        <c:delete val="0"/>
        <c:axPos val="l"/>
        <c:numFmt formatCode="General" sourceLinked="1"/>
        <c:majorTickMark val="out"/>
        <c:minorTickMark val="none"/>
        <c:tickLblPos val="nextTo"/>
        <c:txPr>
          <a:bodyPr/>
          <a:lstStyle/>
          <a:p>
            <a:pPr>
              <a:defRPr sz="1664" b="1" baseline="0"/>
            </a:pPr>
            <a:endParaRPr lang="en-US"/>
          </a:p>
        </c:txPr>
        <c:crossAx val="241009480"/>
        <c:crosses val="autoZero"/>
        <c:auto val="1"/>
        <c:lblAlgn val="ctr"/>
        <c:lblOffset val="100"/>
        <c:noMultiLvlLbl val="0"/>
      </c:catAx>
      <c:valAx>
        <c:axId val="241009480"/>
        <c:scaling>
          <c:orientation val="minMax"/>
        </c:scaling>
        <c:delete val="0"/>
        <c:axPos val="b"/>
        <c:majorGridlines/>
        <c:numFmt formatCode="0%" sourceLinked="1"/>
        <c:majorTickMark val="out"/>
        <c:minorTickMark val="none"/>
        <c:tickLblPos val="nextTo"/>
        <c:txPr>
          <a:bodyPr/>
          <a:lstStyle/>
          <a:p>
            <a:pPr>
              <a:defRPr sz="1146" baseline="0"/>
            </a:pPr>
            <a:endParaRPr lang="en-US"/>
          </a:p>
        </c:txPr>
        <c:crossAx val="241009088"/>
        <c:crosses val="autoZero"/>
        <c:crossBetween val="between"/>
      </c:valAx>
      <c:spPr>
        <a:noFill/>
        <a:ln w="24862">
          <a:noFill/>
        </a:ln>
      </c:spPr>
    </c:plotArea>
    <c:legend>
      <c:legendPos val="b"/>
      <c:layout>
        <c:manualLayout>
          <c:xMode val="edge"/>
          <c:yMode val="edge"/>
          <c:x val="0.22868741542625171"/>
          <c:y val="0.89676113360323884"/>
          <c:w val="0.64546684709066282"/>
          <c:h val="9.7165991902834023E-2"/>
        </c:manualLayout>
      </c:layout>
      <c:overlay val="0"/>
      <c:txPr>
        <a:bodyPr/>
        <a:lstStyle/>
        <a:p>
          <a:pPr>
            <a:defRPr baseline="0"/>
          </a:pPr>
          <a:endParaRPr lang="en-US"/>
        </a:p>
      </c:txPr>
    </c:legend>
    <c:plotVisOnly val="1"/>
    <c:dispBlanksAs val="gap"/>
    <c:showDLblsOverMax val="0"/>
  </c:chart>
  <c:spPr>
    <a:noFill/>
    <a:ln>
      <a:noFill/>
    </a:ln>
  </c:spPr>
  <c:txPr>
    <a:bodyPr/>
    <a:lstStyle/>
    <a:p>
      <a:pPr>
        <a:defRPr sz="172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693627979721748"/>
          <c:y val="4.0038964201639778E-2"/>
          <c:w val="0.56222427461978286"/>
          <c:h val="0.72896420163974363"/>
        </c:manualLayout>
      </c:layout>
      <c:barChart>
        <c:barDir val="bar"/>
        <c:grouping val="percentStacked"/>
        <c:varyColors val="0"/>
        <c:ser>
          <c:idx val="0"/>
          <c:order val="0"/>
          <c:tx>
            <c:strRef>
              <c:f>Sheet1!$B$1</c:f>
              <c:strCache>
                <c:ptCount val="1"/>
                <c:pt idx="0">
                  <c:v>At school</c:v>
                </c:pt>
              </c:strCache>
            </c:strRef>
          </c:tx>
          <c:invertIfNegative val="0"/>
          <c:dLbls>
            <c:spPr>
              <a:noFill/>
              <a:ln w="2478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Property victimization</c:v>
                </c:pt>
                <c:pt idx="1">
                  <c:v>Sexual harassment</c:v>
                </c:pt>
                <c:pt idx="2">
                  <c:v>Flashing</c:v>
                </c:pt>
                <c:pt idx="3">
                  <c:v>Rape (attempted or completed)</c:v>
                </c:pt>
                <c:pt idx="4">
                  <c:v>Sexual assault</c:v>
                </c:pt>
                <c:pt idx="5">
                  <c:v>Emotional victimization</c:v>
                </c:pt>
                <c:pt idx="6">
                  <c:v>Physical intimidation</c:v>
                </c:pt>
              </c:strCache>
            </c:strRef>
          </c:cat>
          <c:val>
            <c:numRef>
              <c:f>Sheet1!$B$2:$B$8</c:f>
              <c:numCache>
                <c:formatCode>General</c:formatCode>
                <c:ptCount val="7"/>
                <c:pt idx="0">
                  <c:v>57.5</c:v>
                </c:pt>
                <c:pt idx="1">
                  <c:v>72.2</c:v>
                </c:pt>
                <c:pt idx="2">
                  <c:v>36.700000000000003</c:v>
                </c:pt>
                <c:pt idx="3">
                  <c:v>17.5</c:v>
                </c:pt>
                <c:pt idx="4">
                  <c:v>25</c:v>
                </c:pt>
                <c:pt idx="5">
                  <c:v>82.3</c:v>
                </c:pt>
                <c:pt idx="6">
                  <c:v>52.6</c:v>
                </c:pt>
              </c:numCache>
            </c:numRef>
          </c:val>
        </c:ser>
        <c:ser>
          <c:idx val="1"/>
          <c:order val="1"/>
          <c:tx>
            <c:strRef>
              <c:f>Sheet1!$C$1</c:f>
              <c:strCache>
                <c:ptCount val="1"/>
                <c:pt idx="0">
                  <c:v>At home/elsewhere</c:v>
                </c:pt>
              </c:strCache>
            </c:strRef>
          </c:tx>
          <c:invertIfNegative val="0"/>
          <c:dLbls>
            <c:spPr>
              <a:noFill/>
              <a:ln w="2478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Property victimization</c:v>
                </c:pt>
                <c:pt idx="1">
                  <c:v>Sexual harassment</c:v>
                </c:pt>
                <c:pt idx="2">
                  <c:v>Flashing</c:v>
                </c:pt>
                <c:pt idx="3">
                  <c:v>Rape (attempted or completed)</c:v>
                </c:pt>
                <c:pt idx="4">
                  <c:v>Sexual assault</c:v>
                </c:pt>
                <c:pt idx="5">
                  <c:v>Emotional victimization</c:v>
                </c:pt>
                <c:pt idx="6">
                  <c:v>Physical intimidation</c:v>
                </c:pt>
              </c:strCache>
            </c:strRef>
          </c:cat>
          <c:val>
            <c:numRef>
              <c:f>Sheet1!$C$2:$C$8</c:f>
              <c:numCache>
                <c:formatCode>General</c:formatCode>
                <c:ptCount val="7"/>
                <c:pt idx="0">
                  <c:v>42.5</c:v>
                </c:pt>
                <c:pt idx="1">
                  <c:v>27.8</c:v>
                </c:pt>
                <c:pt idx="2">
                  <c:v>63.3</c:v>
                </c:pt>
                <c:pt idx="3">
                  <c:v>82.5</c:v>
                </c:pt>
                <c:pt idx="4">
                  <c:v>75</c:v>
                </c:pt>
                <c:pt idx="5">
                  <c:v>17.7</c:v>
                </c:pt>
                <c:pt idx="6">
                  <c:v>47.4</c:v>
                </c:pt>
              </c:numCache>
            </c:numRef>
          </c:val>
        </c:ser>
        <c:dLbls>
          <c:showLegendKey val="0"/>
          <c:showVal val="0"/>
          <c:showCatName val="0"/>
          <c:showSerName val="0"/>
          <c:showPercent val="0"/>
          <c:showBubbleSize val="0"/>
        </c:dLbls>
        <c:gapWidth val="150"/>
        <c:overlap val="100"/>
        <c:axId val="241010264"/>
        <c:axId val="241010656"/>
      </c:barChart>
      <c:catAx>
        <c:axId val="241010264"/>
        <c:scaling>
          <c:orientation val="minMax"/>
        </c:scaling>
        <c:delete val="0"/>
        <c:axPos val="l"/>
        <c:numFmt formatCode="General" sourceLinked="1"/>
        <c:majorTickMark val="out"/>
        <c:minorTickMark val="none"/>
        <c:tickLblPos val="nextTo"/>
        <c:txPr>
          <a:bodyPr/>
          <a:lstStyle/>
          <a:p>
            <a:pPr>
              <a:defRPr sz="1600" b="1"/>
            </a:pPr>
            <a:endParaRPr lang="en-US"/>
          </a:p>
        </c:txPr>
        <c:crossAx val="241010656"/>
        <c:crosses val="autoZero"/>
        <c:auto val="1"/>
        <c:lblAlgn val="ctr"/>
        <c:lblOffset val="100"/>
        <c:noMultiLvlLbl val="0"/>
      </c:catAx>
      <c:valAx>
        <c:axId val="241010656"/>
        <c:scaling>
          <c:orientation val="minMax"/>
        </c:scaling>
        <c:delete val="0"/>
        <c:axPos val="b"/>
        <c:majorGridlines/>
        <c:numFmt formatCode="0%" sourceLinked="0"/>
        <c:majorTickMark val="out"/>
        <c:minorTickMark val="none"/>
        <c:tickLblPos val="nextTo"/>
        <c:txPr>
          <a:bodyPr/>
          <a:lstStyle/>
          <a:p>
            <a:pPr>
              <a:defRPr sz="1499" baseline="0"/>
            </a:pPr>
            <a:endParaRPr lang="en-US"/>
          </a:p>
        </c:txPr>
        <c:crossAx val="241010264"/>
        <c:crosses val="autoZero"/>
        <c:crossBetween val="between"/>
        <c:majorUnit val="0.2"/>
      </c:valAx>
      <c:spPr>
        <a:noFill/>
        <a:ln w="25391">
          <a:noFill/>
        </a:ln>
      </c:spPr>
    </c:plotArea>
    <c:legend>
      <c:legendPos val="r"/>
      <c:layout>
        <c:manualLayout>
          <c:xMode val="edge"/>
          <c:yMode val="edge"/>
          <c:x val="0.1924050957045004"/>
          <c:y val="0.89737464381198151"/>
          <c:w val="0.6139240361321977"/>
          <c:h val="8.1145666847510012E-2"/>
        </c:manualLayout>
      </c:layout>
      <c:overlay val="0"/>
    </c:legend>
    <c:plotVisOnly val="1"/>
    <c:dispBlanksAs val="gap"/>
    <c:showDLblsOverMax val="0"/>
  </c:chart>
  <c:spPr>
    <a:noFill/>
    <a:ln>
      <a:noFill/>
    </a:ln>
  </c:spPr>
  <c:txPr>
    <a:bodyPr/>
    <a:lstStyle/>
    <a:p>
      <a:pPr>
        <a:defRPr sz="1699" baseline="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0.48328</cdr:x>
      <cdr:y>0.57484</cdr:y>
    </cdr:from>
    <cdr:to>
      <cdr:x>0.63576</cdr:x>
      <cdr:y>0.68701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38600" y="3124200"/>
          <a:ext cx="1274174" cy="60965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7" y="0"/>
            <a:ext cx="4057333" cy="353854"/>
          </a:xfrm>
          <a:prstGeom prst="rect">
            <a:avLst/>
          </a:prstGeom>
        </p:spPr>
        <p:txBody>
          <a:bodyPr vert="horz" lIns="93936" tIns="46968" rIns="93936" bIns="46968" rtlCol="0"/>
          <a:lstStyle>
            <a:lvl1pPr algn="r">
              <a:defRPr sz="1200"/>
            </a:lvl1pPr>
          </a:lstStyle>
          <a:p>
            <a:fld id="{778FF9B8-E85D-44DC-B33C-C6A6F3999E80}" type="datetimeFigureOut">
              <a:rPr lang="en-US" smtClean="0"/>
              <a:pPr/>
              <a:t>11/2/2015</a:t>
            </a:fld>
            <a:endParaRPr lang="en-US"/>
          </a:p>
        </p:txBody>
      </p:sp>
      <p:sp>
        <p:nvSpPr>
          <p:cNvPr id="4" name="Footer Placeholder 3"/>
          <p:cNvSpPr>
            <a:spLocks noGrp="1"/>
          </p:cNvSpPr>
          <p:nvPr>
            <p:ph type="ftr" sz="quarter" idx="2"/>
          </p:nvPr>
        </p:nvSpPr>
        <p:spPr>
          <a:xfrm>
            <a:off x="1"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7" y="6721993"/>
            <a:ext cx="4057333" cy="353854"/>
          </a:xfrm>
          <a:prstGeom prst="rect">
            <a:avLst/>
          </a:prstGeom>
        </p:spPr>
        <p:txBody>
          <a:bodyPr vert="horz" lIns="93936" tIns="46968" rIns="93936" bIns="46968" rtlCol="0" anchor="b"/>
          <a:lstStyle>
            <a:lvl1pPr algn="r">
              <a:defRPr sz="1200"/>
            </a:lvl1pPr>
          </a:lstStyle>
          <a:p>
            <a:fld id="{27A76FDB-B8D9-44A5-B4B5-2E0F70246AF8}" type="slidenum">
              <a:rPr lang="en-US" smtClean="0"/>
              <a:pPr/>
              <a:t>‹#›</a:t>
            </a:fld>
            <a:endParaRPr lang="en-US"/>
          </a:p>
        </p:txBody>
      </p:sp>
    </p:spTree>
    <p:extLst>
      <p:ext uri="{BB962C8B-B14F-4D97-AF65-F5344CB8AC3E}">
        <p14:creationId xmlns:p14="http://schemas.microsoft.com/office/powerpoint/2010/main" val="275462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7" y="0"/>
            <a:ext cx="4057333" cy="353854"/>
          </a:xfrm>
          <a:prstGeom prst="rect">
            <a:avLst/>
          </a:prstGeom>
        </p:spPr>
        <p:txBody>
          <a:bodyPr vert="horz" lIns="93936" tIns="46968" rIns="93936" bIns="46968" rtlCol="0"/>
          <a:lstStyle>
            <a:lvl1pPr algn="r">
              <a:defRPr sz="1200"/>
            </a:lvl1pPr>
          </a:lstStyle>
          <a:p>
            <a:fld id="{38624846-28DF-4A47-A0CA-EDE5971A4587}" type="datetimeFigureOut">
              <a:rPr lang="en-US" smtClean="0"/>
              <a:pPr/>
              <a:t>11/2/2015</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77" y="6721993"/>
            <a:ext cx="4057333" cy="353854"/>
          </a:xfrm>
          <a:prstGeom prst="rect">
            <a:avLst/>
          </a:prstGeom>
        </p:spPr>
        <p:txBody>
          <a:bodyPr vert="horz" lIns="93936" tIns="46968" rIns="93936" bIns="46968" rtlCol="0" anchor="b"/>
          <a:lstStyle>
            <a:lvl1pPr algn="r">
              <a:defRPr sz="1200"/>
            </a:lvl1pPr>
          </a:lstStyle>
          <a:p>
            <a:fld id="{968D2DF8-26FC-459D-9C77-E5010221191F}" type="slidenum">
              <a:rPr lang="en-US" smtClean="0"/>
              <a:pPr/>
              <a:t>‹#›</a:t>
            </a:fld>
            <a:endParaRPr lang="en-US"/>
          </a:p>
        </p:txBody>
      </p:sp>
    </p:spTree>
    <p:extLst>
      <p:ext uri="{BB962C8B-B14F-4D97-AF65-F5344CB8AC3E}">
        <p14:creationId xmlns:p14="http://schemas.microsoft.com/office/powerpoint/2010/main" val="144859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D2DF8-26FC-459D-9C77-E5010221191F}" type="slidenum">
              <a:rPr lang="en-US" smtClean="0"/>
              <a:pPr/>
              <a:t>1</a:t>
            </a:fld>
            <a:endParaRPr lang="en-US" dirty="0"/>
          </a:p>
        </p:txBody>
      </p:sp>
    </p:spTree>
    <p:extLst>
      <p:ext uri="{BB962C8B-B14F-4D97-AF65-F5344CB8AC3E}">
        <p14:creationId xmlns:p14="http://schemas.microsoft.com/office/powerpoint/2010/main" val="331834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eaLnBrk="0" hangingPunct="0">
              <a:defRPr>
                <a:solidFill>
                  <a:schemeClr val="tx1"/>
                </a:solidFill>
                <a:latin typeface="Arial" charset="0"/>
              </a:defRPr>
            </a:lvl1pPr>
            <a:lvl2pPr marL="748960" indent="-288061" defTabSz="939401" eaLnBrk="0" hangingPunct="0">
              <a:defRPr>
                <a:solidFill>
                  <a:schemeClr val="tx1"/>
                </a:solidFill>
                <a:latin typeface="Arial" charset="0"/>
              </a:defRPr>
            </a:lvl2pPr>
            <a:lvl3pPr marL="1152246" indent="-230449" defTabSz="939401" eaLnBrk="0" hangingPunct="0">
              <a:defRPr>
                <a:solidFill>
                  <a:schemeClr val="tx1"/>
                </a:solidFill>
                <a:latin typeface="Arial" charset="0"/>
              </a:defRPr>
            </a:lvl3pPr>
            <a:lvl4pPr marL="1613145" indent="-230449" defTabSz="939401" eaLnBrk="0" hangingPunct="0">
              <a:defRPr>
                <a:solidFill>
                  <a:schemeClr val="tx1"/>
                </a:solidFill>
                <a:latin typeface="Arial" charset="0"/>
              </a:defRPr>
            </a:lvl4pPr>
            <a:lvl5pPr marL="2074044" indent="-230449" defTabSz="939401" eaLnBrk="0" hangingPunct="0">
              <a:defRPr>
                <a:solidFill>
                  <a:schemeClr val="tx1"/>
                </a:solidFill>
                <a:latin typeface="Arial" charset="0"/>
              </a:defRPr>
            </a:lvl5pPr>
            <a:lvl6pPr marL="2534942" indent="-230449" defTabSz="939401" eaLnBrk="0" fontAlgn="base" hangingPunct="0">
              <a:spcBef>
                <a:spcPct val="0"/>
              </a:spcBef>
              <a:spcAft>
                <a:spcPct val="0"/>
              </a:spcAft>
              <a:defRPr>
                <a:solidFill>
                  <a:schemeClr val="tx1"/>
                </a:solidFill>
                <a:latin typeface="Arial" charset="0"/>
              </a:defRPr>
            </a:lvl6pPr>
            <a:lvl7pPr marL="2995840" indent="-230449" defTabSz="939401" eaLnBrk="0" fontAlgn="base" hangingPunct="0">
              <a:spcBef>
                <a:spcPct val="0"/>
              </a:spcBef>
              <a:spcAft>
                <a:spcPct val="0"/>
              </a:spcAft>
              <a:defRPr>
                <a:solidFill>
                  <a:schemeClr val="tx1"/>
                </a:solidFill>
                <a:latin typeface="Arial" charset="0"/>
              </a:defRPr>
            </a:lvl7pPr>
            <a:lvl8pPr marL="3456739" indent="-230449" defTabSz="939401" eaLnBrk="0" fontAlgn="base" hangingPunct="0">
              <a:spcBef>
                <a:spcPct val="0"/>
              </a:spcBef>
              <a:spcAft>
                <a:spcPct val="0"/>
              </a:spcAft>
              <a:defRPr>
                <a:solidFill>
                  <a:schemeClr val="tx1"/>
                </a:solidFill>
                <a:latin typeface="Arial" charset="0"/>
              </a:defRPr>
            </a:lvl8pPr>
            <a:lvl9pPr marL="3917637" indent="-230449" defTabSz="939401" eaLnBrk="0" fontAlgn="base" hangingPunct="0">
              <a:spcBef>
                <a:spcPct val="0"/>
              </a:spcBef>
              <a:spcAft>
                <a:spcPct val="0"/>
              </a:spcAft>
              <a:defRPr>
                <a:solidFill>
                  <a:schemeClr val="tx1"/>
                </a:solidFill>
                <a:latin typeface="Arial" charset="0"/>
              </a:defRPr>
            </a:lvl9pPr>
          </a:lstStyle>
          <a:p>
            <a:pPr eaLnBrk="1" hangingPunct="1"/>
            <a:fld id="{566AAC17-FB4B-4819-899D-4F9A768F645E}" type="slidenum">
              <a:rPr lang="en-US" altLang="en-US">
                <a:latin typeface="Calibri" pitchFamily="34" charset="0"/>
              </a:rPr>
              <a:pPr eaLnBrk="1" hangingPunct="1"/>
              <a:t>20</a:t>
            </a:fld>
            <a:endParaRPr lang="en-US" altLang="en-US">
              <a:latin typeface="Calibri" pitchFamily="34" charset="0"/>
            </a:endParaRPr>
          </a:p>
        </p:txBody>
      </p:sp>
      <p:sp>
        <p:nvSpPr>
          <p:cNvPr id="44035" name="Slide Image Placeholder 1"/>
          <p:cNvSpPr>
            <a:spLocks noGrp="1" noRot="1" noChangeAspect="1" noTextEdit="1"/>
          </p:cNvSpPr>
          <p:nvPr>
            <p:ph type="sldImg"/>
          </p:nvPr>
        </p:nvSpPr>
        <p:spPr bwMode="auto">
          <a:xfrm>
            <a:off x="2911475" y="530225"/>
            <a:ext cx="3540125" cy="2654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400"/>
          </a:p>
        </p:txBody>
      </p:sp>
      <p:sp>
        <p:nvSpPr>
          <p:cNvPr id="44037" name="Slide Number Placeholder 3"/>
          <p:cNvSpPr txBox="1">
            <a:spLocks noGrp="1"/>
          </p:cNvSpPr>
          <p:nvPr/>
        </p:nvSpPr>
        <p:spPr bwMode="auto">
          <a:xfrm>
            <a:off x="5302778" y="6721771"/>
            <a:ext cx="4058180" cy="35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1" tIns="46966" rIns="93931" bIns="46966"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011634AF-71C2-4C37-8900-C86D5FEA9FD6}" type="slidenum">
              <a:rPr lang="en-US" altLang="en-US" sz="1200">
                <a:latin typeface="Calibri" pitchFamily="34" charset="0"/>
              </a:rPr>
              <a:pPr algn="r" eaLnBrk="1" hangingPunct="1"/>
              <a:t>20</a:t>
            </a:fld>
            <a:endParaRPr lang="en-US" altLang="en-US" sz="1200">
              <a:latin typeface="Calibri" pitchFamily="34" charset="0"/>
            </a:endParaRPr>
          </a:p>
        </p:txBody>
      </p:sp>
    </p:spTree>
    <p:extLst>
      <p:ext uri="{BB962C8B-B14F-4D97-AF65-F5344CB8AC3E}">
        <p14:creationId xmlns:p14="http://schemas.microsoft.com/office/powerpoint/2010/main" val="374269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eaLnBrk="0" hangingPunct="0">
              <a:defRPr>
                <a:solidFill>
                  <a:schemeClr val="tx1"/>
                </a:solidFill>
                <a:latin typeface="Arial" charset="0"/>
              </a:defRPr>
            </a:lvl1pPr>
            <a:lvl2pPr marL="748960" indent="-288061" defTabSz="939401" eaLnBrk="0" hangingPunct="0">
              <a:defRPr>
                <a:solidFill>
                  <a:schemeClr val="tx1"/>
                </a:solidFill>
                <a:latin typeface="Arial" charset="0"/>
              </a:defRPr>
            </a:lvl2pPr>
            <a:lvl3pPr marL="1152246" indent="-230449" defTabSz="939401" eaLnBrk="0" hangingPunct="0">
              <a:defRPr>
                <a:solidFill>
                  <a:schemeClr val="tx1"/>
                </a:solidFill>
                <a:latin typeface="Arial" charset="0"/>
              </a:defRPr>
            </a:lvl3pPr>
            <a:lvl4pPr marL="1613145" indent="-230449" defTabSz="939401" eaLnBrk="0" hangingPunct="0">
              <a:defRPr>
                <a:solidFill>
                  <a:schemeClr val="tx1"/>
                </a:solidFill>
                <a:latin typeface="Arial" charset="0"/>
              </a:defRPr>
            </a:lvl4pPr>
            <a:lvl5pPr marL="2074044" indent="-230449" defTabSz="939401" eaLnBrk="0" hangingPunct="0">
              <a:defRPr>
                <a:solidFill>
                  <a:schemeClr val="tx1"/>
                </a:solidFill>
                <a:latin typeface="Arial" charset="0"/>
              </a:defRPr>
            </a:lvl5pPr>
            <a:lvl6pPr marL="2534942" indent="-230449" defTabSz="939401" eaLnBrk="0" fontAlgn="base" hangingPunct="0">
              <a:spcBef>
                <a:spcPct val="0"/>
              </a:spcBef>
              <a:spcAft>
                <a:spcPct val="0"/>
              </a:spcAft>
              <a:defRPr>
                <a:solidFill>
                  <a:schemeClr val="tx1"/>
                </a:solidFill>
                <a:latin typeface="Arial" charset="0"/>
              </a:defRPr>
            </a:lvl6pPr>
            <a:lvl7pPr marL="2995840" indent="-230449" defTabSz="939401" eaLnBrk="0" fontAlgn="base" hangingPunct="0">
              <a:spcBef>
                <a:spcPct val="0"/>
              </a:spcBef>
              <a:spcAft>
                <a:spcPct val="0"/>
              </a:spcAft>
              <a:defRPr>
                <a:solidFill>
                  <a:schemeClr val="tx1"/>
                </a:solidFill>
                <a:latin typeface="Arial" charset="0"/>
              </a:defRPr>
            </a:lvl7pPr>
            <a:lvl8pPr marL="3456739" indent="-230449" defTabSz="939401" eaLnBrk="0" fontAlgn="base" hangingPunct="0">
              <a:spcBef>
                <a:spcPct val="0"/>
              </a:spcBef>
              <a:spcAft>
                <a:spcPct val="0"/>
              </a:spcAft>
              <a:defRPr>
                <a:solidFill>
                  <a:schemeClr val="tx1"/>
                </a:solidFill>
                <a:latin typeface="Arial" charset="0"/>
              </a:defRPr>
            </a:lvl8pPr>
            <a:lvl9pPr marL="3917637" indent="-230449" defTabSz="939401" eaLnBrk="0" fontAlgn="base" hangingPunct="0">
              <a:spcBef>
                <a:spcPct val="0"/>
              </a:spcBef>
              <a:spcAft>
                <a:spcPct val="0"/>
              </a:spcAft>
              <a:defRPr>
                <a:solidFill>
                  <a:schemeClr val="tx1"/>
                </a:solidFill>
                <a:latin typeface="Arial" charset="0"/>
              </a:defRPr>
            </a:lvl9pPr>
          </a:lstStyle>
          <a:p>
            <a:pPr eaLnBrk="1" hangingPunct="1"/>
            <a:fld id="{1E51B97E-0894-48DE-9805-9CC94D36E578}" type="slidenum">
              <a:rPr lang="en-US" altLang="en-US">
                <a:latin typeface="Calibri" pitchFamily="34" charset="0"/>
              </a:rPr>
              <a:pPr eaLnBrk="1" hangingPunct="1"/>
              <a:t>21</a:t>
            </a:fld>
            <a:endParaRPr lang="en-US" altLang="en-US">
              <a:latin typeface="Calibri" pitchFamily="34" charset="0"/>
            </a:endParaRPr>
          </a:p>
        </p:txBody>
      </p:sp>
      <p:sp>
        <p:nvSpPr>
          <p:cNvPr id="45059" name="Slide Image Placeholder 1"/>
          <p:cNvSpPr>
            <a:spLocks noGrp="1" noRot="1" noChangeAspect="1" noTextEdit="1"/>
          </p:cNvSpPr>
          <p:nvPr>
            <p:ph type="sldImg"/>
          </p:nvPr>
        </p:nvSpPr>
        <p:spPr bwMode="auto">
          <a:xfrm>
            <a:off x="2911475" y="530225"/>
            <a:ext cx="3540125" cy="2654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400"/>
          </a:p>
        </p:txBody>
      </p:sp>
      <p:sp>
        <p:nvSpPr>
          <p:cNvPr id="45061" name="Slide Number Placeholder 3"/>
          <p:cNvSpPr txBox="1">
            <a:spLocks noGrp="1"/>
          </p:cNvSpPr>
          <p:nvPr/>
        </p:nvSpPr>
        <p:spPr bwMode="auto">
          <a:xfrm>
            <a:off x="5302778" y="6721771"/>
            <a:ext cx="4058180" cy="35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1" tIns="46966" rIns="93931" bIns="46966"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EB4FA7F9-D51A-40AE-BD04-6A3F2F0E30A3}" type="slidenum">
              <a:rPr lang="en-US" altLang="en-US" sz="1200">
                <a:latin typeface="Calibri" pitchFamily="34" charset="0"/>
              </a:rPr>
              <a:pPr algn="r" eaLnBrk="1" hangingPunct="1"/>
              <a:t>21</a:t>
            </a:fld>
            <a:endParaRPr lang="en-US" altLang="en-US" sz="1200">
              <a:latin typeface="Calibri" pitchFamily="34" charset="0"/>
            </a:endParaRPr>
          </a:p>
        </p:txBody>
      </p:sp>
    </p:spTree>
    <p:extLst>
      <p:ext uri="{BB962C8B-B14F-4D97-AF65-F5344CB8AC3E}">
        <p14:creationId xmlns:p14="http://schemas.microsoft.com/office/powerpoint/2010/main" val="200476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8D2DF8-26FC-459D-9C77-E5010221191F}" type="slidenum">
              <a:rPr lang="en-US" smtClean="0"/>
              <a:pPr/>
              <a:t>29</a:t>
            </a:fld>
            <a:endParaRPr lang="en-US"/>
          </a:p>
        </p:txBody>
      </p:sp>
    </p:spTree>
    <p:extLst>
      <p:ext uri="{BB962C8B-B14F-4D97-AF65-F5344CB8AC3E}">
        <p14:creationId xmlns:p14="http://schemas.microsoft.com/office/powerpoint/2010/main" val="151606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D2DF8-26FC-459D-9C77-E5010221191F}" type="slidenum">
              <a:rPr lang="en-US" smtClean="0"/>
              <a:pPr/>
              <a:t>30</a:t>
            </a:fld>
            <a:endParaRPr lang="en-US"/>
          </a:p>
        </p:txBody>
      </p:sp>
    </p:spTree>
    <p:extLst>
      <p:ext uri="{BB962C8B-B14F-4D97-AF65-F5344CB8AC3E}">
        <p14:creationId xmlns:p14="http://schemas.microsoft.com/office/powerpoint/2010/main" val="98403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B9B69E8-0A83-4826-B15E-2ADE2DAB96E0}" type="datetimeFigureOut">
              <a:rPr lang="en-US" smtClean="0"/>
              <a:pPr/>
              <a:t>11/2/2015</a:t>
            </a:fld>
            <a:endParaRPr lang="en-US"/>
          </a:p>
        </p:txBody>
      </p:sp>
      <p:sp>
        <p:nvSpPr>
          <p:cNvPr id="16" name="Slide Number Placeholder 15"/>
          <p:cNvSpPr>
            <a:spLocks noGrp="1"/>
          </p:cNvSpPr>
          <p:nvPr>
            <p:ph type="sldNum" sz="quarter" idx="11"/>
          </p:nvPr>
        </p:nvSpPr>
        <p:spPr/>
        <p:txBody>
          <a:bodyPr/>
          <a:lstStyle/>
          <a:p>
            <a:fld id="{ADA79473-0824-4569-83EE-8E61B946EA2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9B69E8-0A83-4826-B15E-2ADE2DAB96E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79473-0824-4569-83EE-8E61B946EA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9B69E8-0A83-4826-B15E-2ADE2DAB96E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79473-0824-4569-83EE-8E61B946EA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B9B69E8-0A83-4826-B15E-2ADE2DAB96E0}" type="datetimeFigureOut">
              <a:rPr lang="en-US" smtClean="0"/>
              <a:pPr/>
              <a:t>11/2/2015</a:t>
            </a:fld>
            <a:endParaRPr lang="en-US"/>
          </a:p>
        </p:txBody>
      </p:sp>
      <p:sp>
        <p:nvSpPr>
          <p:cNvPr id="15" name="Slide Number Placeholder 14"/>
          <p:cNvSpPr>
            <a:spLocks noGrp="1"/>
          </p:cNvSpPr>
          <p:nvPr>
            <p:ph type="sldNum" sz="quarter" idx="15"/>
          </p:nvPr>
        </p:nvSpPr>
        <p:spPr/>
        <p:txBody>
          <a:bodyPr/>
          <a:lstStyle>
            <a:lvl1pPr algn="ctr">
              <a:defRPr/>
            </a:lvl1pPr>
          </a:lstStyle>
          <a:p>
            <a:fld id="{ADA79473-0824-4569-83EE-8E61B946EA2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9B69E8-0A83-4826-B15E-2ADE2DAB96E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79473-0824-4569-83EE-8E61B946EA2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9B69E8-0A83-4826-B15E-2ADE2DAB96E0}" type="datetimeFigureOut">
              <a:rPr lang="en-US" smtClean="0"/>
              <a:pPr/>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79473-0824-4569-83EE-8E61B946EA2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DA79473-0824-4569-83EE-8E61B946EA2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B9B69E8-0A83-4826-B15E-2ADE2DAB96E0}" type="datetimeFigureOut">
              <a:rPr lang="en-US" smtClean="0"/>
              <a:pPr/>
              <a:t>11/2/2015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9B69E8-0A83-4826-B15E-2ADE2DAB96E0}" type="datetimeFigureOut">
              <a:rPr lang="en-US" smtClean="0"/>
              <a:pPr/>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79473-0824-4569-83EE-8E61B946EA2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69E8-0A83-4826-B15E-2ADE2DAB96E0}" type="datetimeFigureOut">
              <a:rPr lang="en-US" smtClean="0"/>
              <a:pPr/>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79473-0824-4569-83EE-8E61B946EA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B9B69E8-0A83-4826-B15E-2ADE2DAB96E0}" type="datetimeFigureOut">
              <a:rPr lang="en-US" smtClean="0"/>
              <a:pPr/>
              <a:t>11/2/2015</a:t>
            </a:fld>
            <a:endParaRPr lang="en-US"/>
          </a:p>
        </p:txBody>
      </p:sp>
      <p:sp>
        <p:nvSpPr>
          <p:cNvPr id="9" name="Slide Number Placeholder 8"/>
          <p:cNvSpPr>
            <a:spLocks noGrp="1"/>
          </p:cNvSpPr>
          <p:nvPr>
            <p:ph type="sldNum" sz="quarter" idx="15"/>
          </p:nvPr>
        </p:nvSpPr>
        <p:spPr/>
        <p:txBody>
          <a:bodyPr/>
          <a:lstStyle/>
          <a:p>
            <a:fld id="{ADA79473-0824-4569-83EE-8E61B946EA2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B9B69E8-0A83-4826-B15E-2ADE2DAB96E0}" type="datetimeFigureOut">
              <a:rPr lang="en-US" smtClean="0"/>
              <a:pPr/>
              <a:t>11/2/2015</a:t>
            </a:fld>
            <a:endParaRPr lang="en-US"/>
          </a:p>
        </p:txBody>
      </p:sp>
      <p:sp>
        <p:nvSpPr>
          <p:cNvPr id="9" name="Slide Number Placeholder 8"/>
          <p:cNvSpPr>
            <a:spLocks noGrp="1"/>
          </p:cNvSpPr>
          <p:nvPr>
            <p:ph type="sldNum" sz="quarter" idx="11"/>
          </p:nvPr>
        </p:nvSpPr>
        <p:spPr/>
        <p:txBody>
          <a:bodyPr/>
          <a:lstStyle/>
          <a:p>
            <a:fld id="{ADA79473-0824-4569-83EE-8E61B946EA2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9B69E8-0A83-4826-B15E-2ADE2DAB96E0}" type="datetimeFigureOut">
              <a:rPr lang="en-US" smtClean="0"/>
              <a:pPr/>
              <a:t>11/2/2015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DA79473-0824-4569-83EE-8E61B946EA2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re8zZ_B8Mk" TargetMode="External"/><Relationship Id="rId2" Type="http://schemas.openxmlformats.org/officeDocument/2006/relationships/hyperlink" Target="https://www.youtube.com/watch?v=gWl0kSG4FP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4963" y="457200"/>
            <a:ext cx="8478038" cy="2057400"/>
          </a:xfrm>
        </p:spPr>
        <p:txBody>
          <a:bodyPr>
            <a:normAutofit fontScale="90000"/>
          </a:bodyPr>
          <a:lstStyle/>
          <a:p>
            <a:pPr algn="ctr"/>
            <a:r>
              <a:rPr lang="en-US" b="1" dirty="0" smtClean="0"/>
              <a:t/>
            </a:r>
            <a:br>
              <a:rPr lang="en-US" b="1" dirty="0" smtClean="0"/>
            </a:br>
            <a:r>
              <a:rPr lang="en-US" b="1" dirty="0" smtClean="0"/>
              <a:t>Changing Our Concept of Bullying to  Peer Aggression and Peer Victimization</a:t>
            </a:r>
            <a:endParaRPr lang="en-US" b="1" dirty="0"/>
          </a:p>
        </p:txBody>
      </p:sp>
      <p:sp>
        <p:nvSpPr>
          <p:cNvPr id="3" name="Subtitle 2"/>
          <p:cNvSpPr>
            <a:spLocks noGrp="1"/>
          </p:cNvSpPr>
          <p:nvPr>
            <p:ph type="subTitle" idx="4294967295"/>
          </p:nvPr>
        </p:nvSpPr>
        <p:spPr>
          <a:xfrm>
            <a:off x="457200" y="2556387"/>
            <a:ext cx="8305800" cy="4073013"/>
          </a:xfrm>
        </p:spPr>
        <p:txBody>
          <a:bodyPr>
            <a:noAutofit/>
          </a:bodyPr>
          <a:lstStyle/>
          <a:p>
            <a:pPr marL="0" indent="0" algn="ctr">
              <a:buNone/>
            </a:pPr>
            <a:endParaRPr lang="en-US" sz="2000" dirty="0" smtClean="0"/>
          </a:p>
          <a:p>
            <a:pPr marL="0" indent="0" algn="ctr">
              <a:buNone/>
            </a:pPr>
            <a:r>
              <a:rPr lang="en-US" sz="2000" dirty="0" smtClean="0"/>
              <a:t>Colleen Friend, Ph.D., LCSW</a:t>
            </a:r>
          </a:p>
          <a:p>
            <a:pPr marL="0" indent="0" algn="ctr">
              <a:buNone/>
            </a:pPr>
            <a:r>
              <a:rPr lang="en-US" sz="2000" i="1" dirty="0" smtClean="0"/>
              <a:t>Child Abuse and Family Violence Institute</a:t>
            </a:r>
          </a:p>
          <a:p>
            <a:pPr marL="0" indent="0" algn="ctr">
              <a:buNone/>
            </a:pPr>
            <a:r>
              <a:rPr lang="en-US" sz="2000" i="1" dirty="0" smtClean="0"/>
              <a:t>California State University, Los Angeles</a:t>
            </a:r>
          </a:p>
          <a:p>
            <a:pPr marL="0" indent="0" algn="ctr">
              <a:buNone/>
            </a:pPr>
            <a:endParaRPr lang="en-US" sz="2000" dirty="0" smtClean="0"/>
          </a:p>
          <a:p>
            <a:pPr marL="0" indent="0" algn="ctr">
              <a:buNone/>
            </a:pPr>
            <a:r>
              <a:rPr lang="en-US" sz="1800" dirty="0" smtClean="0"/>
              <a:t>Academy on Violence and Abuse</a:t>
            </a:r>
          </a:p>
          <a:p>
            <a:pPr marL="0" indent="0" algn="ctr">
              <a:buNone/>
            </a:pPr>
            <a:r>
              <a:rPr lang="en-US" sz="1800" dirty="0" smtClean="0"/>
              <a:t>Global Scientific Summit</a:t>
            </a:r>
          </a:p>
          <a:p>
            <a:pPr marL="0" indent="0" algn="ctr">
              <a:buNone/>
            </a:pPr>
            <a:r>
              <a:rPr lang="en-US" sz="1800" dirty="0" smtClean="0"/>
              <a:t>November 5-7, 2015</a:t>
            </a:r>
          </a:p>
          <a:p>
            <a:pPr marL="0" indent="0" algn="ctr">
              <a:buNone/>
            </a:pPr>
            <a:endParaRPr lang="en-US" sz="1800" dirty="0" smtClean="0"/>
          </a:p>
          <a:p>
            <a:pPr marL="0" indent="0" algn="ctr">
              <a:buNone/>
            </a:pPr>
            <a:r>
              <a:rPr lang="en-US" sz="1600" i="1" dirty="0" smtClean="0"/>
              <a:t>The presenter wishes to thank and acknowledge David Finkelhor, Ph.D., for his role in helping to develop the content for these slides.</a:t>
            </a:r>
          </a:p>
        </p:txBody>
      </p:sp>
      <p:sp>
        <p:nvSpPr>
          <p:cNvPr id="5" name="TextBox 4"/>
          <p:cNvSpPr txBox="1"/>
          <p:nvPr/>
        </p:nvSpPr>
        <p:spPr>
          <a:xfrm>
            <a:off x="1524000" y="609600"/>
            <a:ext cx="5867400" cy="369332"/>
          </a:xfrm>
          <a:prstGeom prst="rect">
            <a:avLst/>
          </a:prstGeom>
          <a:noFill/>
        </p:spPr>
        <p:txBody>
          <a:bodyPr wrap="square" rtlCol="0">
            <a:spAutoFit/>
          </a:bodyPr>
          <a:lstStyle/>
          <a:p>
            <a:endParaRPr lang="en-US" dirty="0"/>
          </a:p>
        </p:txBody>
      </p:sp>
      <p:sp>
        <p:nvSpPr>
          <p:cNvPr id="7" name="Flowchart: Process 6"/>
          <p:cNvSpPr/>
          <p:nvPr/>
        </p:nvSpPr>
        <p:spPr>
          <a:xfrm>
            <a:off x="459757" y="609600"/>
            <a:ext cx="8303244" cy="1981200"/>
          </a:xfrm>
          <a:prstGeom prst="flowChartProcess">
            <a:avLst/>
          </a:prstGeom>
          <a:no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964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p:cNvGraphicFramePr>
          <p:nvPr>
            <p:extLst>
              <p:ext uri="{D42A27DB-BD31-4B8C-83A1-F6EECF244321}">
                <p14:modId xmlns:p14="http://schemas.microsoft.com/office/powerpoint/2010/main" val="1514738057"/>
              </p:ext>
            </p:extLst>
          </p:nvPr>
        </p:nvGraphicFramePr>
        <p:xfrm>
          <a:off x="0" y="533400"/>
          <a:ext cx="8966200" cy="568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096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219303235"/>
              </p:ext>
            </p:extLst>
          </p:nvPr>
        </p:nvGraphicFramePr>
        <p:xfrm>
          <a:off x="152400" y="1066800"/>
          <a:ext cx="8839200" cy="430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3562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229600" cy="1219200"/>
          </a:xfrm>
        </p:spPr>
        <p:txBody>
          <a:bodyPr>
            <a:normAutofit/>
          </a:bodyPr>
          <a:lstStyle/>
          <a:p>
            <a:pPr algn="ctr"/>
            <a:r>
              <a:rPr lang="en-US" sz="3200" dirty="0" smtClean="0"/>
              <a:t>“Poly-Victims”: Number of Past Year Victimizations and Trauma Symptoms</a:t>
            </a:r>
            <a:endParaRPr lang="en-US" sz="3200" dirty="0"/>
          </a:p>
        </p:txBody>
      </p:sp>
      <p:sp>
        <p:nvSpPr>
          <p:cNvPr id="4" name="TextBox 3"/>
          <p:cNvSpPr txBox="1"/>
          <p:nvPr/>
        </p:nvSpPr>
        <p:spPr>
          <a:xfrm>
            <a:off x="228600" y="6091636"/>
            <a:ext cx="5105400" cy="766364"/>
          </a:xfrm>
          <a:prstGeom prst="rect">
            <a:avLst/>
          </a:prstGeom>
          <a:noFill/>
        </p:spPr>
        <p:txBody>
          <a:bodyPr wrap="square" rtlCol="0">
            <a:spAutoFit/>
          </a:bodyPr>
          <a:lstStyle/>
          <a:p>
            <a:r>
              <a:rPr lang="en-US" altLang="en-US" sz="1290" dirty="0" smtClean="0">
                <a:solidFill>
                  <a:schemeClr val="tx2">
                    <a:lumMod val="90000"/>
                  </a:schemeClr>
                </a:solidFill>
              </a:rPr>
              <a:t>NATSCEV PY weighted</a:t>
            </a:r>
          </a:p>
          <a:p>
            <a:r>
              <a:rPr lang="en-US" altLang="en-US" sz="1290" dirty="0" smtClean="0">
                <a:solidFill>
                  <a:schemeClr val="tx2">
                    <a:lumMod val="90000"/>
                  </a:schemeClr>
                </a:solidFill>
              </a:rPr>
              <a:t>ANOVA includes sex, age, race/ethnicity, family structure and SES.</a:t>
            </a:r>
          </a:p>
          <a:p>
            <a:endParaRPr lang="en-US" dirty="0"/>
          </a:p>
        </p:txBody>
      </p:sp>
      <p:graphicFrame>
        <p:nvGraphicFramePr>
          <p:cNvPr id="8" name="Object 2"/>
          <p:cNvGraphicFramePr>
            <a:graphicFrameLocks noChangeAspect="1"/>
          </p:cNvGraphicFramePr>
          <p:nvPr/>
        </p:nvGraphicFramePr>
        <p:xfrm>
          <a:off x="0" y="639966"/>
          <a:ext cx="9560718" cy="6218034"/>
        </p:xfrm>
        <a:graphic>
          <a:graphicData uri="http://schemas.openxmlformats.org/drawingml/2006/chart">
            <c:chart xmlns:c="http://schemas.openxmlformats.org/drawingml/2006/chart" xmlns:r="http://schemas.openxmlformats.org/officeDocument/2006/relationships" r:id="rId2"/>
          </a:graphicData>
        </a:graphic>
      </p:graphicFrame>
      <p:sp>
        <p:nvSpPr>
          <p:cNvPr id="9" name="Line 65"/>
          <p:cNvSpPr>
            <a:spLocks noChangeShapeType="1"/>
          </p:cNvSpPr>
          <p:nvPr/>
        </p:nvSpPr>
        <p:spPr bwMode="auto">
          <a:xfrm flipV="1">
            <a:off x="4495800" y="2514600"/>
            <a:ext cx="0" cy="2971800"/>
          </a:xfrm>
          <a:prstGeom prst="line">
            <a:avLst/>
          </a:prstGeom>
          <a:noFill/>
          <a:ln w="19050">
            <a:solidFill>
              <a:srgbClr val="C0C0C0"/>
            </a:solidFill>
            <a:prstDash val="dash"/>
            <a:round/>
            <a:headEnd/>
            <a:tailEnd/>
          </a:ln>
        </p:spPr>
        <p:txBody>
          <a:bodyPr/>
          <a:lstStyle/>
          <a:p>
            <a:endParaRPr lang="en-US" dirty="0"/>
          </a:p>
        </p:txBody>
      </p:sp>
    </p:spTree>
    <p:extLst>
      <p:ext uri="{BB962C8B-B14F-4D97-AF65-F5344CB8AC3E}">
        <p14:creationId xmlns:p14="http://schemas.microsoft.com/office/powerpoint/2010/main" val="70177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i="1" dirty="0"/>
              <a:t>Power imbalance:</a:t>
            </a:r>
            <a:r>
              <a:rPr lang="en-US" dirty="0"/>
              <a:t>  perpetrator was “stronger, more popular, or has a lot of influence over other </a:t>
            </a:r>
            <a:r>
              <a:rPr lang="en-US" dirty="0" smtClean="0"/>
              <a:t>kids”</a:t>
            </a:r>
            <a:endParaRPr lang="en-US" dirty="0"/>
          </a:p>
          <a:p>
            <a:r>
              <a:rPr lang="en-US" i="1" dirty="0"/>
              <a:t>Injury:</a:t>
            </a:r>
            <a:r>
              <a:rPr lang="en-US" dirty="0"/>
              <a:t> “Were you/your child physically hurt when this happened?  Hurt means you could still feel pain in your body the next day.  You are also hurt when you have a bruise, a cut that bleeds, or a broken bone”</a:t>
            </a:r>
          </a:p>
          <a:p>
            <a:r>
              <a:rPr lang="en-US" i="1" dirty="0"/>
              <a:t>Weapon: </a:t>
            </a:r>
            <a:r>
              <a:rPr lang="en-US" dirty="0"/>
              <a:t>gun, knife, stick, rock, bottle, tool, or other item that could cause injury</a:t>
            </a:r>
          </a:p>
          <a:p>
            <a:r>
              <a:rPr lang="en-US" i="1" dirty="0">
                <a:solidFill>
                  <a:schemeClr val="bg1"/>
                </a:solidFill>
              </a:rPr>
              <a:t>Sexual content</a:t>
            </a:r>
            <a:r>
              <a:rPr lang="en-US" i="1" dirty="0"/>
              <a:t>:  </a:t>
            </a:r>
            <a:r>
              <a:rPr lang="en-US" dirty="0"/>
              <a:t>sexual assault, sexual harassment, flashing, or unwanted internet sex talk </a:t>
            </a:r>
          </a:p>
          <a:p>
            <a:r>
              <a:rPr lang="en-US" i="1" dirty="0"/>
              <a:t>Internet component: </a:t>
            </a:r>
            <a:r>
              <a:rPr lang="en-US" dirty="0" smtClean="0"/>
              <a:t>unwanted </a:t>
            </a:r>
            <a:r>
              <a:rPr lang="en-US" dirty="0"/>
              <a:t>internet sex talk, internet harassment, cell phone or texting harassment </a:t>
            </a:r>
          </a:p>
          <a:p>
            <a:r>
              <a:rPr lang="en-US" i="1" dirty="0">
                <a:solidFill>
                  <a:schemeClr val="bg1"/>
                </a:solidFill>
              </a:rPr>
              <a:t>Bias component</a:t>
            </a:r>
            <a:r>
              <a:rPr lang="en-US" i="1" dirty="0"/>
              <a:t>: </a:t>
            </a:r>
            <a:r>
              <a:rPr lang="en-US" dirty="0"/>
              <a:t>child was “hit or attacked because of his/her skin color, religion, where his/her family comes from, because of a physical problem or because someone said he/she was gay.”</a:t>
            </a:r>
          </a:p>
          <a:p>
            <a:endParaRPr lang="en-US" dirty="0"/>
          </a:p>
        </p:txBody>
      </p:sp>
      <p:sp>
        <p:nvSpPr>
          <p:cNvPr id="3" name="Title 2"/>
          <p:cNvSpPr>
            <a:spLocks noGrp="1"/>
          </p:cNvSpPr>
          <p:nvPr>
            <p:ph type="title"/>
          </p:nvPr>
        </p:nvSpPr>
        <p:spPr/>
        <p:txBody>
          <a:bodyPr/>
          <a:lstStyle/>
          <a:p>
            <a:r>
              <a:rPr lang="en-US" dirty="0"/>
              <a:t>Potential Aggravating Elements</a:t>
            </a:r>
          </a:p>
        </p:txBody>
      </p:sp>
    </p:spTree>
    <p:extLst>
      <p:ext uri="{BB962C8B-B14F-4D97-AF65-F5344CB8AC3E}">
        <p14:creationId xmlns:p14="http://schemas.microsoft.com/office/powerpoint/2010/main" val="310499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00600"/>
          </a:xfrm>
        </p:spPr>
        <p:txBody>
          <a:bodyPr/>
          <a:lstStyle/>
          <a:p>
            <a:r>
              <a:rPr lang="en-US" dirty="0" smtClean="0"/>
              <a:t>Peer victimizations with regard to race, ethnicity, sexual orientation &amp; disability have been shown to be particularly toxic( Turner, Finkelhor, Shattuck, Hamby &amp; Mitchell, 2014)</a:t>
            </a:r>
          </a:p>
          <a:p>
            <a:r>
              <a:rPr lang="en-US" dirty="0" smtClean="0"/>
              <a:t>Research found “worse” outcomes for those who were targeted with homophobic slurs (Espinlage and Swearer, 2008)</a:t>
            </a:r>
          </a:p>
          <a:p>
            <a:r>
              <a:rPr lang="en-US" dirty="0" smtClean="0"/>
              <a:t>Children with disabilities or Special Education Needs( SEN) are significantly more likely to experience PV; SEN group has high rates of “reactive bullying”( Rose, Modana-Amaya, Espinlage, 2010)</a:t>
            </a:r>
            <a:endParaRPr lang="en-US" dirty="0"/>
          </a:p>
        </p:txBody>
      </p:sp>
      <p:sp>
        <p:nvSpPr>
          <p:cNvPr id="3" name="Title 2"/>
          <p:cNvSpPr>
            <a:spLocks noGrp="1"/>
          </p:cNvSpPr>
          <p:nvPr>
            <p:ph type="title"/>
          </p:nvPr>
        </p:nvSpPr>
        <p:spPr/>
        <p:txBody>
          <a:bodyPr/>
          <a:lstStyle/>
          <a:p>
            <a:r>
              <a:rPr lang="en-US" dirty="0" smtClean="0"/>
              <a:t>Particularly Toxic</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a:bodyPr>
          <a:lstStyle/>
          <a:p>
            <a:r>
              <a:rPr lang="en-US" dirty="0" smtClean="0">
                <a:solidFill>
                  <a:schemeClr val="bg2"/>
                </a:solidFill>
              </a:rPr>
              <a:t>The 3 most frequent types of victimization are:</a:t>
            </a:r>
          </a:p>
          <a:p>
            <a:pPr lvl="1"/>
            <a:r>
              <a:rPr lang="en-US" dirty="0">
                <a:solidFill>
                  <a:schemeClr val="accent1">
                    <a:lumMod val="75000"/>
                  </a:schemeClr>
                </a:solidFill>
              </a:rPr>
              <a:t>Physical assault</a:t>
            </a:r>
          </a:p>
          <a:p>
            <a:pPr lvl="1"/>
            <a:r>
              <a:rPr lang="en-US" dirty="0">
                <a:solidFill>
                  <a:schemeClr val="accent1">
                    <a:lumMod val="75000"/>
                  </a:schemeClr>
                </a:solidFill>
              </a:rPr>
              <a:t>Verbal aggression</a:t>
            </a:r>
          </a:p>
          <a:p>
            <a:pPr lvl="1"/>
            <a:r>
              <a:rPr lang="en-US" dirty="0">
                <a:solidFill>
                  <a:schemeClr val="accent1">
                    <a:lumMod val="75000"/>
                  </a:schemeClr>
                </a:solidFill>
              </a:rPr>
              <a:t>Relational </a:t>
            </a:r>
            <a:r>
              <a:rPr lang="en-US" dirty="0" smtClean="0">
                <a:solidFill>
                  <a:schemeClr val="accent1">
                    <a:lumMod val="75000"/>
                  </a:schemeClr>
                </a:solidFill>
              </a:rPr>
              <a:t>aggression</a:t>
            </a:r>
          </a:p>
          <a:p>
            <a:r>
              <a:rPr lang="en-US" dirty="0" smtClean="0">
                <a:solidFill>
                  <a:schemeClr val="bg2"/>
                </a:solidFill>
              </a:rPr>
              <a:t>Children ages 10-13 and 14-17 appeared to experience more victimization than younger (6-9) children, it appears to increase with age, except for verbal aggression</a:t>
            </a:r>
          </a:p>
          <a:p>
            <a:r>
              <a:rPr lang="en-US" dirty="0" smtClean="0">
                <a:solidFill>
                  <a:schemeClr val="bg2"/>
                </a:solidFill>
              </a:rPr>
              <a:t>With poly-victimization comes an increase in the number of trauma symptoms </a:t>
            </a:r>
          </a:p>
          <a:p>
            <a:r>
              <a:rPr lang="en-US" dirty="0" smtClean="0">
                <a:solidFill>
                  <a:schemeClr val="bg2"/>
                </a:solidFill>
              </a:rPr>
              <a:t>Particularly toxic are PV that posses elements of hate crimes.</a:t>
            </a:r>
          </a:p>
        </p:txBody>
      </p:sp>
      <p:sp>
        <p:nvSpPr>
          <p:cNvPr id="3" name="Title 2"/>
          <p:cNvSpPr>
            <a:spLocks noGrp="1"/>
          </p:cNvSpPr>
          <p:nvPr>
            <p:ph type="title"/>
          </p:nvPr>
        </p:nvSpPr>
        <p:spPr/>
        <p:txBody>
          <a:bodyPr>
            <a:normAutofit/>
          </a:bodyPr>
          <a:lstStyle/>
          <a:p>
            <a:r>
              <a:rPr lang="en-US" sz="3600" dirty="0" smtClean="0">
                <a:solidFill>
                  <a:schemeClr val="accent1">
                    <a:lumMod val="75000"/>
                  </a:schemeClr>
                </a:solidFill>
              </a:rPr>
              <a:t>On Recap, What is the Research Telling Us?</a:t>
            </a:r>
            <a:endParaRPr lang="en-US" sz="3600" dirty="0">
              <a:solidFill>
                <a:schemeClr val="accent1">
                  <a:lumMod val="75000"/>
                </a:schemeClr>
              </a:solidFill>
            </a:endParaRPr>
          </a:p>
        </p:txBody>
      </p:sp>
    </p:spTree>
    <p:extLst>
      <p:ext uri="{BB962C8B-B14F-4D97-AF65-F5344CB8AC3E}">
        <p14:creationId xmlns:p14="http://schemas.microsoft.com/office/powerpoint/2010/main" val="202423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p:cNvGraphicFramePr>
          <p:nvPr>
            <p:extLst>
              <p:ext uri="{D42A27DB-BD31-4B8C-83A1-F6EECF244321}">
                <p14:modId xmlns:p14="http://schemas.microsoft.com/office/powerpoint/2010/main" val="1727592965"/>
              </p:ext>
            </p:extLst>
          </p:nvPr>
        </p:nvGraphicFramePr>
        <p:xfrm>
          <a:off x="342900" y="685800"/>
          <a:ext cx="8572500" cy="4695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5729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p:cNvGraphicFramePr>
          <p:nvPr/>
        </p:nvGraphicFramePr>
        <p:xfrm>
          <a:off x="228600" y="1295400"/>
          <a:ext cx="8572500" cy="4086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3906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a:graphicFrameLocks/>
          </p:cNvGraphicFramePr>
          <p:nvPr/>
        </p:nvGraphicFramePr>
        <p:xfrm>
          <a:off x="-152400" y="228600"/>
          <a:ext cx="89916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lumMod val="75000"/>
                  </a:schemeClr>
                </a:solidFill>
              </a:rPr>
              <a:t>To Recap, What is the Research Telling Us?</a:t>
            </a:r>
            <a:endParaRPr lang="en-US" sz="3600"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solidFill>
                  <a:schemeClr val="accent1">
                    <a:lumMod val="50000"/>
                  </a:schemeClr>
                </a:solidFill>
              </a:rPr>
              <a:t>We are looking at 3 outcomes associated with Peer Victimization:</a:t>
            </a:r>
          </a:p>
          <a:p>
            <a:pPr lvl="1"/>
            <a:r>
              <a:rPr lang="en-US" u="sng" dirty="0" smtClean="0">
                <a:solidFill>
                  <a:schemeClr val="accent1">
                    <a:lumMod val="50000"/>
                  </a:schemeClr>
                </a:solidFill>
              </a:rPr>
              <a:t>Missed School</a:t>
            </a:r>
            <a:r>
              <a:rPr lang="en-US" dirty="0" smtClean="0">
                <a:solidFill>
                  <a:schemeClr val="accent1">
                    <a:lumMod val="50000"/>
                  </a:schemeClr>
                </a:solidFill>
              </a:rPr>
              <a:t>: Highest for sexual assault and sexual harassment, followed by physical assault</a:t>
            </a:r>
          </a:p>
          <a:p>
            <a:pPr lvl="1"/>
            <a:r>
              <a:rPr lang="en-US" u="sng" dirty="0" smtClean="0">
                <a:solidFill>
                  <a:schemeClr val="accent1">
                    <a:lumMod val="50000"/>
                  </a:schemeClr>
                </a:solidFill>
              </a:rPr>
              <a:t>Trauma Scores</a:t>
            </a:r>
            <a:r>
              <a:rPr lang="en-US" dirty="0" smtClean="0">
                <a:solidFill>
                  <a:schemeClr val="accent1">
                    <a:lumMod val="50000"/>
                  </a:schemeClr>
                </a:solidFill>
              </a:rPr>
              <a:t>: Highest for </a:t>
            </a:r>
            <a:r>
              <a:rPr lang="en-US" dirty="0">
                <a:solidFill>
                  <a:schemeClr val="accent1">
                    <a:lumMod val="50000"/>
                  </a:schemeClr>
                </a:solidFill>
              </a:rPr>
              <a:t>sexual assault and sexual </a:t>
            </a:r>
            <a:r>
              <a:rPr lang="en-US" dirty="0" smtClean="0">
                <a:solidFill>
                  <a:schemeClr val="accent1">
                    <a:lumMod val="50000"/>
                  </a:schemeClr>
                </a:solidFill>
              </a:rPr>
              <a:t>harassment</a:t>
            </a:r>
          </a:p>
          <a:p>
            <a:pPr lvl="1"/>
            <a:r>
              <a:rPr lang="en-US" u="sng" dirty="0" smtClean="0">
                <a:solidFill>
                  <a:schemeClr val="accent1">
                    <a:lumMod val="50000"/>
                  </a:schemeClr>
                </a:solidFill>
              </a:rPr>
              <a:t>Level of Fear</a:t>
            </a:r>
            <a:r>
              <a:rPr lang="en-US" dirty="0" smtClean="0">
                <a:solidFill>
                  <a:schemeClr val="accent1">
                    <a:lumMod val="50000"/>
                  </a:schemeClr>
                </a:solidFill>
              </a:rPr>
              <a:t>: Sexual assault was the most fear inducing, followed by physical assault and physical intimidation </a:t>
            </a:r>
            <a:endParaRPr lang="en-US" dirty="0">
              <a:solidFill>
                <a:schemeClr val="accent1">
                  <a:lumMod val="50000"/>
                </a:schemeClr>
              </a:solidFill>
            </a:endParaRPr>
          </a:p>
        </p:txBody>
      </p:sp>
    </p:spTree>
    <p:extLst>
      <p:ext uri="{BB962C8B-B14F-4D97-AF65-F5344CB8AC3E}">
        <p14:creationId xmlns:p14="http://schemas.microsoft.com/office/powerpoint/2010/main" val="1413681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a:bodyPr>
          <a:lstStyle/>
          <a:p>
            <a:r>
              <a:rPr lang="en-US" dirty="0" smtClean="0"/>
              <a:t>Current Concept of Bullying: Problems</a:t>
            </a:r>
          </a:p>
          <a:p>
            <a:r>
              <a:rPr lang="en-US" dirty="0" smtClean="0"/>
              <a:t>Concepts from the Child’s Point of View</a:t>
            </a:r>
          </a:p>
          <a:p>
            <a:r>
              <a:rPr lang="en-US" dirty="0" smtClean="0"/>
              <a:t>Scope of Peer Victimization(PV)/Aggression</a:t>
            </a:r>
          </a:p>
          <a:p>
            <a:r>
              <a:rPr lang="en-US" dirty="0" smtClean="0"/>
              <a:t>Implications</a:t>
            </a:r>
          </a:p>
          <a:p>
            <a:r>
              <a:rPr lang="en-US" dirty="0"/>
              <a:t>Relationship to Intrafamilial Child </a:t>
            </a:r>
            <a:r>
              <a:rPr lang="en-US" dirty="0" smtClean="0"/>
              <a:t>Maltreatment (CM)</a:t>
            </a:r>
          </a:p>
          <a:p>
            <a:r>
              <a:rPr lang="en-US" dirty="0" smtClean="0"/>
              <a:t>New Proposal	</a:t>
            </a:r>
          </a:p>
          <a:p>
            <a:pPr lvl="1"/>
            <a:r>
              <a:rPr lang="en-US" dirty="0" smtClean="0"/>
              <a:t>Shift: Call it what it is for More Effective Prevention / Intervention</a:t>
            </a:r>
          </a:p>
          <a:p>
            <a:pPr lvl="1"/>
            <a:r>
              <a:rPr lang="en-US" dirty="0" smtClean="0"/>
              <a:t>Utilize Familiar Strategies and Precedents</a:t>
            </a:r>
          </a:p>
          <a:p>
            <a:pPr lvl="1"/>
            <a:r>
              <a:rPr lang="en-US" dirty="0" smtClean="0"/>
              <a:t>School Reporting to Authorities: Why is Leverage Needed?</a:t>
            </a:r>
          </a:p>
          <a:p>
            <a:pPr lvl="1"/>
            <a:r>
              <a:rPr lang="en-US" dirty="0" smtClean="0"/>
              <a:t>Evidence Based Treatment: Does it Work?</a:t>
            </a:r>
          </a:p>
          <a:p>
            <a:pPr lvl="1"/>
            <a:r>
              <a:rPr lang="en-US" dirty="0" smtClean="0"/>
              <a:t>How Could You Apply </a:t>
            </a:r>
            <a:r>
              <a:rPr lang="en-US" dirty="0"/>
              <a:t>t</a:t>
            </a:r>
            <a:r>
              <a:rPr lang="en-US" dirty="0" smtClean="0"/>
              <a:t>his Shift in Your Community?</a:t>
            </a:r>
            <a:endParaRPr lang="en-US" dirty="0"/>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592784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6545099"/>
              </p:ext>
            </p:extLst>
          </p:nvPr>
        </p:nvGraphicFramePr>
        <p:xfrm>
          <a:off x="304800" y="1364399"/>
          <a:ext cx="8686800" cy="5112601"/>
        </p:xfrm>
        <a:graphic>
          <a:graphicData uri="http://schemas.openxmlformats.org/drawingml/2006/chart">
            <c:chart xmlns:c="http://schemas.openxmlformats.org/drawingml/2006/chart" xmlns:r="http://schemas.openxmlformats.org/officeDocument/2006/relationships" r:id="rId3"/>
          </a:graphicData>
        </a:graphic>
      </p:graphicFrame>
      <p:sp>
        <p:nvSpPr>
          <p:cNvPr id="16387" name="TextBox 2"/>
          <p:cNvSpPr txBox="1">
            <a:spLocks noChangeArrowheads="1"/>
          </p:cNvSpPr>
          <p:nvPr/>
        </p:nvSpPr>
        <p:spPr bwMode="auto">
          <a:xfrm>
            <a:off x="1905000" y="533402"/>
            <a:ext cx="579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a:solidFill>
                  <a:schemeClr val="tx2"/>
                </a:solidFill>
                <a:latin typeface="Constantia" panose="02030602050306030303" pitchFamily="18" charset="0"/>
              </a:rPr>
              <a:t>Peer Assault by </a:t>
            </a:r>
            <a:r>
              <a:rPr lang="en-US" altLang="en-US" sz="2400" dirty="0">
                <a:solidFill>
                  <a:srgbClr val="FF0000"/>
                </a:solidFill>
                <a:latin typeface="Constantia" panose="02030602050306030303" pitchFamily="18" charset="0"/>
              </a:rPr>
              <a:t>Location</a:t>
            </a:r>
            <a:r>
              <a:rPr lang="en-US" altLang="en-US" sz="2400" dirty="0">
                <a:solidFill>
                  <a:schemeClr val="tx2"/>
                </a:solidFill>
                <a:latin typeface="Constantia" panose="02030602050306030303" pitchFamily="18" charset="0"/>
              </a:rPr>
              <a:t> of Most Recent Incident</a:t>
            </a:r>
          </a:p>
        </p:txBody>
      </p:sp>
    </p:spTree>
    <p:extLst>
      <p:ext uri="{BB962C8B-B14F-4D97-AF65-F5344CB8AC3E}">
        <p14:creationId xmlns:p14="http://schemas.microsoft.com/office/powerpoint/2010/main" val="2568885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2417727"/>
              </p:ext>
            </p:extLst>
          </p:nvPr>
        </p:nvGraphicFramePr>
        <p:xfrm>
          <a:off x="533400" y="1288197"/>
          <a:ext cx="8229600" cy="5039057"/>
        </p:xfrm>
        <a:graphic>
          <a:graphicData uri="http://schemas.openxmlformats.org/drawingml/2006/chart">
            <c:chart xmlns:c="http://schemas.openxmlformats.org/drawingml/2006/chart" xmlns:r="http://schemas.openxmlformats.org/officeDocument/2006/relationships" r:id="rId3"/>
          </a:graphicData>
        </a:graphic>
      </p:graphicFrame>
      <p:sp>
        <p:nvSpPr>
          <p:cNvPr id="17411" name="TextBox 2"/>
          <p:cNvSpPr txBox="1">
            <a:spLocks noChangeArrowheads="1"/>
          </p:cNvSpPr>
          <p:nvPr/>
        </p:nvSpPr>
        <p:spPr bwMode="auto">
          <a:xfrm>
            <a:off x="1752600" y="457200"/>
            <a:ext cx="579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a:solidFill>
                  <a:schemeClr val="tx2"/>
                </a:solidFill>
                <a:latin typeface="Constantia" panose="02030602050306030303" pitchFamily="18" charset="0"/>
              </a:rPr>
              <a:t>Other Peer Victimization Types by Location</a:t>
            </a:r>
          </a:p>
        </p:txBody>
      </p:sp>
    </p:spTree>
    <p:extLst>
      <p:ext uri="{BB962C8B-B14F-4D97-AF65-F5344CB8AC3E}">
        <p14:creationId xmlns:p14="http://schemas.microsoft.com/office/powerpoint/2010/main" val="2086152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lumMod val="75000"/>
                  </a:schemeClr>
                </a:solidFill>
              </a:rPr>
              <a:t>To </a:t>
            </a:r>
            <a:r>
              <a:rPr lang="en-US" sz="3600" dirty="0">
                <a:solidFill>
                  <a:schemeClr val="accent1">
                    <a:lumMod val="75000"/>
                  </a:schemeClr>
                </a:solidFill>
              </a:rPr>
              <a:t>Recap, What is the Research Telling Us?</a:t>
            </a:r>
            <a:endParaRPr lang="en-US" sz="3600"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By location, most of peer assaults (see 4 types) happen at school</a:t>
            </a:r>
          </a:p>
          <a:p>
            <a:r>
              <a:rPr lang="en-US" dirty="0" smtClean="0">
                <a:solidFill>
                  <a:schemeClr val="accent1">
                    <a:lumMod val="50000"/>
                  </a:schemeClr>
                </a:solidFill>
              </a:rPr>
              <a:t>Genital assault: About 2/3 takes place at school</a:t>
            </a:r>
          </a:p>
          <a:p>
            <a:r>
              <a:rPr lang="en-US" dirty="0" smtClean="0">
                <a:solidFill>
                  <a:schemeClr val="accent1">
                    <a:lumMod val="50000"/>
                  </a:schemeClr>
                </a:solidFill>
              </a:rPr>
              <a:t>Flashing takes place on and off campus – often through photo/text sending</a:t>
            </a:r>
            <a:endParaRPr lang="en-US" dirty="0"/>
          </a:p>
        </p:txBody>
      </p:sp>
    </p:spTree>
    <p:extLst>
      <p:ext uri="{BB962C8B-B14F-4D97-AF65-F5344CB8AC3E}">
        <p14:creationId xmlns:p14="http://schemas.microsoft.com/office/powerpoint/2010/main" val="1602791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0"/>
            <a:ext cx="6972919" cy="1143000"/>
          </a:xfrm>
        </p:spPr>
        <p:txBody>
          <a:bodyPr>
            <a:normAutofit fontScale="90000"/>
          </a:bodyPr>
          <a:lstStyle/>
          <a:p>
            <a:r>
              <a:rPr lang="en-US" sz="4000" dirty="0"/>
              <a:t>Implications of Research on Scope</a:t>
            </a:r>
            <a:endParaRPr lang="en-US" altLang="en-US" sz="4000" b="1" dirty="0">
              <a:solidFill>
                <a:schemeClr val="accent5"/>
              </a:solidFill>
            </a:endParaRPr>
          </a:p>
        </p:txBody>
      </p:sp>
      <p:sp>
        <p:nvSpPr>
          <p:cNvPr id="21507" name="Rectangle 3"/>
          <p:cNvSpPr>
            <a:spLocks noGrp="1" noChangeArrowheads="1"/>
          </p:cNvSpPr>
          <p:nvPr>
            <p:ph type="body" idx="1"/>
          </p:nvPr>
        </p:nvSpPr>
        <p:spPr>
          <a:xfrm>
            <a:off x="903372" y="961902"/>
            <a:ext cx="7504357" cy="5510150"/>
          </a:xfrm>
        </p:spPr>
        <p:txBody>
          <a:bodyPr>
            <a:normAutofit fontScale="85000" lnSpcReduction="20000"/>
          </a:bodyPr>
          <a:lstStyle/>
          <a:p>
            <a:pPr eaLnBrk="1" hangingPunct="1">
              <a:buFont typeface="Arial" panose="020B0604020202020204" pitchFamily="34" charset="0"/>
              <a:buChar char="•"/>
            </a:pPr>
            <a:endParaRPr lang="en-US" altLang="en-US" sz="3000" dirty="0" smtClean="0"/>
          </a:p>
          <a:p>
            <a:pPr eaLnBrk="1" hangingPunct="1">
              <a:buFont typeface="Arial" panose="020B0604020202020204" pitchFamily="34" charset="0"/>
              <a:buChar char="•"/>
            </a:pPr>
            <a:r>
              <a:rPr lang="en-US" altLang="en-US" sz="3000" dirty="0" smtClean="0"/>
              <a:t>Although power imbalance </a:t>
            </a:r>
            <a:r>
              <a:rPr lang="en-US" altLang="en-US" sz="3000" u="sng" dirty="0" smtClean="0"/>
              <a:t>does</a:t>
            </a:r>
            <a:r>
              <a:rPr lang="en-US" altLang="en-US" sz="3000" dirty="0" smtClean="0"/>
              <a:t> increase impact, all </a:t>
            </a:r>
            <a:r>
              <a:rPr lang="en-US" altLang="en-US" sz="3000" dirty="0"/>
              <a:t>types peer victimization </a:t>
            </a:r>
            <a:r>
              <a:rPr lang="en-US" altLang="en-US" sz="3000" dirty="0" smtClean="0"/>
              <a:t>are </a:t>
            </a:r>
            <a:r>
              <a:rPr lang="en-US" altLang="en-US" sz="3000" dirty="0"/>
              <a:t>associated with trauma </a:t>
            </a:r>
            <a:r>
              <a:rPr lang="en-US" altLang="en-US" sz="3000" dirty="0" smtClean="0"/>
              <a:t>symptoms without </a:t>
            </a:r>
            <a:r>
              <a:rPr lang="en-US" altLang="en-US" sz="3000" dirty="0"/>
              <a:t>power imbalance</a:t>
            </a:r>
          </a:p>
          <a:p>
            <a:pPr eaLnBrk="1" hangingPunct="1">
              <a:buFont typeface="Arial" panose="020B0604020202020204" pitchFamily="34" charset="0"/>
              <a:buChar char="•"/>
            </a:pPr>
            <a:r>
              <a:rPr lang="en-US" altLang="en-US" sz="3000" dirty="0" smtClean="0">
                <a:solidFill>
                  <a:schemeClr val="bg1"/>
                </a:solidFill>
              </a:rPr>
              <a:t>Victimizations with sexual </a:t>
            </a:r>
            <a:r>
              <a:rPr lang="en-US" altLang="en-US" sz="3000" dirty="0">
                <a:solidFill>
                  <a:schemeClr val="bg1"/>
                </a:solidFill>
              </a:rPr>
              <a:t>content </a:t>
            </a:r>
            <a:r>
              <a:rPr lang="en-US" altLang="en-US" sz="3000" dirty="0" smtClean="0">
                <a:solidFill>
                  <a:schemeClr val="bg1"/>
                </a:solidFill>
              </a:rPr>
              <a:t>are particularly trauma producing, </a:t>
            </a:r>
            <a:r>
              <a:rPr lang="en-US" altLang="en-US" sz="3000" dirty="0">
                <a:solidFill>
                  <a:schemeClr val="bg1"/>
                </a:solidFill>
              </a:rPr>
              <a:t>with or w/o power imbalance</a:t>
            </a:r>
          </a:p>
          <a:p>
            <a:pPr eaLnBrk="1" hangingPunct="1">
              <a:buFont typeface="Arial" panose="020B0604020202020204" pitchFamily="34" charset="0"/>
              <a:buChar char="•"/>
            </a:pPr>
            <a:r>
              <a:rPr lang="en-US" altLang="en-US" sz="3000" dirty="0"/>
              <a:t>Injury </a:t>
            </a:r>
            <a:r>
              <a:rPr lang="en-US" altLang="en-US" sz="3000" dirty="0" smtClean="0"/>
              <a:t>associated </a:t>
            </a:r>
            <a:r>
              <a:rPr lang="en-US" altLang="en-US" sz="3000" dirty="0"/>
              <a:t>with </a:t>
            </a:r>
            <a:r>
              <a:rPr lang="en-US" altLang="en-US" sz="3000" dirty="0" smtClean="0"/>
              <a:t>both high levels of fear and missing </a:t>
            </a:r>
            <a:r>
              <a:rPr lang="en-US" altLang="en-US" sz="3000" dirty="0"/>
              <a:t>school with or w/o power imbalance</a:t>
            </a:r>
          </a:p>
          <a:p>
            <a:pPr eaLnBrk="1" hangingPunct="1">
              <a:buFont typeface="Arial" panose="020B0604020202020204" pitchFamily="34" charset="0"/>
              <a:buChar char="•"/>
            </a:pPr>
            <a:r>
              <a:rPr lang="en-US" altLang="en-US" sz="3000" dirty="0"/>
              <a:t>Unclear if </a:t>
            </a:r>
            <a:r>
              <a:rPr lang="en-US" altLang="en-US" sz="3000" dirty="0" smtClean="0"/>
              <a:t>an internet component adds </a:t>
            </a:r>
            <a:r>
              <a:rPr lang="en-US" altLang="en-US" sz="3000" dirty="0"/>
              <a:t>any </a:t>
            </a:r>
            <a:r>
              <a:rPr lang="en-US" altLang="en-US" sz="3000" dirty="0" smtClean="0"/>
              <a:t>impact: </a:t>
            </a:r>
            <a:r>
              <a:rPr lang="en-US" altLang="en-US" sz="3000" dirty="0" smtClean="0">
                <a:solidFill>
                  <a:schemeClr val="bg1"/>
                </a:solidFill>
              </a:rPr>
              <a:t>online peer victimization (toxic behavior) occurs in the context of massively multiplayer online role playing games (MMORPG</a:t>
            </a:r>
            <a:r>
              <a:rPr lang="en-US" altLang="en-US" sz="3000" dirty="0" smtClean="0"/>
              <a:t>) </a:t>
            </a:r>
            <a:endParaRPr lang="en-US" altLang="en-US" sz="3000" dirty="0"/>
          </a:p>
          <a:p>
            <a:pPr eaLnBrk="1" hangingPunct="1">
              <a:buFont typeface="Arial" panose="020B0604020202020204" pitchFamily="34" charset="0"/>
              <a:buChar char="•"/>
            </a:pPr>
            <a:r>
              <a:rPr lang="en-US" altLang="en-US" sz="3000" dirty="0" smtClean="0"/>
              <a:t>We </a:t>
            </a:r>
            <a:r>
              <a:rPr lang="en-US" altLang="en-US" sz="3000" dirty="0"/>
              <a:t>do not yet have enough knowledge to classify </a:t>
            </a:r>
            <a:r>
              <a:rPr lang="en-US" altLang="en-US" sz="3000" dirty="0" smtClean="0"/>
              <a:t>“</a:t>
            </a:r>
            <a:r>
              <a:rPr lang="en-US" altLang="en-US" sz="3000" dirty="0"/>
              <a:t>serious” </a:t>
            </a:r>
            <a:r>
              <a:rPr lang="en-US" altLang="en-US" sz="3000" dirty="0" smtClean="0"/>
              <a:t>vs. more “trivial” peer victimizations</a:t>
            </a:r>
            <a:endParaRPr lang="en-US" altLang="en-US" sz="3000" dirty="0"/>
          </a:p>
          <a:p>
            <a:pPr eaLnBrk="1" hangingPunct="1">
              <a:buClr>
                <a:schemeClr val="accent1"/>
              </a:buClr>
              <a:buFont typeface="Wingdings" panose="05000000000000000000" pitchFamily="2" charset="2"/>
              <a:buChar char="Ø"/>
            </a:pPr>
            <a:endParaRPr lang="en-US" altLang="en-US" dirty="0" smtClean="0"/>
          </a:p>
          <a:p>
            <a:pPr eaLnBrk="1" hangingPunct="1">
              <a:buClr>
                <a:schemeClr val="accent1"/>
              </a:buClr>
              <a:buFont typeface="Wingdings" panose="05000000000000000000" pitchFamily="2" charset="2"/>
              <a:buChar char="Ø"/>
            </a:pPr>
            <a:endParaRPr lang="en-US" altLang="en-US" dirty="0" smtClean="0"/>
          </a:p>
        </p:txBody>
      </p:sp>
    </p:spTree>
    <p:extLst>
      <p:ext uri="{BB962C8B-B14F-4D97-AF65-F5344CB8AC3E}">
        <p14:creationId xmlns:p14="http://schemas.microsoft.com/office/powerpoint/2010/main" val="27970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While its true the these appear to be declining, it does not mean the problem is solved: </a:t>
            </a:r>
          </a:p>
          <a:p>
            <a:pPr lvl="1"/>
            <a:r>
              <a:rPr lang="en-US" dirty="0" smtClean="0"/>
              <a:t>Rates are still incredibly high, e.g. 10% HS students say they were in a physical fight on school property in the past year (Finkelhor, 2014); other sources have peer victimization rates as high as 48% experiencing one form over the past year (Turner, Finkelhor, Shattock, Hanoi, &amp; Mitchell, 2014)</a:t>
            </a:r>
          </a:p>
          <a:p>
            <a:pPr lvl="1"/>
            <a:r>
              <a:rPr lang="en-US" dirty="0" smtClean="0">
                <a:solidFill>
                  <a:schemeClr val="bg1"/>
                </a:solidFill>
              </a:rPr>
              <a:t>Would we adults tolerate that rate of  workplace violence?  </a:t>
            </a:r>
          </a:p>
          <a:p>
            <a:pPr lvl="1"/>
            <a:r>
              <a:rPr lang="en-US" dirty="0" smtClean="0"/>
              <a:t>Cannot assume that this downward trend will continue. </a:t>
            </a:r>
          </a:p>
          <a:p>
            <a:pPr lvl="1"/>
            <a:r>
              <a:rPr lang="en-US" dirty="0" smtClean="0"/>
              <a:t>It may be that previous declines were form the most easily treatable / preventable cases.</a:t>
            </a:r>
          </a:p>
          <a:p>
            <a:pPr lvl="1"/>
            <a:r>
              <a:rPr lang="en-US" dirty="0" smtClean="0"/>
              <a:t>New strategies may be needed to treat the parts of the problem that remain.  </a:t>
            </a:r>
            <a:endParaRPr lang="en-US" dirty="0"/>
          </a:p>
        </p:txBody>
      </p:sp>
      <p:sp>
        <p:nvSpPr>
          <p:cNvPr id="3" name="Title 2"/>
          <p:cNvSpPr>
            <a:spLocks noGrp="1"/>
          </p:cNvSpPr>
          <p:nvPr>
            <p:ph type="title"/>
          </p:nvPr>
        </p:nvSpPr>
        <p:spPr/>
        <p:txBody>
          <a:bodyPr>
            <a:normAutofit fontScale="90000"/>
          </a:bodyPr>
          <a:lstStyle/>
          <a:p>
            <a:r>
              <a:rPr lang="en-US" dirty="0" smtClean="0"/>
              <a:t>What About the Claim that Bullying and Peer Victimization are on the Decline?</a:t>
            </a:r>
            <a:endParaRPr lang="en-US" dirty="0"/>
          </a:p>
        </p:txBody>
      </p:sp>
    </p:spTree>
    <p:extLst>
      <p:ext uri="{BB962C8B-B14F-4D97-AF65-F5344CB8AC3E}">
        <p14:creationId xmlns:p14="http://schemas.microsoft.com/office/powerpoint/2010/main" val="4068680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are the MH consequences? (Lereya, Copeland, Costello, &amp; Wolke, 2015)</a:t>
            </a:r>
          </a:p>
          <a:p>
            <a:pPr lvl="1"/>
            <a:r>
              <a:rPr lang="en-US" dirty="0" smtClean="0"/>
              <a:t>Data from two longitudinal studies(UK &amp; US)+</a:t>
            </a:r>
          </a:p>
          <a:p>
            <a:pPr lvl="2"/>
            <a:r>
              <a:rPr lang="en-US" dirty="0" smtClean="0"/>
              <a:t>Children who were maltreated by their parents were at increased risk for “bullying.”</a:t>
            </a:r>
          </a:p>
          <a:p>
            <a:pPr lvl="2"/>
            <a:r>
              <a:rPr lang="en-US" dirty="0" smtClean="0"/>
              <a:t>Being “bullied” without child maltreatment by a parent was associated with poorer adult mental health than in non-bullied children.</a:t>
            </a:r>
          </a:p>
          <a:p>
            <a:pPr lvl="2"/>
            <a:r>
              <a:rPr lang="en-US" dirty="0" smtClean="0"/>
              <a:t>Conclusion: Being bullied by peers had worse effects than maltreatment by adults alone, bullied children/young adults reported: </a:t>
            </a:r>
          </a:p>
          <a:p>
            <a:pPr lvl="3"/>
            <a:r>
              <a:rPr lang="en-US" dirty="0" smtClean="0"/>
              <a:t>More depression</a:t>
            </a:r>
          </a:p>
          <a:p>
            <a:pPr lvl="3"/>
            <a:r>
              <a:rPr lang="en-US" dirty="0" smtClean="0"/>
              <a:t>More self harm (UK sample)</a:t>
            </a:r>
          </a:p>
          <a:p>
            <a:pPr lvl="3"/>
            <a:r>
              <a:rPr lang="en-US" dirty="0" smtClean="0"/>
              <a:t>More anxiety( US sample)  </a:t>
            </a:r>
          </a:p>
          <a:p>
            <a:pPr lvl="2"/>
            <a:endParaRPr lang="en-US" dirty="0"/>
          </a:p>
        </p:txBody>
      </p:sp>
      <p:sp>
        <p:nvSpPr>
          <p:cNvPr id="3" name="Title 2"/>
          <p:cNvSpPr>
            <a:spLocks noGrp="1"/>
          </p:cNvSpPr>
          <p:nvPr>
            <p:ph type="title"/>
          </p:nvPr>
        </p:nvSpPr>
        <p:spPr/>
        <p:txBody>
          <a:bodyPr>
            <a:normAutofit fontScale="90000"/>
          </a:bodyPr>
          <a:lstStyle/>
          <a:p>
            <a:r>
              <a:rPr lang="en-US" dirty="0" smtClean="0"/>
              <a:t>Studies that Consider Bullying and Intrafamilial Child Maltreatment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92500" lnSpcReduction="20000"/>
          </a:bodyPr>
          <a:lstStyle/>
          <a:p>
            <a:r>
              <a:rPr lang="en-US" dirty="0" smtClean="0"/>
              <a:t>Emphasizing such a contrast between peer victimization and child maltreatment unnecessarily aggravates rivalries among child protection lobbies</a:t>
            </a:r>
          </a:p>
          <a:p>
            <a:r>
              <a:rPr lang="en-US" dirty="0" smtClean="0"/>
              <a:t>Previous research has established the enduring effects of child maltreatment/ caregiver abuse; the enduring effects of peer victimization are at least equivalent to child maltreatment</a:t>
            </a:r>
          </a:p>
          <a:p>
            <a:r>
              <a:rPr lang="en-US" dirty="0" smtClean="0"/>
              <a:t>Perhaps this will serve for the child protection lobbies to join forces</a:t>
            </a:r>
          </a:p>
          <a:p>
            <a:r>
              <a:rPr lang="en-US" dirty="0" smtClean="0"/>
              <a:t>Return to Developmental Victimology (</a:t>
            </a:r>
            <a:r>
              <a:rPr lang="en-US" dirty="0" err="1" smtClean="0"/>
              <a:t>Finkelhor</a:t>
            </a:r>
            <a:r>
              <a:rPr lang="en-US" dirty="0"/>
              <a:t>)</a:t>
            </a:r>
            <a:endParaRPr lang="en-US" dirty="0" smtClean="0"/>
          </a:p>
          <a:p>
            <a:r>
              <a:rPr lang="en-US" b="1" dirty="0" smtClean="0">
                <a:solidFill>
                  <a:schemeClr val="bg2"/>
                </a:solidFill>
              </a:rPr>
              <a:t>Question:</a:t>
            </a:r>
            <a:r>
              <a:rPr lang="en-US" dirty="0" smtClean="0"/>
              <a:t>  Despite recent declines in child maltreatment rates and some evidence that bully intervention programs do have an impact (later slides) can we afford to have these children coming to adulthood with elevated levels of depression, self harm and anxiety?  </a:t>
            </a:r>
          </a:p>
          <a:p>
            <a:endParaRPr lang="en-US" dirty="0"/>
          </a:p>
        </p:txBody>
      </p:sp>
      <p:sp>
        <p:nvSpPr>
          <p:cNvPr id="3" name="Title 2"/>
          <p:cNvSpPr>
            <a:spLocks noGrp="1"/>
          </p:cNvSpPr>
          <p:nvPr>
            <p:ph type="title"/>
          </p:nvPr>
        </p:nvSpPr>
        <p:spPr/>
        <p:txBody>
          <a:bodyPr/>
          <a:lstStyle/>
          <a:p>
            <a:r>
              <a:rPr lang="en-US" dirty="0" smtClean="0"/>
              <a:t>Conclusions </a:t>
            </a:r>
            <a:r>
              <a:rPr lang="en-US" dirty="0"/>
              <a:t>F</a:t>
            </a:r>
            <a:r>
              <a:rPr lang="en-US" dirty="0" smtClean="0"/>
              <a:t>rom </a:t>
            </a:r>
            <a:r>
              <a:rPr lang="en-US" dirty="0"/>
              <a:t>T</a:t>
            </a:r>
            <a:r>
              <a:rPr lang="en-US" dirty="0" smtClean="0"/>
              <a:t>his Study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Current distinction is arbitrary, and </a:t>
            </a:r>
          </a:p>
          <a:p>
            <a:r>
              <a:rPr lang="en-US" dirty="0" smtClean="0"/>
              <a:t>Ignores children’s own perspective</a:t>
            </a:r>
          </a:p>
          <a:p>
            <a:r>
              <a:rPr lang="en-US" dirty="0" smtClean="0"/>
              <a:t>Harm is clear and well-established</a:t>
            </a:r>
          </a:p>
          <a:p>
            <a:r>
              <a:rPr lang="en-US" dirty="0" smtClean="0"/>
              <a:t>Child Maltreatment and PV are interconnected</a:t>
            </a:r>
          </a:p>
          <a:p>
            <a:r>
              <a:rPr lang="en-US" dirty="0" smtClean="0"/>
              <a:t>Better reflects true scope of victimization</a:t>
            </a:r>
          </a:p>
          <a:p>
            <a:r>
              <a:rPr lang="en-US" dirty="0" smtClean="0"/>
              <a:t>Allows better identification of most victimized children</a:t>
            </a:r>
          </a:p>
          <a:p>
            <a:r>
              <a:rPr lang="en-US" dirty="0" smtClean="0"/>
              <a:t>Collaboration  for access to scare resources</a:t>
            </a:r>
          </a:p>
          <a:p>
            <a:r>
              <a:rPr lang="en-US" dirty="0" smtClean="0"/>
              <a:t>Increased policy influence</a:t>
            </a:r>
          </a:p>
          <a:p>
            <a:endParaRPr lang="en-US" dirty="0"/>
          </a:p>
        </p:txBody>
      </p:sp>
      <p:sp>
        <p:nvSpPr>
          <p:cNvPr id="3" name="Title 2"/>
          <p:cNvSpPr>
            <a:spLocks noGrp="1"/>
          </p:cNvSpPr>
          <p:nvPr>
            <p:ph type="title"/>
          </p:nvPr>
        </p:nvSpPr>
        <p:spPr/>
        <p:txBody>
          <a:bodyPr>
            <a:normAutofit fontScale="90000"/>
          </a:bodyPr>
          <a:lstStyle/>
          <a:p>
            <a:r>
              <a:rPr lang="en-US" dirty="0" smtClean="0"/>
              <a:t>Arguments for a More Accurate Term: Peer Victimization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Battered Child</a:t>
            </a:r>
          </a:p>
          <a:p>
            <a:r>
              <a:rPr lang="en-US" dirty="0" smtClean="0"/>
              <a:t>Sexual Abuse</a:t>
            </a:r>
          </a:p>
          <a:p>
            <a:r>
              <a:rPr lang="en-US" dirty="0" smtClean="0"/>
              <a:t>Neglect of Neglect</a:t>
            </a:r>
          </a:p>
          <a:p>
            <a:r>
              <a:rPr lang="en-US" dirty="0" smtClean="0"/>
              <a:t>Exposure to Domestic Violence/ Drug Exposure</a:t>
            </a:r>
          </a:p>
          <a:p>
            <a:endParaRPr lang="en-US" dirty="0"/>
          </a:p>
        </p:txBody>
      </p:sp>
      <p:sp>
        <p:nvSpPr>
          <p:cNvPr id="3" name="Title 2"/>
          <p:cNvSpPr>
            <a:spLocks noGrp="1"/>
          </p:cNvSpPr>
          <p:nvPr>
            <p:ph type="title"/>
          </p:nvPr>
        </p:nvSpPr>
        <p:spPr/>
        <p:txBody>
          <a:bodyPr>
            <a:normAutofit fontScale="90000"/>
          </a:bodyPr>
          <a:lstStyle/>
          <a:p>
            <a:r>
              <a:rPr lang="en-US" dirty="0" smtClean="0"/>
              <a:t>Milestones in Enlargement of Child Maltreatment Concept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fontScale="92500" lnSpcReduction="20000"/>
          </a:bodyPr>
          <a:lstStyle/>
          <a:p>
            <a:r>
              <a:rPr lang="en-US" dirty="0" smtClean="0"/>
              <a:t>Using this concept of peer victimization and aggression would better capture the range of this phenomena</a:t>
            </a:r>
          </a:p>
          <a:p>
            <a:r>
              <a:rPr lang="en-US" dirty="0" smtClean="0"/>
              <a:t>Need to focus both on harm caused by peers acting outside of community norms as well as aggressive acts(single and multiple) that also cause harm</a:t>
            </a:r>
          </a:p>
          <a:p>
            <a:r>
              <a:rPr lang="en-US" dirty="0" smtClean="0"/>
              <a:t>Need to achieve more uniformity across languages</a:t>
            </a:r>
            <a:endParaRPr lang="en-US" dirty="0"/>
          </a:p>
          <a:p>
            <a:r>
              <a:rPr lang="en-US" dirty="0" smtClean="0"/>
              <a:t>Make alliances across systems</a:t>
            </a:r>
          </a:p>
          <a:p>
            <a:r>
              <a:rPr lang="en-US" dirty="0" smtClean="0"/>
              <a:t>Enables  schools, children and researchers to share a definition</a:t>
            </a:r>
          </a:p>
          <a:p>
            <a:r>
              <a:rPr lang="en-US" dirty="0" smtClean="0"/>
              <a:t>Child Protective Services (CPS) agencies would see  victimization and aggression as more compatible with their mission and legal charge.</a:t>
            </a:r>
          </a:p>
          <a:p>
            <a:r>
              <a:rPr lang="en-US" dirty="0" smtClean="0"/>
              <a:t>This in turn, might facilitate schools being able to report to  CPS  and being able to get a response (maybe an alternate response?)  </a:t>
            </a:r>
          </a:p>
          <a:p>
            <a:endParaRPr lang="en-US" dirty="0"/>
          </a:p>
        </p:txBody>
      </p:sp>
      <p:sp>
        <p:nvSpPr>
          <p:cNvPr id="3" name="Title 2"/>
          <p:cNvSpPr>
            <a:spLocks noGrp="1"/>
          </p:cNvSpPr>
          <p:nvPr>
            <p:ph type="title"/>
          </p:nvPr>
        </p:nvSpPr>
        <p:spPr/>
        <p:txBody>
          <a:bodyPr/>
          <a:lstStyle/>
          <a:p>
            <a:r>
              <a:rPr lang="en-US" dirty="0" smtClean="0"/>
              <a:t>Implications of  Making a Shift: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92500" lnSpcReduction="20000"/>
          </a:bodyPr>
          <a:lstStyle/>
          <a:p>
            <a:r>
              <a:rPr lang="en-US" dirty="0" smtClean="0"/>
              <a:t>Originally as conceived by Olweus (2002):	</a:t>
            </a:r>
          </a:p>
          <a:p>
            <a:pPr lvl="1"/>
            <a:r>
              <a:rPr lang="en-US" dirty="0"/>
              <a:t>Repeated activities</a:t>
            </a:r>
          </a:p>
          <a:p>
            <a:pPr lvl="1"/>
            <a:r>
              <a:rPr lang="en-US" dirty="0"/>
              <a:t>Power imbalance </a:t>
            </a:r>
            <a:endParaRPr lang="en-US" dirty="0" smtClean="0"/>
          </a:p>
          <a:p>
            <a:r>
              <a:rPr lang="en-US" dirty="0" smtClean="0"/>
              <a:t>Campbell Systematic Review (Farrington &amp; Ttofi, 2009)</a:t>
            </a:r>
          </a:p>
          <a:p>
            <a:pPr lvl="1"/>
            <a:r>
              <a:rPr lang="en-US" dirty="0" smtClean="0"/>
              <a:t>Several key elements: Physical, verbal, or psychological attack or intimidation</a:t>
            </a:r>
          </a:p>
          <a:p>
            <a:pPr lvl="1"/>
            <a:r>
              <a:rPr lang="en-US" dirty="0" smtClean="0"/>
              <a:t>Intended to cause fear, distress, or harm</a:t>
            </a:r>
          </a:p>
          <a:p>
            <a:pPr lvl="1"/>
            <a:r>
              <a:rPr lang="en-US" dirty="0" smtClean="0"/>
              <a:t>Imbalance of power</a:t>
            </a:r>
          </a:p>
          <a:p>
            <a:pPr lvl="1"/>
            <a:r>
              <a:rPr lang="en-US" dirty="0" smtClean="0"/>
              <a:t>Repeated incidents between same children over time</a:t>
            </a:r>
          </a:p>
          <a:p>
            <a:pPr lvl="1"/>
            <a:r>
              <a:rPr lang="en-US" dirty="0" smtClean="0"/>
              <a:t>In school, or to/from</a:t>
            </a:r>
          </a:p>
          <a:p>
            <a:pPr lvl="1"/>
            <a:r>
              <a:rPr lang="en-US" dirty="0" smtClean="0"/>
              <a:t>Same strength ≠ bullying</a:t>
            </a:r>
          </a:p>
          <a:p>
            <a:pPr lvl="1"/>
            <a:r>
              <a:rPr lang="en-US" dirty="0" smtClean="0"/>
              <a:t>Should not be equated with aggression or violence</a:t>
            </a:r>
          </a:p>
          <a:p>
            <a:pPr lvl="1"/>
            <a:r>
              <a:rPr lang="en-US" dirty="0" smtClean="0"/>
              <a:t>Important social problem</a:t>
            </a:r>
          </a:p>
          <a:p>
            <a:pPr lvl="1"/>
            <a:r>
              <a:rPr lang="en-US" dirty="0" smtClean="0"/>
              <a:t>Language capture is different&amp; problematic, in different languages</a:t>
            </a:r>
          </a:p>
        </p:txBody>
      </p:sp>
      <p:sp>
        <p:nvSpPr>
          <p:cNvPr id="3" name="Title 2"/>
          <p:cNvSpPr>
            <a:spLocks noGrp="1"/>
          </p:cNvSpPr>
          <p:nvPr>
            <p:ph type="title"/>
          </p:nvPr>
        </p:nvSpPr>
        <p:spPr/>
        <p:txBody>
          <a:bodyPr/>
          <a:lstStyle/>
          <a:p>
            <a:r>
              <a:rPr lang="en-US" dirty="0" smtClean="0"/>
              <a:t>Current Concept of Bullying</a:t>
            </a:r>
            <a:endParaRPr lang="en-US" dirty="0"/>
          </a:p>
        </p:txBody>
      </p:sp>
    </p:spTree>
    <p:extLst>
      <p:ext uri="{BB962C8B-B14F-4D97-AF65-F5344CB8AC3E}">
        <p14:creationId xmlns:p14="http://schemas.microsoft.com/office/powerpoint/2010/main" val="4028102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2772"/>
            <a:ext cx="8229600" cy="5412828"/>
          </a:xfrm>
        </p:spPr>
        <p:txBody>
          <a:bodyPr>
            <a:noAutofit/>
          </a:bodyPr>
          <a:lstStyle/>
          <a:p>
            <a:r>
              <a:rPr lang="en-US" sz="2100" dirty="0" smtClean="0"/>
              <a:t>Shift into a new name: Peer Victimization and Aggression for all the reasons identified above</a:t>
            </a:r>
          </a:p>
          <a:p>
            <a:r>
              <a:rPr lang="en-US" sz="2100" dirty="0" smtClean="0"/>
              <a:t>Use established strategies and relationships to conduct multidisciplinary cross training and develop new ones</a:t>
            </a:r>
          </a:p>
          <a:p>
            <a:r>
              <a:rPr lang="en-US" sz="2100" dirty="0" smtClean="0"/>
              <a:t>Building on the Campbell Collaboration &amp; Ttofi &amp; Farrington, 2011  findings, deliver school based intervention services as an entitlement, no charge, no eligibility criteria and assess all parties</a:t>
            </a:r>
          </a:p>
          <a:p>
            <a:r>
              <a:rPr lang="en-US" sz="2100" dirty="0" smtClean="0"/>
              <a:t>Utilize research that demonstrates PV aka “bullying” is a form of child maltreatment</a:t>
            </a:r>
          </a:p>
          <a:p>
            <a:r>
              <a:rPr lang="en-US" sz="2100" dirty="0" smtClean="0"/>
              <a:t>For reluctant families, leverage a report to CPS; case may qualify for an alternate response</a:t>
            </a:r>
          </a:p>
          <a:p>
            <a:r>
              <a:rPr lang="en-US" sz="2100" dirty="0" smtClean="0"/>
              <a:t>Become familiar with EBP that work</a:t>
            </a:r>
          </a:p>
          <a:p>
            <a:r>
              <a:rPr lang="en-US" sz="2100" dirty="0" smtClean="0"/>
              <a:t>Conduct more research based on Campbell </a:t>
            </a:r>
            <a:r>
              <a:rPr lang="en-US" sz="2100" dirty="0" smtClean="0">
                <a:solidFill>
                  <a:prstClr val="white"/>
                </a:solidFill>
              </a:rPr>
              <a:t>Collaboration and Ttofi &amp; Farrington findings </a:t>
            </a:r>
            <a:r>
              <a:rPr lang="en-US" sz="2100" dirty="0" smtClean="0"/>
              <a:t>(see next slide) – use as platform for new research and treatment certification/licensure</a:t>
            </a:r>
          </a:p>
        </p:txBody>
      </p:sp>
      <p:sp>
        <p:nvSpPr>
          <p:cNvPr id="3" name="Title 2"/>
          <p:cNvSpPr>
            <a:spLocks noGrp="1"/>
          </p:cNvSpPr>
          <p:nvPr>
            <p:ph type="title"/>
          </p:nvPr>
        </p:nvSpPr>
        <p:spPr/>
        <p:txBody>
          <a:bodyPr/>
          <a:lstStyle/>
          <a:p>
            <a:r>
              <a:rPr lang="en-US" dirty="0" smtClean="0"/>
              <a:t>Our Proposal</a:t>
            </a:r>
            <a:endParaRPr lang="en-US" dirty="0"/>
          </a:p>
        </p:txBody>
      </p:sp>
    </p:spTree>
    <p:extLst>
      <p:ext uri="{BB962C8B-B14F-4D97-AF65-F5344CB8AC3E}">
        <p14:creationId xmlns:p14="http://schemas.microsoft.com/office/powerpoint/2010/main" val="4237126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rmAutofit fontScale="92500" lnSpcReduction="20000"/>
          </a:bodyPr>
          <a:lstStyle/>
          <a:p>
            <a:r>
              <a:rPr lang="en-US" dirty="0" smtClean="0"/>
              <a:t>Campbell Systematic Review (2009)</a:t>
            </a:r>
          </a:p>
          <a:p>
            <a:r>
              <a:rPr lang="en-US" dirty="0" smtClean="0"/>
              <a:t>Farrington, D. &amp; Ttufi, M. (2011). Effectiveness of school based programs to reduce bullying: A systematic analytic review. </a:t>
            </a:r>
          </a:p>
          <a:p>
            <a:r>
              <a:rPr lang="en-US" u="sng" dirty="0" smtClean="0"/>
              <a:t>Studies concluded</a:t>
            </a:r>
          </a:p>
          <a:p>
            <a:pPr lvl="1"/>
            <a:r>
              <a:rPr lang="en-US" sz="2200" dirty="0" smtClean="0"/>
              <a:t>After reviewing 44 programs</a:t>
            </a:r>
          </a:p>
          <a:p>
            <a:pPr lvl="2"/>
            <a:r>
              <a:rPr lang="en-US" sz="2200" dirty="0"/>
              <a:t>Bullying decreased by 20-23%</a:t>
            </a:r>
            <a:endParaRPr lang="en-US" sz="2200" b="1" dirty="0"/>
          </a:p>
          <a:p>
            <a:pPr lvl="2"/>
            <a:r>
              <a:rPr lang="en-US" sz="2200" dirty="0"/>
              <a:t>Victimization decreased by 17-20</a:t>
            </a:r>
            <a:r>
              <a:rPr lang="en-US" sz="2200" dirty="0" smtClean="0"/>
              <a:t>%</a:t>
            </a:r>
          </a:p>
          <a:p>
            <a:pPr lvl="1"/>
            <a:r>
              <a:rPr lang="en-US" sz="2200" dirty="0"/>
              <a:t>Also </a:t>
            </a:r>
            <a:r>
              <a:rPr lang="en-US" sz="2200" dirty="0" smtClean="0"/>
              <a:t>found</a:t>
            </a:r>
          </a:p>
          <a:p>
            <a:pPr lvl="2"/>
            <a:r>
              <a:rPr lang="en-US" sz="2200" dirty="0" smtClean="0"/>
              <a:t>Parent training and meetings were significantly related to a decrease in both bullying and victimization</a:t>
            </a:r>
          </a:p>
          <a:p>
            <a:pPr lvl="2"/>
            <a:r>
              <a:rPr lang="en-US" sz="2200" dirty="0" smtClean="0"/>
              <a:t>Need to target wider systematic factors, such as family</a:t>
            </a:r>
          </a:p>
          <a:p>
            <a:pPr lvl="2"/>
            <a:r>
              <a:rPr lang="en-US" sz="2200" dirty="0" smtClean="0"/>
              <a:t>Ripe </a:t>
            </a:r>
            <a:r>
              <a:rPr lang="en-US" sz="2200" dirty="0"/>
              <a:t>for new long term research on the efficacy of these </a:t>
            </a:r>
            <a:r>
              <a:rPr lang="en-US" sz="2200" dirty="0" smtClean="0"/>
              <a:t>programs</a:t>
            </a:r>
            <a:endParaRPr lang="en-US" sz="2200" dirty="0"/>
          </a:p>
          <a:p>
            <a:pPr lvl="2"/>
            <a:r>
              <a:rPr lang="en-US" sz="2200" dirty="0" smtClean="0"/>
              <a:t>Need to have a system of accredited treatment internationally </a:t>
            </a:r>
          </a:p>
        </p:txBody>
      </p:sp>
      <p:sp>
        <p:nvSpPr>
          <p:cNvPr id="3" name="Title 2"/>
          <p:cNvSpPr>
            <a:spLocks noGrp="1"/>
          </p:cNvSpPr>
          <p:nvPr>
            <p:ph type="title"/>
          </p:nvPr>
        </p:nvSpPr>
        <p:spPr/>
        <p:txBody>
          <a:bodyPr>
            <a:normAutofit/>
          </a:bodyPr>
          <a:lstStyle/>
          <a:p>
            <a:r>
              <a:rPr lang="en-US" sz="3600" dirty="0" smtClean="0"/>
              <a:t>Evidence Based Programs: Do they work?</a:t>
            </a:r>
            <a:endParaRPr lang="en-US" sz="3600" dirty="0"/>
          </a:p>
        </p:txBody>
      </p:sp>
    </p:spTree>
    <p:extLst>
      <p:ext uri="{BB962C8B-B14F-4D97-AF65-F5344CB8AC3E}">
        <p14:creationId xmlns:p14="http://schemas.microsoft.com/office/powerpoint/2010/main" val="282265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Campbell reviews identified some that work</a:t>
            </a:r>
          </a:p>
          <a:p>
            <a:r>
              <a:rPr lang="en-US" dirty="0" smtClean="0"/>
              <a:t>Also called for involvement of parents and community systems</a:t>
            </a:r>
          </a:p>
          <a:p>
            <a:r>
              <a:rPr lang="en-US" dirty="0" smtClean="0"/>
              <a:t>Esplinage (2015) many programs demonstrate only modest reductions in bullying and small effect sizes. Few are published. We need more multidimensional approaches, rigorous research, and the mobilization of parents and teachers.</a:t>
            </a:r>
            <a:endParaRPr lang="en-US" dirty="0"/>
          </a:p>
        </p:txBody>
      </p:sp>
      <p:sp>
        <p:nvSpPr>
          <p:cNvPr id="3" name="Title 2"/>
          <p:cNvSpPr>
            <a:spLocks noGrp="1"/>
          </p:cNvSpPr>
          <p:nvPr>
            <p:ph type="title"/>
          </p:nvPr>
        </p:nvSpPr>
        <p:spPr/>
        <p:txBody>
          <a:bodyPr>
            <a:normAutofit fontScale="90000"/>
          </a:bodyPr>
          <a:lstStyle/>
          <a:p>
            <a:r>
              <a:rPr lang="en-US" dirty="0" smtClean="0"/>
              <a:t>What is the Evidence that Interventions Programs Work?</a:t>
            </a:r>
            <a:endParaRPr lang="en-US" dirty="0"/>
          </a:p>
        </p:txBody>
      </p:sp>
    </p:spTree>
    <p:extLst>
      <p:ext uri="{BB962C8B-B14F-4D97-AF65-F5344CB8AC3E}">
        <p14:creationId xmlns:p14="http://schemas.microsoft.com/office/powerpoint/2010/main" val="70049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65986"/>
          </a:xfrm>
        </p:spPr>
        <p:txBody>
          <a:bodyPr/>
          <a:lstStyle/>
          <a:p>
            <a:r>
              <a:rPr lang="en-US" dirty="0" smtClean="0"/>
              <a:t>Ask colleagues what they mean by bullying; chances are they are concerned about harmful acts that violate community standards.</a:t>
            </a:r>
          </a:p>
          <a:p>
            <a:r>
              <a:rPr lang="en-US" dirty="0" smtClean="0"/>
              <a:t>Find out if your local school has an “anti bullying policy”, and how is it enforced. </a:t>
            </a:r>
          </a:p>
          <a:p>
            <a:r>
              <a:rPr lang="en-US" dirty="0" smtClean="0"/>
              <a:t>For school that claim they do not have a problem, ask them if they have taken an anonymous survey of the kids who are enrolled. Ask about rates of absenteeism. </a:t>
            </a:r>
          </a:p>
          <a:p>
            <a:r>
              <a:rPr lang="en-US" dirty="0" smtClean="0"/>
              <a:t>Ask at your PTA meeting, what is included and excluded from your school’s definition. Ask about what was raised here as problems with the concept.</a:t>
            </a:r>
          </a:p>
        </p:txBody>
      </p:sp>
      <p:sp>
        <p:nvSpPr>
          <p:cNvPr id="3" name="Title 2"/>
          <p:cNvSpPr>
            <a:spLocks noGrp="1"/>
          </p:cNvSpPr>
          <p:nvPr>
            <p:ph type="title"/>
          </p:nvPr>
        </p:nvSpPr>
        <p:spPr/>
        <p:txBody>
          <a:bodyPr>
            <a:normAutofit fontScale="90000"/>
          </a:bodyPr>
          <a:lstStyle/>
          <a:p>
            <a:r>
              <a:rPr lang="en-US" dirty="0" smtClean="0"/>
              <a:t>How Could You Apply This Shift in Your Community?</a:t>
            </a:r>
            <a:endParaRPr lang="en-US" dirty="0"/>
          </a:p>
        </p:txBody>
      </p:sp>
    </p:spTree>
    <p:extLst>
      <p:ext uri="{BB962C8B-B14F-4D97-AF65-F5344CB8AC3E}">
        <p14:creationId xmlns:p14="http://schemas.microsoft.com/office/powerpoint/2010/main" val="2679787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34000"/>
          </a:xfrm>
        </p:spPr>
        <p:txBody>
          <a:bodyPr>
            <a:normAutofit lnSpcReduction="10000"/>
          </a:bodyPr>
          <a:lstStyle/>
          <a:p>
            <a:r>
              <a:rPr lang="en-US" dirty="0" smtClean="0"/>
              <a:t>Are you in a position to conduct trainings across disciplines that would raise the seriousness of peer victimization that occurs under the guise of bullying? </a:t>
            </a:r>
          </a:p>
          <a:p>
            <a:r>
              <a:rPr lang="en-US" dirty="0" smtClean="0"/>
              <a:t>Include in your professional exchanges that children themselves have rated bullying and teasing as their #1 Tough Issue.</a:t>
            </a:r>
          </a:p>
          <a:p>
            <a:r>
              <a:rPr lang="en-US" dirty="0" smtClean="0"/>
              <a:t>Refer to the new research cited in this presentation, identifying that being bullied by peers had a “worse” impact on adult MH than maltreatment by adults alone. </a:t>
            </a:r>
          </a:p>
          <a:p>
            <a:r>
              <a:rPr lang="en-US" dirty="0" smtClean="0"/>
              <a:t>Expect that local CPS agencies &amp; schools would not want to increase their workload by adding response and reporting responsibilities to their duties.   </a:t>
            </a:r>
            <a:endParaRPr lang="en-US" dirty="0"/>
          </a:p>
        </p:txBody>
      </p:sp>
      <p:sp>
        <p:nvSpPr>
          <p:cNvPr id="3" name="Title 2"/>
          <p:cNvSpPr>
            <a:spLocks noGrp="1"/>
          </p:cNvSpPr>
          <p:nvPr>
            <p:ph type="title"/>
          </p:nvPr>
        </p:nvSpPr>
        <p:spPr/>
        <p:txBody>
          <a:bodyPr>
            <a:normAutofit fontScale="90000"/>
          </a:bodyPr>
          <a:lstStyle/>
          <a:p>
            <a:r>
              <a:rPr lang="en-US" sz="3800" dirty="0">
                <a:ln w="3200">
                  <a:solidFill>
                    <a:srgbClr val="444D26">
                      <a:shade val="75000"/>
                      <a:alpha val="25000"/>
                    </a:srgbClr>
                  </a:solidFill>
                  <a:prstDash val="solid"/>
                  <a:round/>
                </a:ln>
              </a:rPr>
              <a:t>How Could You Apply This Shift in Your Community?</a:t>
            </a:r>
            <a:endParaRPr lang="en-US" dirty="0"/>
          </a:p>
        </p:txBody>
      </p:sp>
    </p:spTree>
    <p:extLst>
      <p:ext uri="{BB962C8B-B14F-4D97-AF65-F5344CB8AC3E}">
        <p14:creationId xmlns:p14="http://schemas.microsoft.com/office/powerpoint/2010/main" val="2273793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497" y="1524000"/>
            <a:ext cx="8229600" cy="4800600"/>
          </a:xfrm>
        </p:spPr>
        <p:txBody>
          <a:bodyPr>
            <a:normAutofit lnSpcReduction="10000"/>
          </a:bodyPr>
          <a:lstStyle/>
          <a:p>
            <a:r>
              <a:rPr lang="en-US" dirty="0"/>
              <a:t>S</a:t>
            </a:r>
            <a:r>
              <a:rPr lang="en-US" dirty="0" smtClean="0"/>
              <a:t>chools already make a report and CPS takes it when parents are repeatedly unresponsive or refuse to attend to their child’s MH needs; it can be demonstrated that the community’s long term interests are served by an earlier ( and perhaps alternative ) response.</a:t>
            </a:r>
          </a:p>
          <a:p>
            <a:pPr lvl="2"/>
            <a:r>
              <a:rPr lang="en-US" dirty="0" smtClean="0"/>
              <a:t>Maltreatment and peer victimization are connected</a:t>
            </a:r>
          </a:p>
          <a:p>
            <a:pPr lvl="2"/>
            <a:r>
              <a:rPr lang="en-US" dirty="0" smtClean="0"/>
              <a:t>Harm is clear and well established  </a:t>
            </a:r>
          </a:p>
          <a:p>
            <a:pPr lvl="2"/>
            <a:r>
              <a:rPr lang="en-US" dirty="0" smtClean="0"/>
              <a:t>Often “find” child maltreatment when investigating peer victimization</a:t>
            </a:r>
          </a:p>
          <a:p>
            <a:r>
              <a:rPr lang="en-US" dirty="0" smtClean="0"/>
              <a:t>We have identified historic precedent (s) for enlarging the concept of what constitutes child maltreatment over time.  The time to include peer victimization as child maltreatment is now.  </a:t>
            </a:r>
            <a:endParaRPr lang="en-US" dirty="0"/>
          </a:p>
        </p:txBody>
      </p:sp>
      <p:sp>
        <p:nvSpPr>
          <p:cNvPr id="3" name="Title 2"/>
          <p:cNvSpPr>
            <a:spLocks noGrp="1"/>
          </p:cNvSpPr>
          <p:nvPr>
            <p:ph type="title"/>
          </p:nvPr>
        </p:nvSpPr>
        <p:spPr/>
        <p:txBody>
          <a:bodyPr/>
          <a:lstStyle/>
          <a:p>
            <a:r>
              <a:rPr lang="en-US" sz="3400" dirty="0">
                <a:ln w="3200">
                  <a:solidFill>
                    <a:srgbClr val="444D26">
                      <a:shade val="75000"/>
                      <a:alpha val="25000"/>
                    </a:srgbClr>
                  </a:solidFill>
                  <a:prstDash val="solid"/>
                  <a:round/>
                </a:ln>
              </a:rPr>
              <a:t>How Could You Apply This Shift in Your Community?</a:t>
            </a:r>
            <a:endParaRPr lang="en-US" dirty="0"/>
          </a:p>
        </p:txBody>
      </p:sp>
    </p:spTree>
    <p:extLst>
      <p:ext uri="{BB962C8B-B14F-4D97-AF65-F5344CB8AC3E}">
        <p14:creationId xmlns:p14="http://schemas.microsoft.com/office/powerpoint/2010/main" val="4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92500" lnSpcReduction="10000"/>
          </a:bodyPr>
          <a:lstStyle/>
          <a:p>
            <a:r>
              <a:rPr lang="en-US" dirty="0"/>
              <a:t>The official concept of bullying is a hypothesis (as yet unproven)  about what differentiates serious from non-serious (actionable or non-actionable) peer victimization, aggression or conflict</a:t>
            </a:r>
          </a:p>
          <a:p>
            <a:r>
              <a:rPr lang="en-US" dirty="0"/>
              <a:t>Fragmentation: bullying, sexual harassment, date </a:t>
            </a:r>
            <a:r>
              <a:rPr lang="en-US" dirty="0" smtClean="0"/>
              <a:t>rape</a:t>
            </a:r>
            <a:r>
              <a:rPr lang="en-US" dirty="0"/>
              <a:t>, gang violence </a:t>
            </a:r>
          </a:p>
          <a:p>
            <a:r>
              <a:rPr lang="en-US" dirty="0"/>
              <a:t>Excludes much serious </a:t>
            </a:r>
            <a:r>
              <a:rPr lang="en-US" dirty="0" smtClean="0"/>
              <a:t>one time peer victimization, e.g. rape</a:t>
            </a:r>
            <a:endParaRPr lang="en-US" dirty="0"/>
          </a:p>
          <a:p>
            <a:r>
              <a:rPr lang="en-US" dirty="0"/>
              <a:t>Does not map onto all things that educators care </a:t>
            </a:r>
            <a:r>
              <a:rPr lang="en-US" dirty="0" smtClean="0"/>
              <a:t>about</a:t>
            </a:r>
            <a:endParaRPr lang="en-US" dirty="0"/>
          </a:p>
          <a:p>
            <a:r>
              <a:rPr lang="en-US" dirty="0" smtClean="0"/>
              <a:t>Hard </a:t>
            </a:r>
            <a:r>
              <a:rPr lang="en-US" dirty="0"/>
              <a:t>to define</a:t>
            </a:r>
          </a:p>
          <a:p>
            <a:r>
              <a:rPr lang="en-US" dirty="0" smtClean="0"/>
              <a:t>Used </a:t>
            </a:r>
            <a:r>
              <a:rPr lang="en-US" dirty="0"/>
              <a:t>differently by researchers, children</a:t>
            </a:r>
          </a:p>
          <a:p>
            <a:r>
              <a:rPr lang="en-US" dirty="0" smtClean="0"/>
              <a:t>Has </a:t>
            </a:r>
            <a:r>
              <a:rPr lang="en-US" dirty="0"/>
              <a:t>a school bias</a:t>
            </a:r>
          </a:p>
          <a:p>
            <a:r>
              <a:rPr lang="en-US" dirty="0" smtClean="0"/>
              <a:t>Doesn’t </a:t>
            </a:r>
            <a:r>
              <a:rPr lang="en-US" dirty="0"/>
              <a:t>exist in </a:t>
            </a:r>
            <a:r>
              <a:rPr lang="en-US" dirty="0" smtClean="0"/>
              <a:t>some </a:t>
            </a:r>
            <a:r>
              <a:rPr lang="en-US" dirty="0"/>
              <a:t>languages</a:t>
            </a:r>
          </a:p>
          <a:p>
            <a:endParaRPr lang="en-US" dirty="0"/>
          </a:p>
        </p:txBody>
      </p:sp>
      <p:sp>
        <p:nvSpPr>
          <p:cNvPr id="3" name="Title 2"/>
          <p:cNvSpPr>
            <a:spLocks noGrp="1"/>
          </p:cNvSpPr>
          <p:nvPr>
            <p:ph type="title"/>
          </p:nvPr>
        </p:nvSpPr>
        <p:spPr/>
        <p:txBody>
          <a:bodyPr/>
          <a:lstStyle/>
          <a:p>
            <a:r>
              <a:rPr lang="en-US" dirty="0" smtClean="0"/>
              <a:t>Problems with the Concept</a:t>
            </a:r>
            <a:endParaRPr lang="en-US" dirty="0"/>
          </a:p>
        </p:txBody>
      </p:sp>
    </p:spTree>
    <p:extLst>
      <p:ext uri="{BB962C8B-B14F-4D97-AF65-F5344CB8AC3E}">
        <p14:creationId xmlns:p14="http://schemas.microsoft.com/office/powerpoint/2010/main" val="131112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1090"/>
            <a:ext cx="8229600" cy="5268310"/>
          </a:xfrm>
        </p:spPr>
        <p:txBody>
          <a:bodyPr>
            <a:normAutofit fontScale="92500"/>
          </a:bodyPr>
          <a:lstStyle/>
          <a:p>
            <a:r>
              <a:rPr lang="en-US" dirty="0" smtClean="0"/>
              <a:t>Kaiser Family Foundation Survey “Talking with Kids About Tough Issues” (2001)</a:t>
            </a:r>
          </a:p>
          <a:p>
            <a:pPr lvl="1"/>
            <a:r>
              <a:rPr lang="en-US" dirty="0" smtClean="0"/>
              <a:t>Children (ages 8-15)rank these problems as the most serious: </a:t>
            </a:r>
          </a:p>
          <a:p>
            <a:pPr marL="620713" lvl="1" indent="-228600" eaLnBrk="0" fontAlgn="base" hangingPunct="0">
              <a:lnSpc>
                <a:spcPct val="90000"/>
              </a:lnSpc>
              <a:spcBef>
                <a:spcPts val="325"/>
              </a:spcBef>
              <a:spcAft>
                <a:spcPct val="0"/>
              </a:spcAft>
              <a:buClr>
                <a:srgbClr val="2DA2BF"/>
              </a:buClr>
              <a:buSzTx/>
              <a:buNone/>
            </a:pPr>
            <a:r>
              <a:rPr lang="en-US" altLang="en-US" sz="1800" dirty="0">
                <a:solidFill>
                  <a:schemeClr val="tx2">
                    <a:lumMod val="90000"/>
                  </a:schemeClr>
                </a:solidFill>
                <a:latin typeface="Constantia" pitchFamily="18" charset="0"/>
              </a:rPr>
              <a:t> </a:t>
            </a:r>
            <a:r>
              <a:rPr lang="en-US" altLang="en-US" sz="1800" dirty="0" smtClean="0">
                <a:solidFill>
                  <a:schemeClr val="tx2">
                    <a:lumMod val="90000"/>
                  </a:schemeClr>
                </a:solidFill>
                <a:latin typeface="Constantia" pitchFamily="18" charset="0"/>
              </a:rPr>
              <a:t> 2 Drugs/Alcohol</a:t>
            </a:r>
            <a:endParaRPr lang="en-US" altLang="en-US" sz="1800" dirty="0">
              <a:solidFill>
                <a:schemeClr val="tx2">
                  <a:lumMod val="90000"/>
                </a:schemeClr>
              </a:solidFill>
              <a:latin typeface="Constantia" pitchFamily="18" charset="0"/>
            </a:endParaRPr>
          </a:p>
          <a:p>
            <a:pPr marL="620713" lvl="1" indent="-228600" eaLnBrk="0" fontAlgn="base" hangingPunct="0">
              <a:lnSpc>
                <a:spcPct val="90000"/>
              </a:lnSpc>
              <a:spcBef>
                <a:spcPts val="325"/>
              </a:spcBef>
              <a:spcAft>
                <a:spcPct val="0"/>
              </a:spcAft>
              <a:buClr>
                <a:srgbClr val="2DA2BF"/>
              </a:buClr>
              <a:buSzTx/>
              <a:buNone/>
            </a:pPr>
            <a:r>
              <a:rPr lang="en-US" altLang="en-US" sz="1800" dirty="0">
                <a:solidFill>
                  <a:schemeClr val="tx2">
                    <a:lumMod val="90000"/>
                  </a:schemeClr>
                </a:solidFill>
                <a:latin typeface="Constantia" pitchFamily="18" charset="0"/>
              </a:rPr>
              <a:t>  5 Racism</a:t>
            </a:r>
          </a:p>
          <a:p>
            <a:pPr marL="620713" lvl="1" indent="-228600" eaLnBrk="0" fontAlgn="base" hangingPunct="0">
              <a:lnSpc>
                <a:spcPct val="90000"/>
              </a:lnSpc>
              <a:spcBef>
                <a:spcPts val="325"/>
              </a:spcBef>
              <a:spcAft>
                <a:spcPct val="0"/>
              </a:spcAft>
              <a:buClr>
                <a:srgbClr val="2DA2BF"/>
              </a:buClr>
              <a:buSzTx/>
              <a:buNone/>
            </a:pPr>
            <a:r>
              <a:rPr lang="en-US" altLang="en-US" sz="1800" dirty="0">
                <a:solidFill>
                  <a:schemeClr val="tx2">
                    <a:lumMod val="90000"/>
                  </a:schemeClr>
                </a:solidFill>
                <a:latin typeface="Constantia" pitchFamily="18" charset="0"/>
              </a:rPr>
              <a:t>  6 AIDS</a:t>
            </a:r>
          </a:p>
          <a:p>
            <a:pPr marL="620713" lvl="1" indent="-228600" eaLnBrk="0" fontAlgn="base" hangingPunct="0">
              <a:lnSpc>
                <a:spcPct val="90000"/>
              </a:lnSpc>
              <a:spcBef>
                <a:spcPts val="325"/>
              </a:spcBef>
              <a:spcAft>
                <a:spcPct val="0"/>
              </a:spcAft>
              <a:buClr>
                <a:srgbClr val="2DA2BF"/>
              </a:buClr>
              <a:buSzTx/>
              <a:buNone/>
            </a:pPr>
            <a:r>
              <a:rPr lang="en-US" altLang="en-US" sz="1800" dirty="0">
                <a:solidFill>
                  <a:schemeClr val="tx2">
                    <a:lumMod val="90000"/>
                  </a:schemeClr>
                </a:solidFill>
                <a:latin typeface="Constantia" pitchFamily="18" charset="0"/>
              </a:rPr>
              <a:t>  4 Pressure to have sex</a:t>
            </a:r>
          </a:p>
          <a:p>
            <a:pPr marL="620713" lvl="1" indent="-228600" eaLnBrk="0" fontAlgn="base" hangingPunct="0">
              <a:lnSpc>
                <a:spcPct val="90000"/>
              </a:lnSpc>
              <a:spcBef>
                <a:spcPts val="325"/>
              </a:spcBef>
              <a:spcAft>
                <a:spcPct val="0"/>
              </a:spcAft>
              <a:buClr>
                <a:srgbClr val="2DA2BF"/>
              </a:buClr>
              <a:buSzTx/>
              <a:buNone/>
            </a:pPr>
            <a:r>
              <a:rPr lang="en-US" altLang="en-US" sz="1800" dirty="0">
                <a:solidFill>
                  <a:schemeClr val="tx2">
                    <a:lumMod val="90000"/>
                  </a:schemeClr>
                </a:solidFill>
                <a:latin typeface="Constantia" pitchFamily="18" charset="0"/>
              </a:rPr>
              <a:t>  3 Discrimination </a:t>
            </a:r>
          </a:p>
          <a:p>
            <a:pPr marL="620713" lvl="1" indent="-228600" eaLnBrk="0" fontAlgn="base" hangingPunct="0">
              <a:lnSpc>
                <a:spcPct val="90000"/>
              </a:lnSpc>
              <a:spcBef>
                <a:spcPts val="325"/>
              </a:spcBef>
              <a:spcAft>
                <a:spcPct val="0"/>
              </a:spcAft>
              <a:buClr>
                <a:srgbClr val="2DA2BF"/>
              </a:buClr>
              <a:buSzTx/>
              <a:buNone/>
            </a:pPr>
            <a:r>
              <a:rPr lang="en-US" altLang="en-US" sz="1800" dirty="0">
                <a:solidFill>
                  <a:schemeClr val="tx2">
                    <a:lumMod val="90000"/>
                  </a:schemeClr>
                </a:solidFill>
                <a:latin typeface="Constantia" pitchFamily="18" charset="0"/>
              </a:rPr>
              <a:t>  </a:t>
            </a:r>
            <a:r>
              <a:rPr lang="en-US" altLang="en-US" sz="1800" b="1" dirty="0">
                <a:solidFill>
                  <a:schemeClr val="bg2">
                    <a:lumMod val="50000"/>
                  </a:schemeClr>
                </a:solidFill>
                <a:latin typeface="Constantia" pitchFamily="18" charset="0"/>
              </a:rPr>
              <a:t>1 </a:t>
            </a:r>
            <a:r>
              <a:rPr lang="en-US" altLang="en-US" sz="1800" b="1" dirty="0" smtClean="0">
                <a:solidFill>
                  <a:schemeClr val="bg2">
                    <a:lumMod val="50000"/>
                  </a:schemeClr>
                </a:solidFill>
                <a:latin typeface="Constantia" pitchFamily="18" charset="0"/>
              </a:rPr>
              <a:t>Bullying/Teasing</a:t>
            </a:r>
            <a:endParaRPr lang="en-US" altLang="en-US" sz="1800" b="1" dirty="0">
              <a:solidFill>
                <a:schemeClr val="tx2">
                  <a:lumMod val="90000"/>
                </a:schemeClr>
              </a:solidFill>
              <a:latin typeface="Constantia" pitchFamily="18" charset="0"/>
            </a:endParaRPr>
          </a:p>
          <a:p>
            <a:pPr marL="620713" lvl="1" indent="-228600" eaLnBrk="0" fontAlgn="base" hangingPunct="0">
              <a:lnSpc>
                <a:spcPct val="90000"/>
              </a:lnSpc>
              <a:spcBef>
                <a:spcPts val="325"/>
              </a:spcBef>
              <a:spcAft>
                <a:spcPct val="0"/>
              </a:spcAft>
              <a:buClr>
                <a:srgbClr val="2DA2BF"/>
              </a:buClr>
              <a:buSzTx/>
              <a:buNone/>
            </a:pPr>
            <a:r>
              <a:rPr lang="en-US" altLang="en-US" sz="1600" b="1" i="1" dirty="0">
                <a:solidFill>
                  <a:schemeClr val="tx2">
                    <a:lumMod val="90000"/>
                  </a:schemeClr>
                </a:solidFill>
                <a:latin typeface="Constantia" pitchFamily="18" charset="0"/>
              </a:rPr>
              <a:t>This survey oversampled for African American and Latino Children, in order to include their voice; they also ranked Bullying/Teasing as their #1 tough issue</a:t>
            </a:r>
            <a:r>
              <a:rPr lang="en-US" altLang="en-US" sz="1600" b="1" i="1" dirty="0" smtClean="0">
                <a:solidFill>
                  <a:schemeClr val="tx2">
                    <a:lumMod val="90000"/>
                  </a:schemeClr>
                </a:solidFill>
                <a:latin typeface="Constantia" pitchFamily="18" charset="0"/>
              </a:rPr>
              <a:t>.</a:t>
            </a:r>
          </a:p>
          <a:p>
            <a:pPr marL="620713" lvl="1" indent="-228600" eaLnBrk="0" fontAlgn="base" hangingPunct="0">
              <a:lnSpc>
                <a:spcPct val="90000"/>
              </a:lnSpc>
              <a:spcBef>
                <a:spcPts val="325"/>
              </a:spcBef>
              <a:spcAft>
                <a:spcPct val="0"/>
              </a:spcAft>
              <a:buClr>
                <a:srgbClr val="2DA2BF"/>
              </a:buClr>
              <a:buSzTx/>
              <a:buNone/>
            </a:pPr>
            <a:r>
              <a:rPr lang="en-US" altLang="en-US" sz="1800" b="1" i="1" dirty="0" smtClean="0">
                <a:solidFill>
                  <a:schemeClr val="tx2">
                    <a:lumMod val="90000"/>
                  </a:schemeClr>
                </a:solidFill>
                <a:latin typeface="Constantia" pitchFamily="18" charset="0"/>
              </a:rPr>
              <a:t>  </a:t>
            </a:r>
          </a:p>
          <a:p>
            <a:pPr marL="620713" lvl="1" indent="-228600" eaLnBrk="0" fontAlgn="base" hangingPunct="0">
              <a:lnSpc>
                <a:spcPct val="90000"/>
              </a:lnSpc>
              <a:spcBef>
                <a:spcPts val="325"/>
              </a:spcBef>
              <a:spcAft>
                <a:spcPct val="0"/>
              </a:spcAft>
              <a:buClr>
                <a:srgbClr val="2DA2BF"/>
              </a:buClr>
              <a:buSzTx/>
              <a:buNone/>
            </a:pPr>
            <a:r>
              <a:rPr lang="en-US" altLang="en-US" sz="1800" b="1" dirty="0">
                <a:solidFill>
                  <a:schemeClr val="tx2">
                    <a:lumMod val="10000"/>
                  </a:schemeClr>
                </a:solidFill>
                <a:latin typeface="Constantia" pitchFamily="18" charset="0"/>
              </a:rPr>
              <a:t>	</a:t>
            </a:r>
            <a:r>
              <a:rPr lang="en-US" altLang="en-US" sz="1800" b="1" dirty="0" smtClean="0">
                <a:solidFill>
                  <a:schemeClr val="tx2">
                    <a:lumMod val="10000"/>
                  </a:schemeClr>
                </a:solidFill>
                <a:latin typeface="Constantia" pitchFamily="18" charset="0"/>
              </a:rPr>
              <a:t>Bully to Bully Effect</a:t>
            </a:r>
            <a:r>
              <a:rPr lang="en-US" altLang="en-US" sz="1800" b="1" dirty="0" smtClean="0">
                <a:solidFill>
                  <a:schemeClr val="bg2"/>
                </a:solidFill>
                <a:latin typeface="Constantia" pitchFamily="18" charset="0"/>
              </a:rPr>
              <a:t>: </a:t>
            </a:r>
            <a:r>
              <a:rPr lang="en-US" altLang="en-US" sz="1800" b="1" dirty="0" smtClean="0">
                <a:solidFill>
                  <a:schemeClr val="bg2"/>
                </a:solidFill>
                <a:latin typeface="Constantia" pitchFamily="18" charset="0"/>
                <a:hlinkClick r:id="rId2"/>
              </a:rPr>
              <a:t>https</a:t>
            </a:r>
            <a:r>
              <a:rPr lang="en-US" altLang="en-US" sz="1800" b="1" dirty="0">
                <a:solidFill>
                  <a:schemeClr val="bg2"/>
                </a:solidFill>
                <a:latin typeface="Constantia" pitchFamily="18" charset="0"/>
                <a:hlinkClick r:id="rId2"/>
              </a:rPr>
              <a:t>://</a:t>
            </a:r>
            <a:r>
              <a:rPr lang="en-US" altLang="en-US" sz="1800" b="1" dirty="0" smtClean="0">
                <a:solidFill>
                  <a:schemeClr val="bg2"/>
                </a:solidFill>
                <a:latin typeface="Constantia" pitchFamily="18" charset="0"/>
                <a:hlinkClick r:id="rId2"/>
              </a:rPr>
              <a:t>www.youtube.com/watch?v=gWl0kSG4FP0</a:t>
            </a:r>
            <a:endParaRPr lang="en-US" altLang="en-US" sz="1800" b="1" dirty="0" smtClean="0">
              <a:solidFill>
                <a:schemeClr val="bg2"/>
              </a:solidFill>
              <a:latin typeface="Constantia" pitchFamily="18" charset="0"/>
            </a:endParaRPr>
          </a:p>
          <a:p>
            <a:pPr marL="620713" lvl="1" indent="-228600" eaLnBrk="0" fontAlgn="base" hangingPunct="0">
              <a:lnSpc>
                <a:spcPct val="90000"/>
              </a:lnSpc>
              <a:spcBef>
                <a:spcPts val="325"/>
              </a:spcBef>
              <a:spcAft>
                <a:spcPct val="0"/>
              </a:spcAft>
              <a:buClr>
                <a:srgbClr val="2DA2BF"/>
              </a:buClr>
              <a:buSzTx/>
              <a:buNone/>
            </a:pPr>
            <a:r>
              <a:rPr lang="en-US" altLang="en-US" sz="1800" b="1" dirty="0">
                <a:solidFill>
                  <a:srgbClr val="FEFAC9">
                    <a:lumMod val="90000"/>
                  </a:srgbClr>
                </a:solidFill>
                <a:latin typeface="Constantia" pitchFamily="18" charset="0"/>
              </a:rPr>
              <a:t>Bully Documentary: </a:t>
            </a:r>
            <a:r>
              <a:rPr lang="en-US" altLang="en-US" sz="1800" b="1" dirty="0">
                <a:solidFill>
                  <a:srgbClr val="FEFAC9">
                    <a:lumMod val="10000"/>
                  </a:srgbClr>
                </a:solidFill>
                <a:latin typeface="Constantia" pitchFamily="18" charset="0"/>
              </a:rPr>
              <a:t>https://www.youtube.com/watch?v=9090Yg8FBSg</a:t>
            </a:r>
          </a:p>
          <a:p>
            <a:pPr marL="620713" lvl="1" indent="-228600" eaLnBrk="0" fontAlgn="base" hangingPunct="0">
              <a:lnSpc>
                <a:spcPct val="90000"/>
              </a:lnSpc>
              <a:spcBef>
                <a:spcPts val="325"/>
              </a:spcBef>
              <a:spcAft>
                <a:spcPct val="0"/>
              </a:spcAft>
              <a:buClr>
                <a:srgbClr val="2DA2BF"/>
              </a:buClr>
              <a:buSzTx/>
              <a:buNone/>
            </a:pPr>
            <a:endParaRPr lang="en-US" altLang="en-US" sz="1800" b="1" dirty="0" smtClean="0">
              <a:solidFill>
                <a:schemeClr val="tx2">
                  <a:lumMod val="10000"/>
                </a:schemeClr>
              </a:solidFill>
              <a:latin typeface="Constantia" pitchFamily="18" charset="0"/>
            </a:endParaRPr>
          </a:p>
          <a:p>
            <a:pPr marL="620713" lvl="1" indent="-228600" eaLnBrk="0" fontAlgn="base" hangingPunct="0">
              <a:lnSpc>
                <a:spcPct val="90000"/>
              </a:lnSpc>
              <a:spcBef>
                <a:spcPts val="325"/>
              </a:spcBef>
              <a:spcAft>
                <a:spcPct val="0"/>
              </a:spcAft>
              <a:buClr>
                <a:srgbClr val="2DA2BF"/>
              </a:buClr>
              <a:buSzTx/>
              <a:buNone/>
            </a:pPr>
            <a:r>
              <a:rPr lang="en-US" altLang="en-US" sz="1800" b="1" dirty="0" smtClean="0">
                <a:solidFill>
                  <a:schemeClr val="tx2">
                    <a:lumMod val="10000"/>
                  </a:schemeClr>
                </a:solidFill>
                <a:latin typeface="Constantia" pitchFamily="18" charset="0"/>
              </a:rPr>
              <a:t>Kids React </a:t>
            </a:r>
            <a:r>
              <a:rPr lang="en-US" altLang="en-US" sz="1800" b="1" dirty="0">
                <a:solidFill>
                  <a:schemeClr val="tx2">
                    <a:lumMod val="10000"/>
                  </a:schemeClr>
                </a:solidFill>
                <a:latin typeface="Constantia" pitchFamily="18" charset="0"/>
              </a:rPr>
              <a:t>to Bullying: </a:t>
            </a:r>
            <a:r>
              <a:rPr lang="en-US" altLang="en-US" sz="1800" b="1" dirty="0">
                <a:solidFill>
                  <a:schemeClr val="tx2">
                    <a:lumMod val="10000"/>
                  </a:schemeClr>
                </a:solidFill>
                <a:latin typeface="Constantia" pitchFamily="18" charset="0"/>
                <a:hlinkClick r:id="rId3"/>
              </a:rPr>
              <a:t>https://</a:t>
            </a:r>
            <a:r>
              <a:rPr lang="en-US" altLang="en-US" sz="1800" b="1" dirty="0" smtClean="0">
                <a:solidFill>
                  <a:schemeClr val="tx2">
                    <a:lumMod val="10000"/>
                  </a:schemeClr>
                </a:solidFill>
                <a:latin typeface="Constantia" pitchFamily="18" charset="0"/>
                <a:hlinkClick r:id="rId3"/>
              </a:rPr>
              <a:t>www.youtube.com/watch?v=Xre8zZ_B8Mk</a:t>
            </a:r>
            <a:endParaRPr lang="en-US" altLang="en-US" sz="1800" b="1" dirty="0" smtClean="0">
              <a:solidFill>
                <a:schemeClr val="tx2">
                  <a:lumMod val="10000"/>
                </a:schemeClr>
              </a:solidFill>
              <a:latin typeface="Constantia" pitchFamily="18" charset="0"/>
            </a:endParaRPr>
          </a:p>
          <a:p>
            <a:pPr marL="620713" lvl="1" indent="-228600" eaLnBrk="0" fontAlgn="base" hangingPunct="0">
              <a:lnSpc>
                <a:spcPct val="90000"/>
              </a:lnSpc>
              <a:spcBef>
                <a:spcPts val="325"/>
              </a:spcBef>
              <a:spcAft>
                <a:spcPct val="0"/>
              </a:spcAft>
              <a:buClr>
                <a:srgbClr val="2DA2BF"/>
              </a:buClr>
              <a:buSzTx/>
              <a:buNone/>
            </a:pPr>
            <a:r>
              <a:rPr lang="en-US" altLang="en-US" sz="1800" b="1" dirty="0" smtClean="0">
                <a:solidFill>
                  <a:schemeClr val="bg2"/>
                </a:solidFill>
                <a:latin typeface="Lucida Sans Unicode"/>
              </a:rPr>
              <a:t> </a:t>
            </a:r>
          </a:p>
          <a:p>
            <a:pPr marL="620713" lvl="1" indent="-228600" eaLnBrk="0" fontAlgn="base" hangingPunct="0">
              <a:lnSpc>
                <a:spcPct val="90000"/>
              </a:lnSpc>
              <a:spcBef>
                <a:spcPts val="325"/>
              </a:spcBef>
              <a:spcAft>
                <a:spcPct val="0"/>
              </a:spcAft>
              <a:buClr>
                <a:srgbClr val="2DA2BF"/>
              </a:buClr>
              <a:buSzTx/>
              <a:buNone/>
            </a:pPr>
            <a:endParaRPr lang="en-US" altLang="en-US" sz="1800" b="1" dirty="0" smtClean="0">
              <a:solidFill>
                <a:schemeClr val="bg2"/>
              </a:solidFill>
              <a:latin typeface="Lucida Sans Unicode"/>
            </a:endParaRPr>
          </a:p>
          <a:p>
            <a:pPr marL="620713" lvl="1" indent="-228600" eaLnBrk="0" fontAlgn="base" hangingPunct="0">
              <a:lnSpc>
                <a:spcPct val="90000"/>
              </a:lnSpc>
              <a:spcBef>
                <a:spcPts val="325"/>
              </a:spcBef>
              <a:spcAft>
                <a:spcPct val="0"/>
              </a:spcAft>
              <a:buClr>
                <a:srgbClr val="2DA2BF"/>
              </a:buClr>
              <a:buSzTx/>
              <a:buNone/>
            </a:pPr>
            <a:endParaRPr lang="en-US" altLang="en-US" sz="1800" b="1" dirty="0" smtClean="0">
              <a:solidFill>
                <a:schemeClr val="bg2"/>
              </a:solidFill>
              <a:latin typeface="Lucida Sans Unicode"/>
            </a:endParaRPr>
          </a:p>
          <a:p>
            <a:pPr marL="620713" lvl="1" indent="-228600" eaLnBrk="0" fontAlgn="base" hangingPunct="0">
              <a:lnSpc>
                <a:spcPct val="90000"/>
              </a:lnSpc>
              <a:spcBef>
                <a:spcPts val="325"/>
              </a:spcBef>
              <a:spcAft>
                <a:spcPct val="0"/>
              </a:spcAft>
              <a:buClr>
                <a:srgbClr val="2DA2BF"/>
              </a:buClr>
              <a:buSzTx/>
              <a:buNone/>
            </a:pPr>
            <a:endParaRPr lang="en-US" altLang="en-US" sz="1800" b="1" dirty="0">
              <a:solidFill>
                <a:schemeClr val="bg1">
                  <a:lumMod val="95000"/>
                  <a:lumOff val="5000"/>
                </a:schemeClr>
              </a:solidFill>
              <a:latin typeface="Lucida Sans Unicode"/>
            </a:endParaRPr>
          </a:p>
        </p:txBody>
      </p:sp>
      <p:sp>
        <p:nvSpPr>
          <p:cNvPr id="3" name="Title 2"/>
          <p:cNvSpPr>
            <a:spLocks noGrp="1"/>
          </p:cNvSpPr>
          <p:nvPr>
            <p:ph type="title"/>
          </p:nvPr>
        </p:nvSpPr>
        <p:spPr/>
        <p:txBody>
          <a:bodyPr>
            <a:normAutofit fontScale="90000"/>
          </a:bodyPr>
          <a:lstStyle/>
          <a:p>
            <a:r>
              <a:rPr lang="en-US" dirty="0" smtClean="0"/>
              <a:t>Illustrating These Concepts in Children’s Lives</a:t>
            </a:r>
            <a:endParaRPr lang="en-US" dirty="0"/>
          </a:p>
        </p:txBody>
      </p:sp>
    </p:spTree>
    <p:extLst>
      <p:ext uri="{BB962C8B-B14F-4D97-AF65-F5344CB8AC3E}">
        <p14:creationId xmlns:p14="http://schemas.microsoft.com/office/powerpoint/2010/main" val="2248254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stood out for you about the child’s point of view?</a:t>
            </a:r>
          </a:p>
          <a:p>
            <a:r>
              <a:rPr lang="en-US" dirty="0" smtClean="0"/>
              <a:t>Having an effective adult ally may be necessary, but is it sufficient?</a:t>
            </a:r>
          </a:p>
          <a:p>
            <a:r>
              <a:rPr lang="en-US" dirty="0" smtClean="0"/>
              <a:t>What do kids need?</a:t>
            </a:r>
            <a:endParaRPr lang="en-US" dirty="0"/>
          </a:p>
        </p:txBody>
      </p:sp>
      <p:sp>
        <p:nvSpPr>
          <p:cNvPr id="3" name="Title 2"/>
          <p:cNvSpPr>
            <a:spLocks noGrp="1"/>
          </p:cNvSpPr>
          <p:nvPr>
            <p:ph type="title"/>
          </p:nvPr>
        </p:nvSpPr>
        <p:spPr/>
        <p:txBody>
          <a:bodyPr/>
          <a:lstStyle/>
          <a:p>
            <a:r>
              <a:rPr lang="en-US" dirty="0" smtClean="0"/>
              <a:t>Discussion of Video Material</a:t>
            </a:r>
            <a:endParaRPr lang="en-US" dirty="0"/>
          </a:p>
        </p:txBody>
      </p:sp>
    </p:spTree>
    <p:extLst>
      <p:ext uri="{BB962C8B-B14F-4D97-AF65-F5344CB8AC3E}">
        <p14:creationId xmlns:p14="http://schemas.microsoft.com/office/powerpoint/2010/main" val="207385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Survey </a:t>
            </a:r>
            <a:r>
              <a:rPr lang="en-US" dirty="0"/>
              <a:t>conducted March 2011- January 2012</a:t>
            </a:r>
          </a:p>
          <a:p>
            <a:r>
              <a:rPr lang="en-US" dirty="0" smtClean="0"/>
              <a:t>National </a:t>
            </a:r>
            <a:r>
              <a:rPr lang="en-US" dirty="0"/>
              <a:t>RDD sample of  4503 children age 0-17</a:t>
            </a:r>
          </a:p>
          <a:p>
            <a:r>
              <a:rPr lang="en-US" dirty="0" smtClean="0"/>
              <a:t>Telephone </a:t>
            </a:r>
            <a:r>
              <a:rPr lang="en-US" dirty="0"/>
              <a:t>interviews with 2192 caregivers of </a:t>
            </a:r>
            <a:r>
              <a:rPr lang="en-US" dirty="0" smtClean="0"/>
              <a:t>children age </a:t>
            </a:r>
            <a:r>
              <a:rPr lang="en-US" dirty="0"/>
              <a:t>0-9</a:t>
            </a:r>
          </a:p>
          <a:p>
            <a:r>
              <a:rPr lang="en-US" dirty="0" smtClean="0"/>
              <a:t>Telephone </a:t>
            </a:r>
            <a:r>
              <a:rPr lang="en-US" dirty="0"/>
              <a:t>interviews with 2312 youth age 10-17</a:t>
            </a:r>
          </a:p>
          <a:p>
            <a:r>
              <a:rPr lang="en-US" dirty="0" smtClean="0"/>
              <a:t>Mixture </a:t>
            </a:r>
            <a:r>
              <a:rPr lang="en-US" dirty="0"/>
              <a:t>land line and cell samples</a:t>
            </a:r>
          </a:p>
          <a:p>
            <a:r>
              <a:rPr lang="en-US" dirty="0" smtClean="0"/>
              <a:t>Interviews </a:t>
            </a:r>
            <a:r>
              <a:rPr lang="en-US" dirty="0"/>
              <a:t>completed with 53% of eligible respondents </a:t>
            </a:r>
            <a:r>
              <a:rPr lang="en-US" dirty="0" smtClean="0"/>
              <a:t>contacted</a:t>
            </a:r>
            <a:endParaRPr lang="en-US" dirty="0"/>
          </a:p>
          <a:p>
            <a:endParaRPr lang="en-US" dirty="0"/>
          </a:p>
        </p:txBody>
      </p:sp>
      <p:sp>
        <p:nvSpPr>
          <p:cNvPr id="3" name="Title 2"/>
          <p:cNvSpPr>
            <a:spLocks noGrp="1"/>
          </p:cNvSpPr>
          <p:nvPr>
            <p:ph type="title"/>
          </p:nvPr>
        </p:nvSpPr>
        <p:spPr/>
        <p:txBody>
          <a:bodyPr>
            <a:normAutofit/>
          </a:bodyPr>
          <a:lstStyle/>
          <a:p>
            <a:r>
              <a:rPr lang="en-US" sz="3600" dirty="0" smtClean="0"/>
              <a:t>Scope of the Problem: Second National Survey of Children’s Exposure to Violence</a:t>
            </a:r>
            <a:endParaRPr lang="en-US" sz="3600" dirty="0"/>
          </a:p>
        </p:txBody>
      </p:sp>
    </p:spTree>
    <p:extLst>
      <p:ext uri="{BB962C8B-B14F-4D97-AF65-F5344CB8AC3E}">
        <p14:creationId xmlns:p14="http://schemas.microsoft.com/office/powerpoint/2010/main" val="420734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19200"/>
            <a:ext cx="50958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781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JVQ Modules</a:t>
            </a:r>
            <a:endParaRPr lang="en-US" dirty="0"/>
          </a:p>
        </p:txBody>
      </p:sp>
      <p:sp>
        <p:nvSpPr>
          <p:cNvPr id="4" name="TextBox 3"/>
          <p:cNvSpPr txBox="1"/>
          <p:nvPr/>
        </p:nvSpPr>
        <p:spPr>
          <a:xfrm>
            <a:off x="578796" y="990600"/>
            <a:ext cx="3459804" cy="2585323"/>
          </a:xfrm>
          <a:prstGeom prst="rect">
            <a:avLst/>
          </a:prstGeom>
          <a:noFill/>
        </p:spPr>
        <p:txBody>
          <a:bodyPr wrap="square" rtlCol="0">
            <a:spAutoFit/>
          </a:bodyPr>
          <a:lstStyle/>
          <a:p>
            <a:r>
              <a:rPr lang="en-US" sz="1600" u="sng" dirty="0" smtClean="0"/>
              <a:t>Module A: Conventional Crime</a:t>
            </a:r>
          </a:p>
          <a:p>
            <a:pPr marL="285750" indent="-285750">
              <a:buFont typeface="Arial" panose="020B0604020202020204" pitchFamily="34" charset="0"/>
              <a:buChar char="•"/>
            </a:pPr>
            <a:r>
              <a:rPr lang="en-US" sz="1600" dirty="0" smtClean="0"/>
              <a:t>Robbery</a:t>
            </a:r>
          </a:p>
          <a:p>
            <a:pPr marL="285750" indent="-285750">
              <a:buFont typeface="Arial" panose="020B0604020202020204" pitchFamily="34" charset="0"/>
              <a:buChar char="•"/>
            </a:pPr>
            <a:r>
              <a:rPr lang="en-US" sz="1600" dirty="0" smtClean="0"/>
              <a:t>Personal Theft</a:t>
            </a:r>
          </a:p>
          <a:p>
            <a:pPr marL="285750" indent="-285750">
              <a:buFont typeface="Arial" panose="020B0604020202020204" pitchFamily="34" charset="0"/>
              <a:buChar char="•"/>
            </a:pPr>
            <a:r>
              <a:rPr lang="en-US" sz="1600" dirty="0" smtClean="0"/>
              <a:t>Vandalism</a:t>
            </a:r>
          </a:p>
          <a:p>
            <a:pPr marL="285750" indent="-285750">
              <a:buFont typeface="Arial" panose="020B0604020202020204" pitchFamily="34" charset="0"/>
              <a:buChar char="•"/>
            </a:pPr>
            <a:r>
              <a:rPr lang="en-US" sz="1600" dirty="0" smtClean="0"/>
              <a:t>Assault with Weapon</a:t>
            </a:r>
          </a:p>
          <a:p>
            <a:pPr marL="285750" indent="-285750">
              <a:buFont typeface="Arial" panose="020B0604020202020204" pitchFamily="34" charset="0"/>
              <a:buChar char="•"/>
            </a:pPr>
            <a:r>
              <a:rPr lang="en-US" sz="1600" dirty="0" smtClean="0"/>
              <a:t>Assault without Weapon</a:t>
            </a:r>
          </a:p>
          <a:p>
            <a:pPr marL="285750" indent="-285750">
              <a:buFont typeface="Arial" panose="020B0604020202020204" pitchFamily="34" charset="0"/>
              <a:buChar char="•"/>
            </a:pPr>
            <a:r>
              <a:rPr lang="en-US" sz="1600" dirty="0" smtClean="0"/>
              <a:t>Attempted Assault</a:t>
            </a:r>
          </a:p>
          <a:p>
            <a:pPr marL="285750" indent="-285750">
              <a:buFont typeface="Arial" panose="020B0604020202020204" pitchFamily="34" charset="0"/>
              <a:buChar char="•"/>
            </a:pPr>
            <a:r>
              <a:rPr lang="en-US" sz="1600" dirty="0" smtClean="0"/>
              <a:t>Kidnapping</a:t>
            </a:r>
          </a:p>
          <a:p>
            <a:pPr marL="285750" indent="-285750">
              <a:buFont typeface="Arial" panose="020B0604020202020204" pitchFamily="34" charset="0"/>
              <a:buChar char="•"/>
            </a:pPr>
            <a:r>
              <a:rPr lang="en-US" sz="1600" dirty="0" smtClean="0"/>
              <a:t>Bias Attack</a:t>
            </a:r>
          </a:p>
          <a:p>
            <a:endParaRPr lang="en-US" dirty="0"/>
          </a:p>
        </p:txBody>
      </p:sp>
      <p:sp>
        <p:nvSpPr>
          <p:cNvPr id="5" name="TextBox 4"/>
          <p:cNvSpPr txBox="1"/>
          <p:nvPr/>
        </p:nvSpPr>
        <p:spPr>
          <a:xfrm>
            <a:off x="4648200" y="990600"/>
            <a:ext cx="3505200" cy="2308324"/>
          </a:xfrm>
          <a:prstGeom prst="rect">
            <a:avLst/>
          </a:prstGeom>
          <a:noFill/>
        </p:spPr>
        <p:txBody>
          <a:bodyPr wrap="square" rtlCol="0">
            <a:spAutoFit/>
          </a:bodyPr>
          <a:lstStyle/>
          <a:p>
            <a:r>
              <a:rPr lang="en-US" sz="1600" u="sng" dirty="0" smtClean="0"/>
              <a:t>Module D: Sexual Victimization</a:t>
            </a:r>
          </a:p>
          <a:p>
            <a:pPr marL="285750" indent="-285750">
              <a:buFont typeface="Arial" panose="020B0604020202020204" pitchFamily="34" charset="0"/>
              <a:buChar char="•"/>
            </a:pPr>
            <a:r>
              <a:rPr lang="en-US" sz="1600" dirty="0" smtClean="0"/>
              <a:t>Sexual Assault by Known Adult</a:t>
            </a:r>
          </a:p>
          <a:p>
            <a:pPr marL="285750" indent="-285750">
              <a:buFont typeface="Arial" panose="020B0604020202020204" pitchFamily="34" charset="0"/>
              <a:buChar char="•"/>
            </a:pPr>
            <a:r>
              <a:rPr lang="en-US" sz="1600" dirty="0" smtClean="0"/>
              <a:t>Nonspecific Sexual Assault</a:t>
            </a:r>
          </a:p>
          <a:p>
            <a:pPr marL="285750" indent="-285750">
              <a:buFont typeface="Arial" panose="020B0604020202020204" pitchFamily="34" charset="0"/>
              <a:buChar char="•"/>
            </a:pPr>
            <a:r>
              <a:rPr lang="en-US" sz="1600" dirty="0" smtClean="0"/>
              <a:t>Sexual Assault by Peer</a:t>
            </a:r>
          </a:p>
          <a:p>
            <a:pPr marL="285750" indent="-285750">
              <a:buFont typeface="Arial" panose="020B0604020202020204" pitchFamily="34" charset="0"/>
              <a:buChar char="•"/>
            </a:pPr>
            <a:r>
              <a:rPr lang="en-US" sz="1600" dirty="0" smtClean="0"/>
              <a:t>Rape: Attempted or Completed</a:t>
            </a:r>
          </a:p>
          <a:p>
            <a:pPr marL="285750" indent="-285750">
              <a:buFont typeface="Arial" panose="020B0604020202020204" pitchFamily="34" charset="0"/>
              <a:buChar char="•"/>
            </a:pPr>
            <a:r>
              <a:rPr lang="en-US" sz="1600" dirty="0" smtClean="0"/>
              <a:t>Flashing/Sexual Exposure</a:t>
            </a:r>
          </a:p>
          <a:p>
            <a:pPr marL="285750" indent="-285750">
              <a:buFont typeface="Arial" panose="020B0604020202020204" pitchFamily="34" charset="0"/>
              <a:buChar char="•"/>
            </a:pPr>
            <a:r>
              <a:rPr lang="en-US" sz="1600" dirty="0" smtClean="0"/>
              <a:t>Verbal Sexual Harassment</a:t>
            </a:r>
          </a:p>
          <a:p>
            <a:pPr marL="285750" indent="-285750">
              <a:buFont typeface="Arial" panose="020B0604020202020204" pitchFamily="34" charset="0"/>
              <a:buChar char="•"/>
            </a:pPr>
            <a:r>
              <a:rPr lang="en-US" sz="1600" dirty="0" smtClean="0"/>
              <a:t>Statutory Rape &amp; Sexual Misconduct</a:t>
            </a:r>
            <a:endParaRPr lang="en-US" sz="1600" dirty="0"/>
          </a:p>
        </p:txBody>
      </p:sp>
      <p:sp>
        <p:nvSpPr>
          <p:cNvPr id="6" name="TextBox 5"/>
          <p:cNvSpPr txBox="1"/>
          <p:nvPr/>
        </p:nvSpPr>
        <p:spPr>
          <a:xfrm>
            <a:off x="609600" y="3276600"/>
            <a:ext cx="4100546" cy="1323439"/>
          </a:xfrm>
          <a:prstGeom prst="rect">
            <a:avLst/>
          </a:prstGeom>
          <a:noFill/>
        </p:spPr>
        <p:txBody>
          <a:bodyPr wrap="none" rtlCol="0">
            <a:spAutoFit/>
          </a:bodyPr>
          <a:lstStyle/>
          <a:p>
            <a:r>
              <a:rPr lang="en-US" sz="1600" u="sng" dirty="0" smtClean="0"/>
              <a:t>Module B: Child Maltreatment</a:t>
            </a:r>
          </a:p>
          <a:p>
            <a:pPr marL="285750" indent="-285750">
              <a:buFont typeface="Arial" panose="020B0604020202020204" pitchFamily="34" charset="0"/>
              <a:buChar char="•"/>
            </a:pPr>
            <a:r>
              <a:rPr lang="en-US" sz="1600" dirty="0" smtClean="0"/>
              <a:t>Physical Abuse by Caregiver</a:t>
            </a:r>
          </a:p>
          <a:p>
            <a:pPr marL="285750" indent="-285750">
              <a:buFont typeface="Arial" panose="020B0604020202020204" pitchFamily="34" charset="0"/>
              <a:buChar char="•"/>
            </a:pPr>
            <a:r>
              <a:rPr lang="en-US" sz="1600" dirty="0" smtClean="0"/>
              <a:t>Psychological/Emotional Abuse</a:t>
            </a:r>
          </a:p>
          <a:p>
            <a:pPr marL="285750" indent="-285750">
              <a:buFont typeface="Arial" panose="020B0604020202020204" pitchFamily="34" charset="0"/>
              <a:buChar char="•"/>
            </a:pPr>
            <a:r>
              <a:rPr lang="en-US" sz="1600" dirty="0" smtClean="0"/>
              <a:t>Neglect</a:t>
            </a:r>
          </a:p>
          <a:p>
            <a:pPr marL="285750" indent="-285750">
              <a:buFont typeface="Arial" panose="020B0604020202020204" pitchFamily="34" charset="0"/>
              <a:buChar char="•"/>
            </a:pPr>
            <a:r>
              <a:rPr lang="en-US" sz="1600" dirty="0" smtClean="0"/>
              <a:t>Custodial Interference/Family Abduction</a:t>
            </a:r>
            <a:endParaRPr lang="en-US" sz="1600" dirty="0"/>
          </a:p>
        </p:txBody>
      </p:sp>
      <p:sp>
        <p:nvSpPr>
          <p:cNvPr id="7" name="TextBox 6"/>
          <p:cNvSpPr txBox="1"/>
          <p:nvPr/>
        </p:nvSpPr>
        <p:spPr>
          <a:xfrm>
            <a:off x="578796" y="4653140"/>
            <a:ext cx="3645742" cy="2062103"/>
          </a:xfrm>
          <a:prstGeom prst="rect">
            <a:avLst/>
          </a:prstGeom>
          <a:noFill/>
        </p:spPr>
        <p:txBody>
          <a:bodyPr wrap="none" rtlCol="0">
            <a:spAutoFit/>
          </a:bodyPr>
          <a:lstStyle/>
          <a:p>
            <a:r>
              <a:rPr lang="en-US" sz="1600" u="sng" dirty="0" smtClean="0"/>
              <a:t>Module C: Peer &amp; Sibling Victimization</a:t>
            </a:r>
          </a:p>
          <a:p>
            <a:pPr marL="285750" indent="-285750">
              <a:buFont typeface="Arial" panose="020B0604020202020204" pitchFamily="34" charset="0"/>
              <a:buChar char="•"/>
            </a:pPr>
            <a:r>
              <a:rPr lang="en-US" sz="1600" dirty="0" smtClean="0"/>
              <a:t>Gang or Group Assault</a:t>
            </a:r>
          </a:p>
          <a:p>
            <a:pPr marL="285750" indent="-285750">
              <a:buFont typeface="Arial" panose="020B0604020202020204" pitchFamily="34" charset="0"/>
              <a:buChar char="•"/>
            </a:pPr>
            <a:r>
              <a:rPr lang="en-US" sz="1600" dirty="0" smtClean="0">
                <a:solidFill>
                  <a:srgbClr val="FF0000"/>
                </a:solidFill>
              </a:rPr>
              <a:t>Peer or Sibling Assault</a:t>
            </a:r>
          </a:p>
          <a:p>
            <a:pPr marL="285750" indent="-285750">
              <a:buFont typeface="Arial" panose="020B0604020202020204" pitchFamily="34" charset="0"/>
              <a:buChar char="•"/>
            </a:pPr>
            <a:r>
              <a:rPr lang="en-US" sz="1600" dirty="0" smtClean="0"/>
              <a:t>Nonsexual Genital Assault</a:t>
            </a:r>
          </a:p>
          <a:p>
            <a:pPr marL="285750" indent="-285750">
              <a:buFont typeface="Arial" panose="020B0604020202020204" pitchFamily="34" charset="0"/>
              <a:buChar char="•"/>
            </a:pPr>
            <a:r>
              <a:rPr lang="en-US" sz="1600" dirty="0" smtClean="0"/>
              <a:t>Physical intimidation</a:t>
            </a:r>
          </a:p>
          <a:p>
            <a:pPr marL="285750" indent="-285750">
              <a:buFont typeface="Arial" panose="020B0604020202020204" pitchFamily="34" charset="0"/>
              <a:buChar char="•"/>
            </a:pPr>
            <a:r>
              <a:rPr lang="en-US" sz="1600" dirty="0" smtClean="0"/>
              <a:t>Verbal aggression</a:t>
            </a:r>
          </a:p>
          <a:p>
            <a:pPr marL="285750" indent="-285750">
              <a:buFont typeface="Arial" panose="020B0604020202020204" pitchFamily="34" charset="0"/>
              <a:buChar char="•"/>
            </a:pPr>
            <a:r>
              <a:rPr lang="en-US" sz="1600" dirty="0" smtClean="0"/>
              <a:t>Relational aggression</a:t>
            </a:r>
          </a:p>
          <a:p>
            <a:pPr marL="285750" indent="-285750">
              <a:buFont typeface="Arial" panose="020B0604020202020204" pitchFamily="34" charset="0"/>
              <a:buChar char="•"/>
            </a:pPr>
            <a:r>
              <a:rPr lang="en-US" sz="1600" dirty="0" smtClean="0"/>
              <a:t>Dating Violence</a:t>
            </a:r>
            <a:endParaRPr lang="en-US" sz="1600" dirty="0"/>
          </a:p>
        </p:txBody>
      </p:sp>
      <p:sp>
        <p:nvSpPr>
          <p:cNvPr id="8" name="TextBox 7"/>
          <p:cNvSpPr txBox="1"/>
          <p:nvPr/>
        </p:nvSpPr>
        <p:spPr>
          <a:xfrm>
            <a:off x="4620965" y="3335287"/>
            <a:ext cx="4462888" cy="3077766"/>
          </a:xfrm>
          <a:prstGeom prst="rect">
            <a:avLst/>
          </a:prstGeom>
          <a:noFill/>
        </p:spPr>
        <p:txBody>
          <a:bodyPr wrap="none" rtlCol="0">
            <a:spAutoFit/>
          </a:bodyPr>
          <a:lstStyle/>
          <a:p>
            <a:r>
              <a:rPr lang="en-US" sz="1600" u="sng" dirty="0" smtClean="0"/>
              <a:t>Module E: Witnessing &amp; Indirect Victimization</a:t>
            </a:r>
          </a:p>
          <a:p>
            <a:pPr marL="285750" indent="-285750">
              <a:buFont typeface="Arial" panose="020B0604020202020204" pitchFamily="34" charset="0"/>
              <a:buChar char="•"/>
            </a:pPr>
            <a:r>
              <a:rPr lang="en-US" sz="1600" dirty="0" smtClean="0"/>
              <a:t>Witness to Domestic Violence</a:t>
            </a:r>
          </a:p>
          <a:p>
            <a:pPr marL="285750" indent="-285750">
              <a:buFont typeface="Arial" panose="020B0604020202020204" pitchFamily="34" charset="0"/>
              <a:buChar char="•"/>
            </a:pPr>
            <a:r>
              <a:rPr lang="en-US" sz="1600" dirty="0" smtClean="0"/>
              <a:t>Witness to Parent Assault of Sibling</a:t>
            </a:r>
          </a:p>
          <a:p>
            <a:pPr marL="285750" indent="-285750">
              <a:buFont typeface="Arial" panose="020B0604020202020204" pitchFamily="34" charset="0"/>
              <a:buChar char="•"/>
            </a:pPr>
            <a:r>
              <a:rPr lang="en-US" sz="1600" dirty="0" smtClean="0"/>
              <a:t>Witness to Assault with Weapon</a:t>
            </a:r>
          </a:p>
          <a:p>
            <a:pPr marL="285750" indent="-285750">
              <a:buFont typeface="Arial" panose="020B0604020202020204" pitchFamily="34" charset="0"/>
              <a:buChar char="•"/>
            </a:pPr>
            <a:r>
              <a:rPr lang="en-US" sz="1600" dirty="0" smtClean="0"/>
              <a:t>Witness to Assault without Weapon</a:t>
            </a:r>
          </a:p>
          <a:p>
            <a:pPr marL="285750" indent="-285750">
              <a:buFont typeface="Arial" panose="020B0604020202020204" pitchFamily="34" charset="0"/>
              <a:buChar char="•"/>
            </a:pPr>
            <a:r>
              <a:rPr lang="en-US" sz="1600" dirty="0" smtClean="0"/>
              <a:t>Burglary of Family Household</a:t>
            </a:r>
          </a:p>
          <a:p>
            <a:pPr marL="285750" indent="-285750">
              <a:buFont typeface="Arial" panose="020B0604020202020204" pitchFamily="34" charset="0"/>
              <a:buChar char="•"/>
            </a:pPr>
            <a:r>
              <a:rPr lang="en-US" sz="1600" dirty="0" smtClean="0"/>
              <a:t>Murder of Family Member or Friend</a:t>
            </a:r>
          </a:p>
          <a:p>
            <a:pPr marL="285750" indent="-285750">
              <a:buFont typeface="Arial" panose="020B0604020202020204" pitchFamily="34" charset="0"/>
              <a:buChar char="•"/>
            </a:pPr>
            <a:r>
              <a:rPr lang="en-US" sz="1600" dirty="0" smtClean="0"/>
              <a:t>Witness to Murder</a:t>
            </a:r>
          </a:p>
          <a:p>
            <a:pPr marL="285750" indent="-285750">
              <a:buFont typeface="Arial" panose="020B0604020202020204" pitchFamily="34" charset="0"/>
              <a:buChar char="•"/>
            </a:pPr>
            <a:r>
              <a:rPr lang="en-US" sz="1600" dirty="0" smtClean="0"/>
              <a:t>Exposure to Random Shootings, Terrorism     </a:t>
            </a:r>
          </a:p>
          <a:p>
            <a:r>
              <a:rPr lang="en-US" sz="1600" dirty="0"/>
              <a:t> </a:t>
            </a:r>
            <a:r>
              <a:rPr lang="en-US" sz="1600" dirty="0" smtClean="0"/>
              <a:t>     or Riots</a:t>
            </a:r>
          </a:p>
          <a:p>
            <a:pPr marL="285750" indent="-285750">
              <a:buFont typeface="Arial" panose="020B0604020202020204" pitchFamily="34" charset="0"/>
              <a:buChar char="•"/>
            </a:pPr>
            <a:r>
              <a:rPr lang="en-US" sz="1600" dirty="0" smtClean="0"/>
              <a:t>Exposure to War or Ethnic Conflict</a:t>
            </a:r>
          </a:p>
          <a:p>
            <a:endParaRPr lang="en-US" dirty="0"/>
          </a:p>
        </p:txBody>
      </p:sp>
    </p:spTree>
    <p:extLst>
      <p:ext uri="{BB962C8B-B14F-4D97-AF65-F5344CB8AC3E}">
        <p14:creationId xmlns:p14="http://schemas.microsoft.com/office/powerpoint/2010/main" val="212080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2330</Words>
  <Application>Microsoft Office PowerPoint</Application>
  <PresentationFormat>On-screen Show (4:3)</PresentationFormat>
  <Paragraphs>259</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Constantia</vt:lpstr>
      <vt:lpstr>Lucida Sans Unicode</vt:lpstr>
      <vt:lpstr>Wingdings</vt:lpstr>
      <vt:lpstr>Wingdings 2</vt:lpstr>
      <vt:lpstr>Paper</vt:lpstr>
      <vt:lpstr> Changing Our Concept of Bullying to  Peer Aggression and Peer Victimization</vt:lpstr>
      <vt:lpstr>Overview</vt:lpstr>
      <vt:lpstr>Current Concept of Bullying</vt:lpstr>
      <vt:lpstr>Problems with the Concept</vt:lpstr>
      <vt:lpstr>Illustrating These Concepts in Children’s Lives</vt:lpstr>
      <vt:lpstr>Discussion of Video Material</vt:lpstr>
      <vt:lpstr>Scope of the Problem: Second National Survey of Children’s Exposure to Violence</vt:lpstr>
      <vt:lpstr>PowerPoint Presentation</vt:lpstr>
      <vt:lpstr>JVQ Modules</vt:lpstr>
      <vt:lpstr>PowerPoint Presentation</vt:lpstr>
      <vt:lpstr>PowerPoint Presentation</vt:lpstr>
      <vt:lpstr>“Poly-Victims”: Number of Past Year Victimizations and Trauma Symptoms</vt:lpstr>
      <vt:lpstr>Potential Aggravating Elements</vt:lpstr>
      <vt:lpstr>Particularly Toxic</vt:lpstr>
      <vt:lpstr>On Recap, What is the Research Telling Us?</vt:lpstr>
      <vt:lpstr>PowerPoint Presentation</vt:lpstr>
      <vt:lpstr>PowerPoint Presentation</vt:lpstr>
      <vt:lpstr>PowerPoint Presentation</vt:lpstr>
      <vt:lpstr>To Recap, What is the Research Telling Us?</vt:lpstr>
      <vt:lpstr>PowerPoint Presentation</vt:lpstr>
      <vt:lpstr>PowerPoint Presentation</vt:lpstr>
      <vt:lpstr>To Recap, What is the Research Telling Us?</vt:lpstr>
      <vt:lpstr>Implications of Research on Scope</vt:lpstr>
      <vt:lpstr>What About the Claim that Bullying and Peer Victimization are on the Decline?</vt:lpstr>
      <vt:lpstr>Studies that Consider Bullying and Intrafamilial Child Maltreatment</vt:lpstr>
      <vt:lpstr>Conclusions From This Study</vt:lpstr>
      <vt:lpstr>Arguments for a More Accurate Term: Peer Victimization</vt:lpstr>
      <vt:lpstr>Milestones in Enlargement of Child Maltreatment Concept</vt:lpstr>
      <vt:lpstr>Implications of  Making a Shift: </vt:lpstr>
      <vt:lpstr>Our Proposal</vt:lpstr>
      <vt:lpstr>Evidence Based Programs: Do they work?</vt:lpstr>
      <vt:lpstr>What is the Evidence that Interventions Programs Work?</vt:lpstr>
      <vt:lpstr>How Could You Apply This Shift in Your Community?</vt:lpstr>
      <vt:lpstr>How Could You Apply This Shift in Your Community?</vt:lpstr>
      <vt:lpstr>How Could You Apply This Shift in Your Community?</vt:lpstr>
    </vt:vector>
  </TitlesOfParts>
  <Company>Cal State 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Victimization and Aggression: Calling it what it is</dc:title>
  <dc:creator>Administrator</dc:creator>
  <cp:lastModifiedBy>Friend, Colleen</cp:lastModifiedBy>
  <cp:revision>71</cp:revision>
  <cp:lastPrinted>2015-08-20T01:47:50Z</cp:lastPrinted>
  <dcterms:created xsi:type="dcterms:W3CDTF">2015-07-03T00:41:36Z</dcterms:created>
  <dcterms:modified xsi:type="dcterms:W3CDTF">2015-11-02T08:48:00Z</dcterms:modified>
</cp:coreProperties>
</file>