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71" r:id="rId3"/>
    <p:sldId id="306" r:id="rId4"/>
    <p:sldId id="273" r:id="rId5"/>
    <p:sldId id="274" r:id="rId6"/>
    <p:sldId id="275" r:id="rId7"/>
    <p:sldId id="282" r:id="rId8"/>
    <p:sldId id="307" r:id="rId9"/>
    <p:sldId id="288" r:id="rId10"/>
    <p:sldId id="311" r:id="rId11"/>
    <p:sldId id="312" r:id="rId12"/>
    <p:sldId id="258" r:id="rId13"/>
    <p:sldId id="259" r:id="rId14"/>
    <p:sldId id="320" r:id="rId15"/>
    <p:sldId id="314" r:id="rId16"/>
    <p:sldId id="313" r:id="rId17"/>
    <p:sldId id="319" r:id="rId18"/>
    <p:sldId id="292"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294" r:id="rId32"/>
    <p:sldId id="315" r:id="rId33"/>
    <p:sldId id="316" r:id="rId34"/>
    <p:sldId id="317" r:id="rId35"/>
    <p:sldId id="318" r:id="rId36"/>
    <p:sldId id="309" r:id="rId3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63" autoAdjust="0"/>
  </p:normalViewPr>
  <p:slideViewPr>
    <p:cSldViewPr>
      <p:cViewPr varScale="1">
        <p:scale>
          <a:sx n="74" d="100"/>
          <a:sy n="74" d="100"/>
        </p:scale>
        <p:origin x="-1488" y="-10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3C35E2-5D30-4606-9692-3AEA22F63045}"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3AB320BC-16B0-46C4-8C02-E4EF1E0C8768}">
      <dgm:prSet phldrT="[Text]" custT="1"/>
      <dgm:spPr/>
      <dgm:t>
        <a:bodyPr/>
        <a:lstStyle/>
        <a:p>
          <a:r>
            <a:rPr lang="en-US" sz="2200" b="1" dirty="0" smtClean="0"/>
            <a:t>Childhood:</a:t>
          </a:r>
        </a:p>
        <a:p>
          <a:r>
            <a:rPr lang="en-US" sz="2000" dirty="0" smtClean="0"/>
            <a:t>Fetal Death</a:t>
          </a:r>
        </a:p>
        <a:p>
          <a:r>
            <a:rPr lang="en-US" sz="2000" dirty="0" smtClean="0"/>
            <a:t>Developmental Delay</a:t>
          </a:r>
        </a:p>
        <a:p>
          <a:r>
            <a:rPr lang="en-US" sz="2000" dirty="0" smtClean="0"/>
            <a:t>Behavioral Problems</a:t>
          </a:r>
        </a:p>
        <a:p>
          <a:r>
            <a:rPr lang="en-US" sz="2000" dirty="0" smtClean="0"/>
            <a:t>Cognitive Impairment</a:t>
          </a:r>
          <a:endParaRPr lang="en-US" sz="2000" dirty="0"/>
        </a:p>
      </dgm:t>
    </dgm:pt>
    <dgm:pt modelId="{366512CC-9FD6-48A0-AD2B-1648FF0AC512}" type="parTrans" cxnId="{1FA74864-9594-4EBE-BF74-7ABC920B7FA9}">
      <dgm:prSet/>
      <dgm:spPr/>
      <dgm:t>
        <a:bodyPr/>
        <a:lstStyle/>
        <a:p>
          <a:endParaRPr lang="en-US"/>
        </a:p>
      </dgm:t>
    </dgm:pt>
    <dgm:pt modelId="{FA7E5A03-4391-4AAC-8EAB-E3D939F08AE5}" type="sibTrans" cxnId="{1FA74864-9594-4EBE-BF74-7ABC920B7FA9}">
      <dgm:prSet/>
      <dgm:spPr/>
      <dgm:t>
        <a:bodyPr/>
        <a:lstStyle/>
        <a:p>
          <a:endParaRPr lang="en-US"/>
        </a:p>
      </dgm:t>
    </dgm:pt>
    <dgm:pt modelId="{BE54F1F4-CE02-400C-B846-B5F9104979DD}">
      <dgm:prSet phldrT="[Text]" custT="1"/>
      <dgm:spPr/>
      <dgm:t>
        <a:bodyPr/>
        <a:lstStyle/>
        <a:p>
          <a:r>
            <a:rPr lang="en-US" sz="2200" b="1" dirty="0" smtClean="0"/>
            <a:t>Adolescence to Young Adulthood:</a:t>
          </a:r>
        </a:p>
        <a:p>
          <a:r>
            <a:rPr lang="en-US" sz="2000" dirty="0" smtClean="0"/>
            <a:t>Mental Health </a:t>
          </a:r>
        </a:p>
        <a:p>
          <a:r>
            <a:rPr lang="en-US" sz="2000" dirty="0" smtClean="0"/>
            <a:t>Academic Achievement</a:t>
          </a:r>
        </a:p>
        <a:p>
          <a:r>
            <a:rPr lang="en-US" sz="2000" dirty="0" smtClean="0"/>
            <a:t>Juvenile Justice</a:t>
          </a:r>
          <a:endParaRPr lang="en-US" sz="2000" dirty="0"/>
        </a:p>
      </dgm:t>
    </dgm:pt>
    <dgm:pt modelId="{FB645961-865E-48F9-8BDC-D683430346CB}" type="parTrans" cxnId="{9370C312-A53E-463A-B0DF-B3A34BF1165D}">
      <dgm:prSet/>
      <dgm:spPr/>
      <dgm:t>
        <a:bodyPr/>
        <a:lstStyle/>
        <a:p>
          <a:endParaRPr lang="en-US"/>
        </a:p>
      </dgm:t>
    </dgm:pt>
    <dgm:pt modelId="{A89768AB-1569-43C9-B8AC-71D46EAEEFF8}" type="sibTrans" cxnId="{9370C312-A53E-463A-B0DF-B3A34BF1165D}">
      <dgm:prSet/>
      <dgm:spPr/>
      <dgm:t>
        <a:bodyPr/>
        <a:lstStyle/>
        <a:p>
          <a:endParaRPr lang="en-US"/>
        </a:p>
      </dgm:t>
    </dgm:pt>
    <dgm:pt modelId="{4C3C05FB-F63F-4B6F-AAD0-2C9AEC0136D1}">
      <dgm:prSet phldrT="[Text]" custT="1"/>
      <dgm:spPr/>
      <dgm:t>
        <a:bodyPr/>
        <a:lstStyle/>
        <a:p>
          <a:r>
            <a:rPr lang="en-US" sz="2200" b="1" dirty="0" smtClean="0"/>
            <a:t>Adulthood:</a:t>
          </a:r>
        </a:p>
        <a:p>
          <a:r>
            <a:rPr lang="en-US" sz="2000" dirty="0" smtClean="0"/>
            <a:t>Mental Health </a:t>
          </a:r>
        </a:p>
        <a:p>
          <a:r>
            <a:rPr lang="en-US" sz="2000" dirty="0" smtClean="0"/>
            <a:t>Physical Health</a:t>
          </a:r>
        </a:p>
        <a:p>
          <a:r>
            <a:rPr lang="en-US" sz="2000" dirty="0" smtClean="0"/>
            <a:t>Disability</a:t>
          </a:r>
        </a:p>
        <a:p>
          <a:r>
            <a:rPr lang="en-US" sz="2000" dirty="0" smtClean="0"/>
            <a:t>Early Mortality</a:t>
          </a:r>
        </a:p>
        <a:p>
          <a:endParaRPr lang="en-US" sz="1600" dirty="0"/>
        </a:p>
      </dgm:t>
    </dgm:pt>
    <dgm:pt modelId="{3B253D29-E274-4CD0-A77E-99E8FDDBF256}" type="parTrans" cxnId="{E2E64B3C-9FF7-4480-ABE8-D61EB072F0E4}">
      <dgm:prSet/>
      <dgm:spPr/>
      <dgm:t>
        <a:bodyPr/>
        <a:lstStyle/>
        <a:p>
          <a:endParaRPr lang="en-US"/>
        </a:p>
      </dgm:t>
    </dgm:pt>
    <dgm:pt modelId="{FBD7F337-FAC1-401C-8BB6-DA2284362596}" type="sibTrans" cxnId="{E2E64B3C-9FF7-4480-ABE8-D61EB072F0E4}">
      <dgm:prSet/>
      <dgm:spPr/>
      <dgm:t>
        <a:bodyPr/>
        <a:lstStyle/>
        <a:p>
          <a:endParaRPr lang="en-US"/>
        </a:p>
      </dgm:t>
    </dgm:pt>
    <dgm:pt modelId="{1DC4712A-31F1-487D-B9A5-798270B7E2BF}" type="pres">
      <dgm:prSet presAssocID="{713C35E2-5D30-4606-9692-3AEA22F63045}" presName="Name0" presStyleCnt="0">
        <dgm:presLayoutVars>
          <dgm:dir/>
          <dgm:resizeHandles val="exact"/>
        </dgm:presLayoutVars>
      </dgm:prSet>
      <dgm:spPr/>
    </dgm:pt>
    <dgm:pt modelId="{0A44F86B-608F-4F17-83CA-A147141E02E5}" type="pres">
      <dgm:prSet presAssocID="{3AB320BC-16B0-46C4-8C02-E4EF1E0C8768}" presName="composite" presStyleCnt="0"/>
      <dgm:spPr/>
    </dgm:pt>
    <dgm:pt modelId="{4015D7CA-CD87-415E-A94E-A8B16977008C}" type="pres">
      <dgm:prSet presAssocID="{3AB320BC-16B0-46C4-8C02-E4EF1E0C8768}" presName="bgChev" presStyleLbl="node1" presStyleIdx="0" presStyleCnt="3"/>
      <dgm:spPr/>
    </dgm:pt>
    <dgm:pt modelId="{2C61B632-C846-414D-BC32-C3DF2808B62C}" type="pres">
      <dgm:prSet presAssocID="{3AB320BC-16B0-46C4-8C02-E4EF1E0C8768}" presName="txNode" presStyleLbl="fgAcc1" presStyleIdx="0" presStyleCnt="3" custScaleY="351954">
        <dgm:presLayoutVars>
          <dgm:bulletEnabled val="1"/>
        </dgm:presLayoutVars>
      </dgm:prSet>
      <dgm:spPr/>
      <dgm:t>
        <a:bodyPr/>
        <a:lstStyle/>
        <a:p>
          <a:endParaRPr lang="en-US"/>
        </a:p>
      </dgm:t>
    </dgm:pt>
    <dgm:pt modelId="{30593F0A-2197-45A2-B843-86B30B0A0DB0}" type="pres">
      <dgm:prSet presAssocID="{FA7E5A03-4391-4AAC-8EAB-E3D939F08AE5}" presName="compositeSpace" presStyleCnt="0"/>
      <dgm:spPr/>
    </dgm:pt>
    <dgm:pt modelId="{D55E81B4-55AD-49CF-9B04-467C58A73EEF}" type="pres">
      <dgm:prSet presAssocID="{BE54F1F4-CE02-400C-B846-B5F9104979DD}" presName="composite" presStyleCnt="0"/>
      <dgm:spPr/>
    </dgm:pt>
    <dgm:pt modelId="{A9C39396-65F7-4BD6-934E-5A9FFF76AF1D}" type="pres">
      <dgm:prSet presAssocID="{BE54F1F4-CE02-400C-B846-B5F9104979DD}" presName="bgChev" presStyleLbl="node1" presStyleIdx="1" presStyleCnt="3"/>
      <dgm:spPr/>
    </dgm:pt>
    <dgm:pt modelId="{6254AA31-0123-4B60-9450-C0AA89134242}" type="pres">
      <dgm:prSet presAssocID="{BE54F1F4-CE02-400C-B846-B5F9104979DD}" presName="txNode" presStyleLbl="fgAcc1" presStyleIdx="1" presStyleCnt="3" custScaleY="351954">
        <dgm:presLayoutVars>
          <dgm:bulletEnabled val="1"/>
        </dgm:presLayoutVars>
      </dgm:prSet>
      <dgm:spPr/>
      <dgm:t>
        <a:bodyPr/>
        <a:lstStyle/>
        <a:p>
          <a:endParaRPr lang="en-US"/>
        </a:p>
      </dgm:t>
    </dgm:pt>
    <dgm:pt modelId="{EE0D78DA-78DF-42E5-8D93-0BC759331D65}" type="pres">
      <dgm:prSet presAssocID="{A89768AB-1569-43C9-B8AC-71D46EAEEFF8}" presName="compositeSpace" presStyleCnt="0"/>
      <dgm:spPr/>
    </dgm:pt>
    <dgm:pt modelId="{D4ADDBBB-A5C0-40B6-B2BB-EBDA5FBB6787}" type="pres">
      <dgm:prSet presAssocID="{4C3C05FB-F63F-4B6F-AAD0-2C9AEC0136D1}" presName="composite" presStyleCnt="0"/>
      <dgm:spPr/>
    </dgm:pt>
    <dgm:pt modelId="{B776A995-DA17-4C96-B320-DF1BDA60AD55}" type="pres">
      <dgm:prSet presAssocID="{4C3C05FB-F63F-4B6F-AAD0-2C9AEC0136D1}" presName="bgChev" presStyleLbl="node1" presStyleIdx="2" presStyleCnt="3"/>
      <dgm:spPr/>
    </dgm:pt>
    <dgm:pt modelId="{93C68815-38B1-488C-9821-7C47EEAF6F5F}" type="pres">
      <dgm:prSet presAssocID="{4C3C05FB-F63F-4B6F-AAD0-2C9AEC0136D1}" presName="txNode" presStyleLbl="fgAcc1" presStyleIdx="2" presStyleCnt="3" custScaleY="351954">
        <dgm:presLayoutVars>
          <dgm:bulletEnabled val="1"/>
        </dgm:presLayoutVars>
      </dgm:prSet>
      <dgm:spPr/>
      <dgm:t>
        <a:bodyPr/>
        <a:lstStyle/>
        <a:p>
          <a:endParaRPr lang="en-US"/>
        </a:p>
      </dgm:t>
    </dgm:pt>
  </dgm:ptLst>
  <dgm:cxnLst>
    <dgm:cxn modelId="{7B523F63-6253-4D2B-9379-C3A21038E2F1}" type="presOf" srcId="{3AB320BC-16B0-46C4-8C02-E4EF1E0C8768}" destId="{2C61B632-C846-414D-BC32-C3DF2808B62C}" srcOrd="0" destOrd="0" presId="urn:microsoft.com/office/officeart/2005/8/layout/chevronAccent+Icon"/>
    <dgm:cxn modelId="{E2E64B3C-9FF7-4480-ABE8-D61EB072F0E4}" srcId="{713C35E2-5D30-4606-9692-3AEA22F63045}" destId="{4C3C05FB-F63F-4B6F-AAD0-2C9AEC0136D1}" srcOrd="2" destOrd="0" parTransId="{3B253D29-E274-4CD0-A77E-99E8FDDBF256}" sibTransId="{FBD7F337-FAC1-401C-8BB6-DA2284362596}"/>
    <dgm:cxn modelId="{1FA74864-9594-4EBE-BF74-7ABC920B7FA9}" srcId="{713C35E2-5D30-4606-9692-3AEA22F63045}" destId="{3AB320BC-16B0-46C4-8C02-E4EF1E0C8768}" srcOrd="0" destOrd="0" parTransId="{366512CC-9FD6-48A0-AD2B-1648FF0AC512}" sibTransId="{FA7E5A03-4391-4AAC-8EAB-E3D939F08AE5}"/>
    <dgm:cxn modelId="{76FCBAB2-18D7-4A46-9328-833A011EE431}" type="presOf" srcId="{713C35E2-5D30-4606-9692-3AEA22F63045}" destId="{1DC4712A-31F1-487D-B9A5-798270B7E2BF}" srcOrd="0" destOrd="0" presId="urn:microsoft.com/office/officeart/2005/8/layout/chevronAccent+Icon"/>
    <dgm:cxn modelId="{9D8E40CD-1346-497B-B14E-29F2DB5CD3DD}" type="presOf" srcId="{BE54F1F4-CE02-400C-B846-B5F9104979DD}" destId="{6254AA31-0123-4B60-9450-C0AA89134242}" srcOrd="0" destOrd="0" presId="urn:microsoft.com/office/officeart/2005/8/layout/chevronAccent+Icon"/>
    <dgm:cxn modelId="{9370C312-A53E-463A-B0DF-B3A34BF1165D}" srcId="{713C35E2-5D30-4606-9692-3AEA22F63045}" destId="{BE54F1F4-CE02-400C-B846-B5F9104979DD}" srcOrd="1" destOrd="0" parTransId="{FB645961-865E-48F9-8BDC-D683430346CB}" sibTransId="{A89768AB-1569-43C9-B8AC-71D46EAEEFF8}"/>
    <dgm:cxn modelId="{5843167C-69BF-4293-BFD8-F57E7CD8BC2D}" type="presOf" srcId="{4C3C05FB-F63F-4B6F-AAD0-2C9AEC0136D1}" destId="{93C68815-38B1-488C-9821-7C47EEAF6F5F}" srcOrd="0" destOrd="0" presId="urn:microsoft.com/office/officeart/2005/8/layout/chevronAccent+Icon"/>
    <dgm:cxn modelId="{287790EF-5436-44C8-B408-C7E0A18849AB}" type="presParOf" srcId="{1DC4712A-31F1-487D-B9A5-798270B7E2BF}" destId="{0A44F86B-608F-4F17-83CA-A147141E02E5}" srcOrd="0" destOrd="0" presId="urn:microsoft.com/office/officeart/2005/8/layout/chevronAccent+Icon"/>
    <dgm:cxn modelId="{2BC3BA5C-E8B3-4205-9F7D-34CAE4CF590D}" type="presParOf" srcId="{0A44F86B-608F-4F17-83CA-A147141E02E5}" destId="{4015D7CA-CD87-415E-A94E-A8B16977008C}" srcOrd="0" destOrd="0" presId="urn:microsoft.com/office/officeart/2005/8/layout/chevronAccent+Icon"/>
    <dgm:cxn modelId="{63E17E65-246B-43FA-8314-0C5ADD348DC7}" type="presParOf" srcId="{0A44F86B-608F-4F17-83CA-A147141E02E5}" destId="{2C61B632-C846-414D-BC32-C3DF2808B62C}" srcOrd="1" destOrd="0" presId="urn:microsoft.com/office/officeart/2005/8/layout/chevronAccent+Icon"/>
    <dgm:cxn modelId="{FD24A8A2-A35C-4FE1-8947-26C40C06B089}" type="presParOf" srcId="{1DC4712A-31F1-487D-B9A5-798270B7E2BF}" destId="{30593F0A-2197-45A2-B843-86B30B0A0DB0}" srcOrd="1" destOrd="0" presId="urn:microsoft.com/office/officeart/2005/8/layout/chevronAccent+Icon"/>
    <dgm:cxn modelId="{01C97B46-BB91-476F-9928-DA7B5EC2DF86}" type="presParOf" srcId="{1DC4712A-31F1-487D-B9A5-798270B7E2BF}" destId="{D55E81B4-55AD-49CF-9B04-467C58A73EEF}" srcOrd="2" destOrd="0" presId="urn:microsoft.com/office/officeart/2005/8/layout/chevronAccent+Icon"/>
    <dgm:cxn modelId="{1E7D53CA-1153-4881-8588-281EBB0555B2}" type="presParOf" srcId="{D55E81B4-55AD-49CF-9B04-467C58A73EEF}" destId="{A9C39396-65F7-4BD6-934E-5A9FFF76AF1D}" srcOrd="0" destOrd="0" presId="urn:microsoft.com/office/officeart/2005/8/layout/chevronAccent+Icon"/>
    <dgm:cxn modelId="{72AB67DB-1243-4DA1-A7D3-3BD55421C9E7}" type="presParOf" srcId="{D55E81B4-55AD-49CF-9B04-467C58A73EEF}" destId="{6254AA31-0123-4B60-9450-C0AA89134242}" srcOrd="1" destOrd="0" presId="urn:microsoft.com/office/officeart/2005/8/layout/chevronAccent+Icon"/>
    <dgm:cxn modelId="{B099353B-4D48-4A46-9685-0C6213944E41}" type="presParOf" srcId="{1DC4712A-31F1-487D-B9A5-798270B7E2BF}" destId="{EE0D78DA-78DF-42E5-8D93-0BC759331D65}" srcOrd="3" destOrd="0" presId="urn:microsoft.com/office/officeart/2005/8/layout/chevronAccent+Icon"/>
    <dgm:cxn modelId="{4BE44308-FA18-49FA-8987-131E29D8268D}" type="presParOf" srcId="{1DC4712A-31F1-487D-B9A5-798270B7E2BF}" destId="{D4ADDBBB-A5C0-40B6-B2BB-EBDA5FBB6787}" srcOrd="4" destOrd="0" presId="urn:microsoft.com/office/officeart/2005/8/layout/chevronAccent+Icon"/>
    <dgm:cxn modelId="{D73FBA73-10AB-4733-9CF9-16D5B3637E61}" type="presParOf" srcId="{D4ADDBBB-A5C0-40B6-B2BB-EBDA5FBB6787}" destId="{B776A995-DA17-4C96-B320-DF1BDA60AD55}" srcOrd="0" destOrd="0" presId="urn:microsoft.com/office/officeart/2005/8/layout/chevronAccent+Icon"/>
    <dgm:cxn modelId="{1AAA94F2-D94A-4916-9A2C-A14D569885CC}" type="presParOf" srcId="{D4ADDBBB-A5C0-40B6-B2BB-EBDA5FBB6787}" destId="{93C68815-38B1-488C-9821-7C47EEAF6F5F}"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5D7CA-CD87-415E-A94E-A8B16977008C}">
      <dsp:nvSpPr>
        <dsp:cNvPr id="0" name=""/>
        <dsp:cNvSpPr/>
      </dsp:nvSpPr>
      <dsp:spPr>
        <a:xfrm>
          <a:off x="964" y="1561502"/>
          <a:ext cx="2423070" cy="935305"/>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61B632-C846-414D-BC32-C3DF2808B62C}">
      <dsp:nvSpPr>
        <dsp:cNvPr id="0" name=""/>
        <dsp:cNvSpPr/>
      </dsp:nvSpPr>
      <dsp:spPr>
        <a:xfrm>
          <a:off x="647116" y="617059"/>
          <a:ext cx="2046148" cy="32918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b="1" kern="1200" dirty="0" smtClean="0"/>
            <a:t>Childhood:</a:t>
          </a:r>
        </a:p>
        <a:p>
          <a:pPr lvl="0" algn="ctr" defTabSz="977900">
            <a:lnSpc>
              <a:spcPct val="90000"/>
            </a:lnSpc>
            <a:spcBef>
              <a:spcPct val="0"/>
            </a:spcBef>
            <a:spcAft>
              <a:spcPct val="35000"/>
            </a:spcAft>
          </a:pPr>
          <a:r>
            <a:rPr lang="en-US" sz="2000" kern="1200" dirty="0" smtClean="0"/>
            <a:t>Fetal Death</a:t>
          </a:r>
        </a:p>
        <a:p>
          <a:pPr lvl="0" algn="ctr" defTabSz="977900">
            <a:lnSpc>
              <a:spcPct val="90000"/>
            </a:lnSpc>
            <a:spcBef>
              <a:spcPct val="0"/>
            </a:spcBef>
            <a:spcAft>
              <a:spcPct val="35000"/>
            </a:spcAft>
          </a:pPr>
          <a:r>
            <a:rPr lang="en-US" sz="2000" kern="1200" dirty="0" smtClean="0"/>
            <a:t>Developmental Delay</a:t>
          </a:r>
        </a:p>
        <a:p>
          <a:pPr lvl="0" algn="ctr" defTabSz="977900">
            <a:lnSpc>
              <a:spcPct val="90000"/>
            </a:lnSpc>
            <a:spcBef>
              <a:spcPct val="0"/>
            </a:spcBef>
            <a:spcAft>
              <a:spcPct val="35000"/>
            </a:spcAft>
          </a:pPr>
          <a:r>
            <a:rPr lang="en-US" sz="2000" kern="1200" dirty="0" smtClean="0"/>
            <a:t>Behavioral Problems</a:t>
          </a:r>
        </a:p>
        <a:p>
          <a:pPr lvl="0" algn="ctr" defTabSz="977900">
            <a:lnSpc>
              <a:spcPct val="90000"/>
            </a:lnSpc>
            <a:spcBef>
              <a:spcPct val="0"/>
            </a:spcBef>
            <a:spcAft>
              <a:spcPct val="35000"/>
            </a:spcAft>
          </a:pPr>
          <a:r>
            <a:rPr lang="en-US" sz="2000" kern="1200" dirty="0" smtClean="0"/>
            <a:t>Cognitive Impairment</a:t>
          </a:r>
          <a:endParaRPr lang="en-US" sz="2000" kern="1200" dirty="0"/>
        </a:p>
      </dsp:txBody>
      <dsp:txXfrm>
        <a:off x="707046" y="676989"/>
        <a:ext cx="1926288" cy="3171984"/>
      </dsp:txXfrm>
    </dsp:sp>
    <dsp:sp modelId="{A9C39396-65F7-4BD6-934E-5A9FFF76AF1D}">
      <dsp:nvSpPr>
        <dsp:cNvPr id="0" name=""/>
        <dsp:cNvSpPr/>
      </dsp:nvSpPr>
      <dsp:spPr>
        <a:xfrm>
          <a:off x="2768649" y="1561502"/>
          <a:ext cx="2423070" cy="935305"/>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4AA31-0123-4B60-9450-C0AA89134242}">
      <dsp:nvSpPr>
        <dsp:cNvPr id="0" name=""/>
        <dsp:cNvSpPr/>
      </dsp:nvSpPr>
      <dsp:spPr>
        <a:xfrm>
          <a:off x="3414801" y="617059"/>
          <a:ext cx="2046148" cy="32918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b="1" kern="1200" dirty="0" smtClean="0"/>
            <a:t>Adolescence to Young Adulthood:</a:t>
          </a:r>
        </a:p>
        <a:p>
          <a:pPr lvl="0" algn="ctr" defTabSz="977900">
            <a:lnSpc>
              <a:spcPct val="90000"/>
            </a:lnSpc>
            <a:spcBef>
              <a:spcPct val="0"/>
            </a:spcBef>
            <a:spcAft>
              <a:spcPct val="35000"/>
            </a:spcAft>
          </a:pPr>
          <a:r>
            <a:rPr lang="en-US" sz="2000" kern="1200" dirty="0" smtClean="0"/>
            <a:t>Mental Health </a:t>
          </a:r>
        </a:p>
        <a:p>
          <a:pPr lvl="0" algn="ctr" defTabSz="977900">
            <a:lnSpc>
              <a:spcPct val="90000"/>
            </a:lnSpc>
            <a:spcBef>
              <a:spcPct val="0"/>
            </a:spcBef>
            <a:spcAft>
              <a:spcPct val="35000"/>
            </a:spcAft>
          </a:pPr>
          <a:r>
            <a:rPr lang="en-US" sz="2000" kern="1200" dirty="0" smtClean="0"/>
            <a:t>Academic Achievement</a:t>
          </a:r>
        </a:p>
        <a:p>
          <a:pPr lvl="0" algn="ctr" defTabSz="977900">
            <a:lnSpc>
              <a:spcPct val="90000"/>
            </a:lnSpc>
            <a:spcBef>
              <a:spcPct val="0"/>
            </a:spcBef>
            <a:spcAft>
              <a:spcPct val="35000"/>
            </a:spcAft>
          </a:pPr>
          <a:r>
            <a:rPr lang="en-US" sz="2000" kern="1200" dirty="0" smtClean="0"/>
            <a:t>Juvenile Justice</a:t>
          </a:r>
          <a:endParaRPr lang="en-US" sz="2000" kern="1200" dirty="0"/>
        </a:p>
      </dsp:txBody>
      <dsp:txXfrm>
        <a:off x="3474731" y="676989"/>
        <a:ext cx="1926288" cy="3171984"/>
      </dsp:txXfrm>
    </dsp:sp>
    <dsp:sp modelId="{B776A995-DA17-4C96-B320-DF1BDA60AD55}">
      <dsp:nvSpPr>
        <dsp:cNvPr id="0" name=""/>
        <dsp:cNvSpPr/>
      </dsp:nvSpPr>
      <dsp:spPr>
        <a:xfrm>
          <a:off x="5536334" y="1561502"/>
          <a:ext cx="2423070" cy="935305"/>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C68815-38B1-488C-9821-7C47EEAF6F5F}">
      <dsp:nvSpPr>
        <dsp:cNvPr id="0" name=""/>
        <dsp:cNvSpPr/>
      </dsp:nvSpPr>
      <dsp:spPr>
        <a:xfrm>
          <a:off x="6182487" y="617059"/>
          <a:ext cx="2046148" cy="329184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b="1" kern="1200" dirty="0" smtClean="0"/>
            <a:t>Adulthood:</a:t>
          </a:r>
        </a:p>
        <a:p>
          <a:pPr lvl="0" algn="ctr" defTabSz="977900">
            <a:lnSpc>
              <a:spcPct val="90000"/>
            </a:lnSpc>
            <a:spcBef>
              <a:spcPct val="0"/>
            </a:spcBef>
            <a:spcAft>
              <a:spcPct val="35000"/>
            </a:spcAft>
          </a:pPr>
          <a:r>
            <a:rPr lang="en-US" sz="2000" kern="1200" dirty="0" smtClean="0"/>
            <a:t>Mental Health </a:t>
          </a:r>
        </a:p>
        <a:p>
          <a:pPr lvl="0" algn="ctr" defTabSz="977900">
            <a:lnSpc>
              <a:spcPct val="90000"/>
            </a:lnSpc>
            <a:spcBef>
              <a:spcPct val="0"/>
            </a:spcBef>
            <a:spcAft>
              <a:spcPct val="35000"/>
            </a:spcAft>
          </a:pPr>
          <a:r>
            <a:rPr lang="en-US" sz="2000" kern="1200" dirty="0" smtClean="0"/>
            <a:t>Physical Health</a:t>
          </a:r>
        </a:p>
        <a:p>
          <a:pPr lvl="0" algn="ctr" defTabSz="977900">
            <a:lnSpc>
              <a:spcPct val="90000"/>
            </a:lnSpc>
            <a:spcBef>
              <a:spcPct val="0"/>
            </a:spcBef>
            <a:spcAft>
              <a:spcPct val="35000"/>
            </a:spcAft>
          </a:pPr>
          <a:r>
            <a:rPr lang="en-US" sz="2000" kern="1200" dirty="0" smtClean="0"/>
            <a:t>Disability</a:t>
          </a:r>
        </a:p>
        <a:p>
          <a:pPr lvl="0" algn="ctr" defTabSz="977900">
            <a:lnSpc>
              <a:spcPct val="90000"/>
            </a:lnSpc>
            <a:spcBef>
              <a:spcPct val="0"/>
            </a:spcBef>
            <a:spcAft>
              <a:spcPct val="35000"/>
            </a:spcAft>
          </a:pPr>
          <a:r>
            <a:rPr lang="en-US" sz="2000" kern="1200" dirty="0" smtClean="0"/>
            <a:t>Early Mortality</a:t>
          </a:r>
        </a:p>
        <a:p>
          <a:pPr lvl="0" algn="ctr" defTabSz="977900">
            <a:lnSpc>
              <a:spcPct val="90000"/>
            </a:lnSpc>
            <a:spcBef>
              <a:spcPct val="0"/>
            </a:spcBef>
            <a:spcAft>
              <a:spcPct val="35000"/>
            </a:spcAft>
          </a:pPr>
          <a:endParaRPr lang="en-US" sz="1600" kern="1200" dirty="0"/>
        </a:p>
      </dsp:txBody>
      <dsp:txXfrm>
        <a:off x="6242417" y="676989"/>
        <a:ext cx="1926288" cy="3171984"/>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8201A85B-DDA4-F241-9E0A-16D219D39B62}" type="datetimeFigureOut">
              <a:rPr lang="en-US" smtClean="0"/>
              <a:pPr/>
              <a:t>4/28/13</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A293DC09-7372-6A48-B740-7FA9970294FB}" type="slidenum">
              <a:rPr lang="en-US" smtClean="0"/>
              <a:pPr/>
              <a:t>‹#›</a:t>
            </a:fld>
            <a:endParaRPr lang="en-US"/>
          </a:p>
        </p:txBody>
      </p:sp>
    </p:spTree>
    <p:extLst>
      <p:ext uri="{BB962C8B-B14F-4D97-AF65-F5344CB8AC3E}">
        <p14:creationId xmlns:p14="http://schemas.microsoft.com/office/powerpoint/2010/main" val="1715964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40E261AC-8D32-6C49-9BFA-5B5B10B61B5D}" type="datetimeFigureOut">
              <a:rPr lang="en-US" smtClean="0"/>
              <a:pPr/>
              <a:t>4/28/13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2F2A9F36-7824-3940-9452-CA176228BF34}" type="slidenum">
              <a:rPr lang="en-US" smtClean="0"/>
              <a:pPr/>
              <a:t>‹#›</a:t>
            </a:fld>
            <a:endParaRPr lang="en-US"/>
          </a:p>
        </p:txBody>
      </p:sp>
    </p:spTree>
    <p:extLst>
      <p:ext uri="{BB962C8B-B14F-4D97-AF65-F5344CB8AC3E}">
        <p14:creationId xmlns:p14="http://schemas.microsoft.com/office/powerpoint/2010/main" val="26190717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2</a:t>
            </a:fld>
            <a:endParaRPr lang="en-US"/>
          </a:p>
        </p:txBody>
      </p:sp>
    </p:spTree>
    <p:extLst>
      <p:ext uri="{BB962C8B-B14F-4D97-AF65-F5344CB8AC3E}">
        <p14:creationId xmlns:p14="http://schemas.microsoft.com/office/powerpoint/2010/main" val="1516011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2229"/>
            <a:r>
              <a:rPr lang="en-US" dirty="0"/>
              <a:t>Identifying children at high risk for toxic stress is the first step in providing targeted support for their parents and other caregivers.</a:t>
            </a:r>
          </a:p>
          <a:p>
            <a:pPr defTabSz="462229"/>
            <a:endParaRPr lang="en-US" dirty="0"/>
          </a:p>
          <a:p>
            <a:pPr defTabSz="462229"/>
            <a:r>
              <a:rPr lang="en-US" dirty="0"/>
              <a:t>Pediatric practices have been asked to consider implementing standardized measures to identify other family- or community-level factors that put children at risk for toxic stress</a:t>
            </a:r>
          </a:p>
          <a:p>
            <a:pPr defTabSz="462229"/>
            <a:endParaRPr lang="en-US" dirty="0"/>
          </a:p>
          <a:p>
            <a:pPr defTabSz="462229"/>
            <a:r>
              <a:rPr lang="en-US" dirty="0"/>
              <a:t>the AAP and others have encouraged pediatric providers to develop a screening schedule that uses age-appropriate, standardized tools to identify risk factors that are highly prevalent or relevant to their particular practice setting.</a:t>
            </a:r>
          </a:p>
          <a:p>
            <a:pPr defTabSz="462229"/>
            <a:endParaRPr lang="en-US" dirty="0"/>
          </a:p>
          <a:p>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7</a:t>
            </a:fld>
            <a:endParaRPr lang="en-US"/>
          </a:p>
        </p:txBody>
      </p:sp>
    </p:spTree>
    <p:extLst>
      <p:ext uri="{BB962C8B-B14F-4D97-AF65-F5344CB8AC3E}">
        <p14:creationId xmlns:p14="http://schemas.microsoft.com/office/powerpoint/2010/main" val="1936631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Specific</a:t>
            </a:r>
            <a:r>
              <a:rPr lang="en-US" baseline="0" dirty="0" smtClean="0"/>
              <a:t> Aims are to…..</a:t>
            </a:r>
          </a:p>
          <a:p>
            <a:endParaRPr lang="en-US" baseline="0" dirty="0" smtClean="0"/>
          </a:p>
          <a:p>
            <a:r>
              <a:rPr lang="en-US" baseline="0" dirty="0" smtClean="0"/>
              <a:t>List of adverse childhood experiences specific to low-income urban youth</a:t>
            </a:r>
          </a:p>
          <a:p>
            <a:endParaRPr lang="en-US" baseline="0" dirty="0" smtClean="0"/>
          </a:p>
          <a:p>
            <a:r>
              <a:rPr lang="en-US" baseline="0" dirty="0" smtClean="0"/>
              <a:t>And then based on study participants perception of these events, rank these experiences in order of importance </a:t>
            </a:r>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Partnered with 10 community based organizations to hold focus groups in economically distressed areas in Philadelphia.</a:t>
            </a:r>
          </a:p>
          <a:p>
            <a:endParaRPr lang="en-US" dirty="0" smtClean="0"/>
          </a:p>
          <a:p>
            <a:r>
              <a:rPr lang="en-US" dirty="0" smtClean="0"/>
              <a:t>Inclusion criteria</a:t>
            </a:r>
            <a:r>
              <a:rPr lang="en-US" baseline="0" dirty="0" smtClean="0"/>
              <a:t> included individuals ages 18 to 26, who lived at least half of their life prior to age 18 in Philadelphia.  Recruitment occurred through directors and staff of community organizations who directly targeted individuals who grow up in low-income settings.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chose these inclusion criteria because</a:t>
            </a:r>
            <a:r>
              <a:rPr lang="en-US" baseline="0" dirty="0" smtClean="0"/>
              <a:t> we wanted to document the experiences of low-income urban youth.</a:t>
            </a:r>
          </a:p>
          <a:p>
            <a:endParaRPr lang="en-US" baseline="0" dirty="0" smtClean="0"/>
          </a:p>
          <a:p>
            <a:r>
              <a:rPr lang="en-US" baseline="0" dirty="0" smtClean="0"/>
              <a:t>We chose young adults as study participants rather than young children due to mandatory reporting requirements which would discouraged families from participating in our study.</a:t>
            </a:r>
          </a:p>
          <a:p>
            <a:endParaRPr lang="en-US" baseline="0" dirty="0" smtClean="0"/>
          </a:p>
          <a:p>
            <a:r>
              <a:rPr lang="en-US" baseline="0" dirty="0" smtClean="0"/>
              <a:t>We chose to confine our participants to Philadelphia as this was the easiest population for us to work with for our study and would allow us to confirm the poverty level of the neighborhood in which they lived.  </a:t>
            </a:r>
            <a:endParaRPr lang="en-US" dirty="0"/>
          </a:p>
        </p:txBody>
      </p:sp>
      <p:sp>
        <p:nvSpPr>
          <p:cNvPr id="4" name="Slide Number Placeholder 3"/>
          <p:cNvSpPr>
            <a:spLocks noGrp="1"/>
          </p:cNvSpPr>
          <p:nvPr>
            <p:ph type="sldNum" sz="quarter" idx="10"/>
          </p:nvPr>
        </p:nvSpPr>
        <p:spPr/>
        <p:txBody>
          <a:bodyPr/>
          <a:lstStyle/>
          <a:p>
            <a:fld id="{2F2A9F36-7824-3940-9452-CA176228BF34}"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66AAFA-02EE-4E69-B11E-DF47A3457EB8}" type="datetimeFigureOut">
              <a:rPr lang="en-US" smtClean="0"/>
              <a:pPr/>
              <a:t>4/28/13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58542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AAFA-02EE-4E69-B11E-DF47A3457EB8}" type="datetimeFigureOut">
              <a:rPr lang="en-US" smtClean="0"/>
              <a:pPr/>
              <a:t>4/28/13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4174817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AAFA-02EE-4E69-B11E-DF47A3457EB8}" type="datetimeFigureOut">
              <a:rPr lang="en-US" smtClean="0"/>
              <a:pPr/>
              <a:t>4/28/13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212360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AAFA-02EE-4E69-B11E-DF47A3457EB8}" type="datetimeFigureOut">
              <a:rPr lang="en-US" smtClean="0"/>
              <a:pPr/>
              <a:t>4/28/13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1569074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66AAFA-02EE-4E69-B11E-DF47A3457EB8}" type="datetimeFigureOut">
              <a:rPr lang="en-US" smtClean="0"/>
              <a:pPr/>
              <a:t>4/28/13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305103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66AAFA-02EE-4E69-B11E-DF47A3457EB8}" type="datetimeFigureOut">
              <a:rPr lang="en-US" smtClean="0"/>
              <a:pPr/>
              <a:t>4/28/13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2643894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66AAFA-02EE-4E69-B11E-DF47A3457EB8}" type="datetimeFigureOut">
              <a:rPr lang="en-US" smtClean="0"/>
              <a:pPr/>
              <a:t>4/28/13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259825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66AAFA-02EE-4E69-B11E-DF47A3457EB8}" type="datetimeFigureOut">
              <a:rPr lang="en-US" smtClean="0"/>
              <a:pPr/>
              <a:t>4/28/13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186409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6AAFA-02EE-4E69-B11E-DF47A3457EB8}" type="datetimeFigureOut">
              <a:rPr lang="en-US" smtClean="0"/>
              <a:pPr/>
              <a:t>4/28/13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247258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66AAFA-02EE-4E69-B11E-DF47A3457EB8}" type="datetimeFigureOut">
              <a:rPr lang="en-US" smtClean="0"/>
              <a:pPr/>
              <a:t>4/28/13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348864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66AAFA-02EE-4E69-B11E-DF47A3457EB8}" type="datetimeFigureOut">
              <a:rPr lang="en-US" smtClean="0"/>
              <a:pPr/>
              <a:t>4/28/13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7D743-187F-49EB-BC35-5F1832F4851A}" type="slidenum">
              <a:rPr lang="en-US" smtClean="0"/>
              <a:pPr/>
              <a:t>‹#›</a:t>
            </a:fld>
            <a:endParaRPr lang="en-US"/>
          </a:p>
        </p:txBody>
      </p:sp>
    </p:spTree>
    <p:extLst>
      <p:ext uri="{BB962C8B-B14F-4D97-AF65-F5344CB8AC3E}">
        <p14:creationId xmlns:p14="http://schemas.microsoft.com/office/powerpoint/2010/main" val="26256255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6AAFA-02EE-4E69-B11E-DF47A3457EB8}" type="datetimeFigureOut">
              <a:rPr lang="en-US" smtClean="0"/>
              <a:pPr/>
              <a:t>4/28/13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F7D743-187F-49EB-BC35-5F1832F4851A}" type="slidenum">
              <a:rPr lang="en-US" smtClean="0"/>
              <a:pPr/>
              <a:t>‹#›</a:t>
            </a:fld>
            <a:endParaRPr lang="en-US"/>
          </a:p>
        </p:txBody>
      </p:sp>
    </p:spTree>
    <p:extLst>
      <p:ext uri="{BB962C8B-B14F-4D97-AF65-F5344CB8AC3E}">
        <p14:creationId xmlns:p14="http://schemas.microsoft.com/office/powerpoint/2010/main" val="952362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686800" cy="2590800"/>
          </a:xfrm>
        </p:spPr>
        <p:txBody>
          <a:bodyPr>
            <a:normAutofit fontScale="90000"/>
          </a:bodyPr>
          <a:lstStyle/>
          <a:p>
            <a:r>
              <a:rPr lang="en-US" sz="4000" dirty="0" smtClean="0"/>
              <a:t/>
            </a:r>
            <a:br>
              <a:rPr lang="en-US" sz="4000" dirty="0" smtClean="0"/>
            </a:br>
            <a:r>
              <a:rPr lang="en-US" sz="4000" dirty="0"/>
              <a:t/>
            </a:r>
            <a:br>
              <a:rPr lang="en-US" sz="4000" dirty="0"/>
            </a:br>
            <a:r>
              <a:rPr lang="en-US" sz="4000" dirty="0" smtClean="0"/>
              <a:t>A Qualitative Study of Adverse Childhood Experiences of Low-Income Youth in Philadelphia</a:t>
            </a:r>
            <a:br>
              <a:rPr lang="en-US" sz="4000" dirty="0" smtClean="0"/>
            </a:br>
            <a:r>
              <a:rPr lang="en-US" dirty="0" smtClean="0"/>
              <a:t/>
            </a:r>
            <a:br>
              <a:rPr lang="en-US" dirty="0" smtClean="0"/>
            </a:br>
            <a:endParaRPr lang="en-US" sz="3556" dirty="0"/>
          </a:p>
        </p:txBody>
      </p:sp>
      <p:sp>
        <p:nvSpPr>
          <p:cNvPr id="3" name="Subtitle 2"/>
          <p:cNvSpPr>
            <a:spLocks noGrp="1"/>
          </p:cNvSpPr>
          <p:nvPr>
            <p:ph type="subTitle" idx="1"/>
          </p:nvPr>
        </p:nvSpPr>
        <p:spPr>
          <a:xfrm>
            <a:off x="609600" y="3886200"/>
            <a:ext cx="8001000" cy="1981200"/>
          </a:xfrm>
        </p:spPr>
        <p:txBody>
          <a:bodyPr>
            <a:normAutofit fontScale="92500" lnSpcReduction="20000"/>
          </a:bodyPr>
          <a:lstStyle/>
          <a:p>
            <a:pPr algn="r"/>
            <a:r>
              <a:rPr lang="en-US" dirty="0" smtClean="0"/>
              <a:t>Roy Wade, Jr., M.D., Ph.D., MPH</a:t>
            </a:r>
          </a:p>
          <a:p>
            <a:pPr algn="r"/>
            <a:r>
              <a:rPr lang="en-US" dirty="0" smtClean="0"/>
              <a:t>Judy A. Shea Ph.D.</a:t>
            </a:r>
          </a:p>
          <a:p>
            <a:pPr algn="r"/>
            <a:r>
              <a:rPr lang="en-US" dirty="0" smtClean="0"/>
              <a:t>David Rubin M.D., M.S.C.E.</a:t>
            </a:r>
          </a:p>
          <a:p>
            <a:pPr algn="r"/>
            <a:r>
              <a:rPr lang="en-US" dirty="0" smtClean="0"/>
              <a:t>Joanne Wood M.D., M.S.H.P</a:t>
            </a:r>
          </a:p>
          <a:p>
            <a:pPr algn="r"/>
            <a:endParaRPr lang="en-US" dirty="0" smtClean="0"/>
          </a:p>
          <a:p>
            <a:pPr algn="r"/>
            <a:endParaRPr lang="en-US" dirty="0" smtClean="0"/>
          </a:p>
        </p:txBody>
      </p:sp>
    </p:spTree>
    <p:extLst>
      <p:ext uri="{BB962C8B-B14F-4D97-AF65-F5344CB8AC3E}">
        <p14:creationId xmlns:p14="http://schemas.microsoft.com/office/powerpoint/2010/main" val="299627654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Improving the ACE Scale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71600"/>
            <a:ext cx="6781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32962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ACE Scale Does Not Include All the Relevant Adversities</a:t>
            </a:r>
            <a:endParaRPr lang="en-US" dirty="0"/>
          </a:p>
        </p:txBody>
      </p:sp>
      <p:sp>
        <p:nvSpPr>
          <p:cNvPr id="6" name="Text Placeholder 5"/>
          <p:cNvSpPr>
            <a:spLocks noGrp="1"/>
          </p:cNvSpPr>
          <p:nvPr>
            <p:ph type="body" idx="1"/>
          </p:nvPr>
        </p:nvSpPr>
        <p:spPr/>
        <p:txBody>
          <a:bodyPr/>
          <a:lstStyle/>
          <a:p>
            <a:pPr algn="ctr"/>
            <a:r>
              <a:rPr lang="en-US" dirty="0" smtClean="0"/>
              <a:t>Original</a:t>
            </a:r>
            <a:endParaRPr lang="en-US" dirty="0"/>
          </a:p>
        </p:txBody>
      </p:sp>
      <p:sp>
        <p:nvSpPr>
          <p:cNvPr id="7" name="Content Placeholder 6"/>
          <p:cNvSpPr>
            <a:spLocks noGrp="1"/>
          </p:cNvSpPr>
          <p:nvPr>
            <p:ph sz="half" idx="2"/>
          </p:nvPr>
        </p:nvSpPr>
        <p:spPr/>
        <p:txBody>
          <a:bodyPr>
            <a:normAutofit fontScale="92500" lnSpcReduction="20000"/>
          </a:bodyPr>
          <a:lstStyle/>
          <a:p>
            <a:r>
              <a:rPr lang="en-US" dirty="0" smtClean="0"/>
              <a:t>Emotional abuse</a:t>
            </a:r>
          </a:p>
          <a:p>
            <a:r>
              <a:rPr lang="en-US" dirty="0" smtClean="0"/>
              <a:t>Physical abuse</a:t>
            </a:r>
          </a:p>
          <a:p>
            <a:r>
              <a:rPr lang="en-US" dirty="0" smtClean="0"/>
              <a:t>Sexual abuse</a:t>
            </a:r>
          </a:p>
          <a:p>
            <a:r>
              <a:rPr lang="en-US" dirty="0" smtClean="0"/>
              <a:t>Physical neglect</a:t>
            </a:r>
          </a:p>
          <a:p>
            <a:r>
              <a:rPr lang="en-US" dirty="0" smtClean="0"/>
              <a:t>Emotional neglect</a:t>
            </a:r>
          </a:p>
          <a:p>
            <a:r>
              <a:rPr lang="en-US" dirty="0" smtClean="0"/>
              <a:t>Mother treated violently</a:t>
            </a:r>
          </a:p>
          <a:p>
            <a:r>
              <a:rPr lang="en-US" dirty="0" smtClean="0"/>
              <a:t>Household substance abuse</a:t>
            </a:r>
          </a:p>
          <a:p>
            <a:r>
              <a:rPr lang="en-US" dirty="0" smtClean="0"/>
              <a:t>Household mental illness</a:t>
            </a:r>
          </a:p>
          <a:p>
            <a:r>
              <a:rPr lang="en-US" dirty="0" smtClean="0">
                <a:solidFill>
                  <a:srgbClr val="FF0000"/>
                </a:solidFill>
              </a:rPr>
              <a:t>Incarcerated household member</a:t>
            </a:r>
          </a:p>
          <a:p>
            <a:r>
              <a:rPr lang="en-US" dirty="0" smtClean="0">
                <a:solidFill>
                  <a:srgbClr val="FF0000"/>
                </a:solidFill>
              </a:rPr>
              <a:t>Parental separation or divorce</a:t>
            </a:r>
            <a:endParaRPr lang="en-US" dirty="0">
              <a:solidFill>
                <a:srgbClr val="FF0000"/>
              </a:solidFill>
            </a:endParaRPr>
          </a:p>
        </p:txBody>
      </p:sp>
      <p:sp>
        <p:nvSpPr>
          <p:cNvPr id="8" name="Text Placeholder 7"/>
          <p:cNvSpPr>
            <a:spLocks noGrp="1"/>
          </p:cNvSpPr>
          <p:nvPr>
            <p:ph type="body" sz="quarter" idx="3"/>
          </p:nvPr>
        </p:nvSpPr>
        <p:spPr/>
        <p:txBody>
          <a:bodyPr/>
          <a:lstStyle/>
          <a:p>
            <a:pPr algn="ctr"/>
            <a:r>
              <a:rPr lang="en-US" dirty="0" smtClean="0"/>
              <a:t>Additional Adversities</a:t>
            </a:r>
            <a:endParaRPr lang="en-US" dirty="0"/>
          </a:p>
        </p:txBody>
      </p:sp>
      <p:sp>
        <p:nvSpPr>
          <p:cNvPr id="9" name="Content Placeholder 8"/>
          <p:cNvSpPr>
            <a:spLocks noGrp="1"/>
          </p:cNvSpPr>
          <p:nvPr>
            <p:ph sz="quarter" idx="4"/>
          </p:nvPr>
        </p:nvSpPr>
        <p:spPr/>
        <p:txBody>
          <a:bodyPr>
            <a:normAutofit lnSpcReduction="10000"/>
          </a:bodyPr>
          <a:lstStyle/>
          <a:p>
            <a:r>
              <a:rPr lang="en-US" dirty="0" smtClean="0"/>
              <a:t>Property victimization</a:t>
            </a:r>
          </a:p>
          <a:p>
            <a:r>
              <a:rPr lang="en-US" dirty="0" smtClean="0"/>
              <a:t>Peer victimization</a:t>
            </a:r>
          </a:p>
          <a:p>
            <a:r>
              <a:rPr lang="en-US" dirty="0" smtClean="0"/>
              <a:t>Exposure to community violence</a:t>
            </a:r>
          </a:p>
          <a:p>
            <a:r>
              <a:rPr lang="en-US" dirty="0" smtClean="0"/>
              <a:t>Socioeconomic status</a:t>
            </a:r>
          </a:p>
          <a:p>
            <a:r>
              <a:rPr lang="en-US" dirty="0" smtClean="0"/>
              <a:t>Someone close had a bad accident or illness</a:t>
            </a:r>
          </a:p>
          <a:p>
            <a:r>
              <a:rPr lang="en-US" dirty="0" smtClean="0"/>
              <a:t>Below-average grades</a:t>
            </a:r>
          </a:p>
          <a:p>
            <a:r>
              <a:rPr lang="en-US" dirty="0" smtClean="0"/>
              <a:t>Parents always arguing</a:t>
            </a:r>
          </a:p>
          <a:p>
            <a:r>
              <a:rPr lang="en-US" dirty="0" smtClean="0"/>
              <a:t>No good friends</a:t>
            </a:r>
            <a:endParaRPr lang="en-US" dirty="0"/>
          </a:p>
        </p:txBody>
      </p:sp>
    </p:spTree>
    <p:extLst>
      <p:ext uri="{BB962C8B-B14F-4D97-AF65-F5344CB8AC3E}">
        <p14:creationId xmlns:p14="http://schemas.microsoft.com/office/powerpoint/2010/main" val="15418289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Aims</a:t>
            </a:r>
            <a:endParaRPr lang="en-US" dirty="0"/>
          </a:p>
        </p:txBody>
      </p:sp>
      <p:sp>
        <p:nvSpPr>
          <p:cNvPr id="3" name="Content Placeholder 2"/>
          <p:cNvSpPr>
            <a:spLocks noGrp="1"/>
          </p:cNvSpPr>
          <p:nvPr>
            <p:ph idx="1"/>
          </p:nvPr>
        </p:nvSpPr>
        <p:spPr/>
        <p:txBody>
          <a:bodyPr>
            <a:normAutofit/>
          </a:bodyPr>
          <a:lstStyle/>
          <a:p>
            <a:r>
              <a:rPr lang="en-US" dirty="0" smtClean="0"/>
              <a:t>Specific Aim 1: Use focus </a:t>
            </a:r>
            <a:r>
              <a:rPr lang="en-US" dirty="0"/>
              <a:t>g</a:t>
            </a:r>
            <a:r>
              <a:rPr lang="en-US" dirty="0" smtClean="0"/>
              <a:t>roups to </a:t>
            </a:r>
            <a:r>
              <a:rPr lang="en-US" dirty="0"/>
              <a:t>i</a:t>
            </a:r>
            <a:r>
              <a:rPr lang="en-US" dirty="0" smtClean="0"/>
              <a:t>dentify and characterize the range of adverse </a:t>
            </a:r>
            <a:r>
              <a:rPr lang="en-US" dirty="0"/>
              <a:t>e</a:t>
            </a:r>
            <a:r>
              <a:rPr lang="en-US" dirty="0" smtClean="0"/>
              <a:t>vents </a:t>
            </a:r>
            <a:r>
              <a:rPr lang="en-US" dirty="0"/>
              <a:t>e</a:t>
            </a:r>
            <a:r>
              <a:rPr lang="en-US" dirty="0" smtClean="0"/>
              <a:t>xperienced by low-income </a:t>
            </a:r>
            <a:r>
              <a:rPr lang="en-US" dirty="0"/>
              <a:t>u</a:t>
            </a:r>
            <a:r>
              <a:rPr lang="en-US" dirty="0" smtClean="0"/>
              <a:t>rban </a:t>
            </a:r>
            <a:r>
              <a:rPr lang="en-US" dirty="0"/>
              <a:t>y</a:t>
            </a:r>
            <a:r>
              <a:rPr lang="en-US" dirty="0" smtClean="0"/>
              <a:t>outh</a:t>
            </a:r>
          </a:p>
          <a:p>
            <a:endParaRPr lang="en-US" dirty="0" smtClean="0"/>
          </a:p>
          <a:p>
            <a:r>
              <a:rPr lang="en-US" dirty="0" smtClean="0"/>
              <a:t>Specific Aim 2: Describe the relative </a:t>
            </a:r>
            <a:r>
              <a:rPr lang="en-US" dirty="0"/>
              <a:t>s</a:t>
            </a:r>
            <a:r>
              <a:rPr lang="en-US" dirty="0" smtClean="0"/>
              <a:t>ignificance of adverse </a:t>
            </a:r>
            <a:r>
              <a:rPr lang="en-US" dirty="0"/>
              <a:t>e</a:t>
            </a:r>
            <a:r>
              <a:rPr lang="en-US" dirty="0" smtClean="0"/>
              <a:t>vents </a:t>
            </a:r>
            <a:r>
              <a:rPr lang="en-US" dirty="0"/>
              <a:t>e</a:t>
            </a:r>
            <a:r>
              <a:rPr lang="en-US" dirty="0" smtClean="0"/>
              <a:t>xperienced by low-income </a:t>
            </a:r>
            <a:r>
              <a:rPr lang="en-US" dirty="0"/>
              <a:t>u</a:t>
            </a:r>
            <a:r>
              <a:rPr lang="en-US" dirty="0" smtClean="0"/>
              <a:t>rban </a:t>
            </a:r>
            <a:r>
              <a:rPr lang="en-US" dirty="0"/>
              <a:t>y</a:t>
            </a:r>
            <a:r>
              <a:rPr lang="en-US" dirty="0" smtClean="0"/>
              <a:t>outh</a:t>
            </a:r>
          </a:p>
          <a:p>
            <a:endParaRPr lang="en-US" dirty="0" smtClean="0"/>
          </a:p>
        </p:txBody>
      </p:sp>
    </p:spTree>
    <p:extLst>
      <p:ext uri="{BB962C8B-B14F-4D97-AF65-F5344CB8AC3E}">
        <p14:creationId xmlns:p14="http://schemas.microsoft.com/office/powerpoint/2010/main" val="23392114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Group Design</a:t>
            </a:r>
            <a:endParaRPr lang="en-US" dirty="0"/>
          </a:p>
        </p:txBody>
      </p:sp>
      <p:sp>
        <p:nvSpPr>
          <p:cNvPr id="3" name="Content Placeholder 2"/>
          <p:cNvSpPr>
            <a:spLocks noGrp="1"/>
          </p:cNvSpPr>
          <p:nvPr>
            <p:ph idx="1"/>
          </p:nvPr>
        </p:nvSpPr>
        <p:spPr/>
        <p:txBody>
          <a:bodyPr>
            <a:normAutofit lnSpcReduction="10000"/>
          </a:bodyPr>
          <a:lstStyle/>
          <a:p>
            <a:r>
              <a:rPr lang="en-US" dirty="0" smtClean="0"/>
              <a:t>Series of focus </a:t>
            </a:r>
            <a:r>
              <a:rPr lang="en-US" dirty="0"/>
              <a:t>g</a:t>
            </a:r>
            <a:r>
              <a:rPr lang="en-US" dirty="0" smtClean="0"/>
              <a:t>roups with young </a:t>
            </a:r>
            <a:r>
              <a:rPr lang="en-US" dirty="0"/>
              <a:t>a</a:t>
            </a:r>
            <a:r>
              <a:rPr lang="en-US" dirty="0" smtClean="0"/>
              <a:t>dults </a:t>
            </a:r>
          </a:p>
          <a:p>
            <a:r>
              <a:rPr lang="en-US" dirty="0" smtClean="0"/>
              <a:t>Nominal Group Technique </a:t>
            </a:r>
          </a:p>
          <a:p>
            <a:pPr lvl="1"/>
            <a:r>
              <a:rPr lang="en-US" dirty="0" smtClean="0"/>
              <a:t>Generate list of adverse </a:t>
            </a:r>
            <a:r>
              <a:rPr lang="en-US" dirty="0"/>
              <a:t>c</a:t>
            </a:r>
            <a:r>
              <a:rPr lang="en-US" dirty="0" smtClean="0"/>
              <a:t>hildhood experiences</a:t>
            </a:r>
          </a:p>
          <a:p>
            <a:pPr lvl="1"/>
            <a:endParaRPr lang="en-US" dirty="0" smtClean="0"/>
          </a:p>
          <a:p>
            <a:pPr lvl="1"/>
            <a:r>
              <a:rPr lang="en-US" dirty="0" smtClean="0"/>
              <a:t>Prompt participants with a list of known childhood stressors </a:t>
            </a:r>
          </a:p>
          <a:p>
            <a:pPr lvl="1"/>
            <a:endParaRPr lang="en-US" dirty="0" smtClean="0"/>
          </a:p>
          <a:p>
            <a:pPr lvl="1"/>
            <a:r>
              <a:rPr lang="en-US" dirty="0" smtClean="0"/>
              <a:t>Prioritize items on list </a:t>
            </a:r>
            <a:r>
              <a:rPr lang="en-US" dirty="0"/>
              <a:t>b</a:t>
            </a:r>
            <a:r>
              <a:rPr lang="en-US" dirty="0" smtClean="0"/>
              <a:t>ased on relative </a:t>
            </a:r>
            <a:r>
              <a:rPr lang="en-US" dirty="0"/>
              <a:t>s</a:t>
            </a:r>
            <a:r>
              <a:rPr lang="en-US" dirty="0" smtClean="0"/>
              <a:t>ignificance</a:t>
            </a:r>
          </a:p>
          <a:p>
            <a:pPr marL="0" indent="0">
              <a:buNone/>
            </a:pPr>
            <a:endParaRPr lang="en-US" dirty="0" smtClean="0"/>
          </a:p>
          <a:p>
            <a:endParaRPr lang="en-US" dirty="0"/>
          </a:p>
        </p:txBody>
      </p:sp>
    </p:spTree>
    <p:extLst>
      <p:ext uri="{BB962C8B-B14F-4D97-AF65-F5344CB8AC3E}">
        <p14:creationId xmlns:p14="http://schemas.microsoft.com/office/powerpoint/2010/main" val="25822383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Sampling Strategy</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914400"/>
            <a:ext cx="8001000" cy="5486400"/>
          </a:xfrm>
        </p:spPr>
      </p:pic>
      <p:sp>
        <p:nvSpPr>
          <p:cNvPr id="9" name="5-Point Star 8"/>
          <p:cNvSpPr/>
          <p:nvPr/>
        </p:nvSpPr>
        <p:spPr>
          <a:xfrm>
            <a:off x="2486526" y="3681663"/>
            <a:ext cx="304800" cy="304800"/>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1" name="5-Point Star 10"/>
          <p:cNvSpPr/>
          <p:nvPr/>
        </p:nvSpPr>
        <p:spPr>
          <a:xfrm>
            <a:off x="3966411" y="2687053"/>
            <a:ext cx="304800" cy="304800"/>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2" name="5-Point Star 11"/>
          <p:cNvSpPr/>
          <p:nvPr/>
        </p:nvSpPr>
        <p:spPr>
          <a:xfrm>
            <a:off x="3637550" y="3814010"/>
            <a:ext cx="304800" cy="304800"/>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3" name="5-Point Star 12"/>
          <p:cNvSpPr/>
          <p:nvPr/>
        </p:nvSpPr>
        <p:spPr>
          <a:xfrm>
            <a:off x="2362200" y="4820653"/>
            <a:ext cx="304800" cy="304800"/>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4" name="5-Point Star 13"/>
          <p:cNvSpPr/>
          <p:nvPr/>
        </p:nvSpPr>
        <p:spPr>
          <a:xfrm>
            <a:off x="3272589" y="4491791"/>
            <a:ext cx="304800" cy="304800"/>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5" name="5-Point Star 14"/>
          <p:cNvSpPr/>
          <p:nvPr/>
        </p:nvSpPr>
        <p:spPr>
          <a:xfrm>
            <a:off x="4495800" y="3228474"/>
            <a:ext cx="304800" cy="304800"/>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0" name="TextBox 9"/>
          <p:cNvSpPr txBox="1"/>
          <p:nvPr/>
        </p:nvSpPr>
        <p:spPr>
          <a:xfrm>
            <a:off x="1905000" y="6420398"/>
            <a:ext cx="6629400" cy="369332"/>
          </a:xfrm>
          <a:prstGeom prst="rect">
            <a:avLst/>
          </a:prstGeom>
          <a:noFill/>
        </p:spPr>
        <p:txBody>
          <a:bodyPr wrap="square" rtlCol="0">
            <a:spAutoFit/>
          </a:bodyPr>
          <a:lstStyle/>
          <a:p>
            <a:r>
              <a:rPr lang="en-US" dirty="0" smtClean="0"/>
              <a:t>Starred regions are areas in the city in which a focus group was held.</a:t>
            </a:r>
            <a:endParaRPr lang="en-US" dirty="0"/>
          </a:p>
        </p:txBody>
      </p:sp>
    </p:spTree>
    <p:extLst>
      <p:ext uri="{BB962C8B-B14F-4D97-AF65-F5344CB8AC3E}">
        <p14:creationId xmlns:p14="http://schemas.microsoft.com/office/powerpoint/2010/main" val="317552782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Participating Organizations</a:t>
            </a:r>
            <a:endParaRPr lang="en-US" dirty="0"/>
          </a:p>
        </p:txBody>
      </p:sp>
      <p:sp>
        <p:nvSpPr>
          <p:cNvPr id="3" name="Content Placeholder 2"/>
          <p:cNvSpPr>
            <a:spLocks noGrp="1"/>
          </p:cNvSpPr>
          <p:nvPr>
            <p:ph idx="1"/>
          </p:nvPr>
        </p:nvSpPr>
        <p:spPr>
          <a:xfrm>
            <a:off x="457200" y="1600200"/>
            <a:ext cx="8229600" cy="4800600"/>
          </a:xfrm>
        </p:spPr>
        <p:txBody>
          <a:bodyPr>
            <a:noAutofit/>
          </a:bodyPr>
          <a:lstStyle/>
          <a:p>
            <a:pPr lvl="1">
              <a:buNone/>
            </a:pPr>
            <a:r>
              <a:rPr lang="en-US" dirty="0" smtClean="0"/>
              <a:t>Covenant House</a:t>
            </a:r>
          </a:p>
          <a:p>
            <a:pPr lvl="1">
              <a:buNone/>
            </a:pPr>
            <a:r>
              <a:rPr lang="en-US" dirty="0" smtClean="0"/>
              <a:t>Lutheran Settlement House</a:t>
            </a:r>
          </a:p>
          <a:p>
            <a:pPr lvl="1">
              <a:buNone/>
            </a:pPr>
            <a:r>
              <a:rPr lang="en-US" dirty="0" smtClean="0"/>
              <a:t>CHOP Adolescent Clinic</a:t>
            </a:r>
          </a:p>
          <a:p>
            <a:pPr lvl="1">
              <a:buNone/>
            </a:pPr>
            <a:r>
              <a:rPr lang="en-US" dirty="0" smtClean="0"/>
              <a:t>Health Annex</a:t>
            </a:r>
          </a:p>
          <a:p>
            <a:pPr lvl="1">
              <a:buNone/>
            </a:pPr>
            <a:r>
              <a:rPr lang="en-US" dirty="0" smtClean="0"/>
              <a:t>Boys and Girls Club of Philadelphia</a:t>
            </a:r>
          </a:p>
          <a:p>
            <a:pPr lvl="1">
              <a:buNone/>
            </a:pPr>
            <a:r>
              <a:rPr lang="en-US" dirty="0" smtClean="0"/>
              <a:t>YMCA of Philadelphia &amp; Vicinity</a:t>
            </a:r>
          </a:p>
          <a:p>
            <a:pPr lvl="1">
              <a:buNone/>
            </a:pPr>
            <a:r>
              <a:rPr lang="en-US" dirty="0" smtClean="0"/>
              <a:t>Department of Behavioral Health City of Philadelphia (Youth Move Program)</a:t>
            </a:r>
          </a:p>
          <a:p>
            <a:pPr lvl="1">
              <a:buNone/>
            </a:pPr>
            <a:r>
              <a:rPr lang="en-US" dirty="0" smtClean="0"/>
              <a:t>Philadelphia Association of CDC’s</a:t>
            </a:r>
          </a:p>
        </p:txBody>
      </p:sp>
    </p:spTree>
    <p:extLst>
      <p:ext uri="{BB962C8B-B14F-4D97-AF65-F5344CB8AC3E}">
        <p14:creationId xmlns:p14="http://schemas.microsoft.com/office/powerpoint/2010/main" val="15667949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Study Participants</a:t>
            </a:r>
            <a:endParaRPr lang="en-US" dirty="0"/>
          </a:p>
        </p:txBody>
      </p:sp>
      <p:sp>
        <p:nvSpPr>
          <p:cNvPr id="3" name="Content Placeholder 2"/>
          <p:cNvSpPr>
            <a:spLocks noGrp="1"/>
          </p:cNvSpPr>
          <p:nvPr>
            <p:ph idx="1"/>
          </p:nvPr>
        </p:nvSpPr>
        <p:spPr/>
        <p:txBody>
          <a:bodyPr>
            <a:normAutofit/>
          </a:bodyPr>
          <a:lstStyle/>
          <a:p>
            <a:r>
              <a:rPr lang="en-US" dirty="0" smtClean="0"/>
              <a:t>Inclusion criteria</a:t>
            </a:r>
          </a:p>
          <a:p>
            <a:pPr lvl="2"/>
            <a:r>
              <a:rPr lang="en-US" dirty="0" smtClean="0"/>
              <a:t>Ages 18 to 26</a:t>
            </a:r>
          </a:p>
          <a:p>
            <a:pPr lvl="2"/>
            <a:r>
              <a:rPr lang="en-US" dirty="0" smtClean="0"/>
              <a:t>Lived in Philadelphia at least half of childhood from birth to age 18 </a:t>
            </a:r>
          </a:p>
          <a:p>
            <a:pPr lvl="2"/>
            <a:r>
              <a:rPr lang="en-US" dirty="0" smtClean="0"/>
              <a:t>Targeted individuals who grew up in low-income neighborhoods (defined as at least 20% of the residents of that community at or below the Federal Poverty Level)</a:t>
            </a:r>
          </a:p>
          <a:p>
            <a:r>
              <a:rPr lang="en-US" dirty="0" smtClean="0"/>
              <a:t>Exclusion Criteria</a:t>
            </a:r>
          </a:p>
          <a:p>
            <a:pPr lvl="2"/>
            <a:r>
              <a:rPr lang="en-US" dirty="0" smtClean="0"/>
              <a:t>Non-English Speaking</a:t>
            </a:r>
          </a:p>
        </p:txBody>
      </p:sp>
    </p:spTree>
    <p:extLst>
      <p:ext uri="{BB962C8B-B14F-4D97-AF65-F5344CB8AC3E}">
        <p14:creationId xmlns:p14="http://schemas.microsoft.com/office/powerpoint/2010/main" val="381150865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smtClean="0"/>
              <a:t>Review ranked lists for common themes</a:t>
            </a:r>
          </a:p>
          <a:p>
            <a:endParaRPr lang="en-US" dirty="0"/>
          </a:p>
          <a:p>
            <a:r>
              <a:rPr lang="en-US" dirty="0" smtClean="0"/>
              <a:t>Develop final ranked list of adverse experiences</a:t>
            </a:r>
          </a:p>
          <a:p>
            <a:endParaRPr lang="en-US" dirty="0"/>
          </a:p>
          <a:p>
            <a:r>
              <a:rPr lang="en-US" dirty="0" smtClean="0"/>
              <a:t>Member checking process &amp; discussion of context surrounding themes</a:t>
            </a:r>
            <a:endParaRPr lang="en-US" dirty="0"/>
          </a:p>
        </p:txBody>
      </p:sp>
    </p:spTree>
    <p:extLst>
      <p:ext uri="{BB962C8B-B14F-4D97-AF65-F5344CB8AC3E}">
        <p14:creationId xmlns:p14="http://schemas.microsoft.com/office/powerpoint/2010/main" val="221505457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095"/>
            <a:ext cx="8229600" cy="762000"/>
          </a:xfrm>
        </p:spPr>
        <p:txBody>
          <a:bodyPr>
            <a:normAutofit/>
          </a:bodyPr>
          <a:lstStyle/>
          <a:p>
            <a:r>
              <a:rPr lang="en-US" sz="4000" dirty="0" smtClean="0"/>
              <a:t>Study Participant Demographics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4197201"/>
              </p:ext>
            </p:extLst>
          </p:nvPr>
        </p:nvGraphicFramePr>
        <p:xfrm>
          <a:off x="457200" y="609600"/>
          <a:ext cx="8229600" cy="5562600"/>
        </p:xfrm>
        <a:graphic>
          <a:graphicData uri="http://schemas.openxmlformats.org/drawingml/2006/table">
            <a:tbl>
              <a:tblPr firstRow="1" bandRow="1">
                <a:tableStyleId>{5C22544A-7EE6-4342-B048-85BDC9FD1C3A}</a:tableStyleId>
              </a:tblPr>
              <a:tblGrid>
                <a:gridCol w="2743200"/>
                <a:gridCol w="2743200"/>
                <a:gridCol w="2743200"/>
              </a:tblGrid>
              <a:tr h="371179">
                <a:tc gridSpan="2">
                  <a:txBody>
                    <a:bodyPr/>
                    <a:lstStyle/>
                    <a:p>
                      <a:pPr algn="ctr"/>
                      <a:r>
                        <a:rPr lang="en-US" dirty="0" smtClean="0"/>
                        <a:t>Demographics</a:t>
                      </a:r>
                      <a:endParaRPr lang="en-US" dirty="0"/>
                    </a:p>
                  </a:txBody>
                  <a:tcPr anchor="ctr"/>
                </a:tc>
                <a:tc hMerge="1">
                  <a:txBody>
                    <a:bodyPr/>
                    <a:lstStyle/>
                    <a:p>
                      <a:pPr algn="ctr"/>
                      <a:endParaRPr lang="en-US" dirty="0"/>
                    </a:p>
                  </a:txBody>
                  <a:tcPr anchor="ctr"/>
                </a:tc>
                <a:tc>
                  <a:txBody>
                    <a:bodyPr/>
                    <a:lstStyle/>
                    <a:p>
                      <a:pPr algn="ctr"/>
                      <a:r>
                        <a:rPr lang="en-US" dirty="0" smtClean="0"/>
                        <a:t>Percent of Individuals</a:t>
                      </a:r>
                      <a:endParaRPr lang="en-US" dirty="0"/>
                    </a:p>
                  </a:txBody>
                  <a:tcPr anchor="ctr"/>
                </a:tc>
              </a:tr>
              <a:tr h="371179">
                <a:tc rowSpan="2">
                  <a:txBody>
                    <a:bodyPr/>
                    <a:lstStyle/>
                    <a:p>
                      <a:pPr algn="ctr"/>
                      <a:r>
                        <a:rPr lang="en-US" dirty="0" smtClean="0"/>
                        <a:t>Sex</a:t>
                      </a:r>
                      <a:endParaRPr lang="en-US" dirty="0"/>
                    </a:p>
                  </a:txBody>
                  <a:tcPr anchor="ctr"/>
                </a:tc>
                <a:tc>
                  <a:txBody>
                    <a:bodyPr/>
                    <a:lstStyle/>
                    <a:p>
                      <a:pPr algn="ctr"/>
                      <a:r>
                        <a:rPr lang="en-US" dirty="0" smtClean="0"/>
                        <a:t>Male</a:t>
                      </a:r>
                      <a:endParaRPr lang="en-US" dirty="0"/>
                    </a:p>
                  </a:txBody>
                  <a:tcPr anchor="ctr"/>
                </a:tc>
                <a:tc>
                  <a:txBody>
                    <a:bodyPr/>
                    <a:lstStyle/>
                    <a:p>
                      <a:pPr algn="ctr"/>
                      <a:r>
                        <a:rPr lang="en-US" dirty="0" smtClean="0"/>
                        <a:t>55</a:t>
                      </a:r>
                      <a:endParaRPr lang="en-US" dirty="0"/>
                    </a:p>
                  </a:txBody>
                  <a:tcPr anchor="ctr"/>
                </a:tc>
              </a:tr>
              <a:tr h="371179">
                <a:tc vMerge="1">
                  <a:txBody>
                    <a:bodyPr/>
                    <a:lstStyle/>
                    <a:p>
                      <a:pPr algn="ctr"/>
                      <a:endParaRPr lang="en-US" dirty="0"/>
                    </a:p>
                  </a:txBody>
                  <a:tcPr/>
                </a:tc>
                <a:tc>
                  <a:txBody>
                    <a:bodyPr/>
                    <a:lstStyle/>
                    <a:p>
                      <a:pPr algn="ctr"/>
                      <a:r>
                        <a:rPr lang="en-US" dirty="0" smtClean="0"/>
                        <a:t>Female</a:t>
                      </a:r>
                      <a:endParaRPr lang="en-US" dirty="0"/>
                    </a:p>
                  </a:txBody>
                  <a:tcPr anchor="ctr"/>
                </a:tc>
                <a:tc>
                  <a:txBody>
                    <a:bodyPr/>
                    <a:lstStyle/>
                    <a:p>
                      <a:pPr algn="ctr"/>
                      <a:r>
                        <a:rPr lang="en-US" dirty="0" smtClean="0"/>
                        <a:t>45</a:t>
                      </a:r>
                      <a:endParaRPr lang="en-US" dirty="0"/>
                    </a:p>
                  </a:txBody>
                  <a:tcPr anchor="ctr"/>
                </a:tc>
              </a:tr>
              <a:tr h="371179">
                <a:tc rowSpan="8">
                  <a:txBody>
                    <a:bodyPr/>
                    <a:lstStyle/>
                    <a:p>
                      <a:pPr algn="ctr"/>
                      <a:r>
                        <a:rPr lang="en-US" dirty="0" smtClean="0"/>
                        <a:t>Race/Ethnicity</a:t>
                      </a:r>
                      <a:endParaRPr lang="en-US" dirty="0"/>
                    </a:p>
                  </a:txBody>
                  <a:tcPr anchor="ctr"/>
                </a:tc>
                <a:tc>
                  <a:txBody>
                    <a:bodyPr/>
                    <a:lstStyle/>
                    <a:p>
                      <a:pPr algn="ctr"/>
                      <a:r>
                        <a:rPr lang="en-US" dirty="0" smtClean="0"/>
                        <a:t>Non-Hispanic Caucasian</a:t>
                      </a:r>
                      <a:endParaRPr lang="en-US" dirty="0"/>
                    </a:p>
                  </a:txBody>
                  <a:tcPr anchor="ctr"/>
                </a:tc>
                <a:tc>
                  <a:txBody>
                    <a:bodyPr/>
                    <a:lstStyle/>
                    <a:p>
                      <a:pPr algn="ctr"/>
                      <a:r>
                        <a:rPr lang="en-US" dirty="0" smtClean="0"/>
                        <a:t>5</a:t>
                      </a:r>
                      <a:endParaRPr lang="en-US" dirty="0"/>
                    </a:p>
                  </a:txBody>
                  <a:tcPr anchor="ctr"/>
                </a:tc>
              </a:tr>
              <a:tr h="371179">
                <a:tc vMerge="1">
                  <a:txBody>
                    <a:bodyPr/>
                    <a:lstStyle/>
                    <a:p>
                      <a:pPr algn="ctr"/>
                      <a:endParaRPr lang="en-US" dirty="0"/>
                    </a:p>
                  </a:txBody>
                  <a:tcPr/>
                </a:tc>
                <a:tc>
                  <a:txBody>
                    <a:bodyPr/>
                    <a:lstStyle/>
                    <a:p>
                      <a:pPr algn="ctr"/>
                      <a:r>
                        <a:rPr lang="en-US" dirty="0" smtClean="0"/>
                        <a:t>Hispanic Caucasian</a:t>
                      </a:r>
                      <a:endParaRPr lang="en-US" dirty="0"/>
                    </a:p>
                  </a:txBody>
                  <a:tcPr anchor="ctr"/>
                </a:tc>
                <a:tc>
                  <a:txBody>
                    <a:bodyPr/>
                    <a:lstStyle/>
                    <a:p>
                      <a:pPr algn="ctr"/>
                      <a:r>
                        <a:rPr lang="en-US" dirty="0" smtClean="0"/>
                        <a:t>5</a:t>
                      </a:r>
                      <a:endParaRPr lang="en-US" dirty="0"/>
                    </a:p>
                  </a:txBody>
                  <a:tcPr anchor="ctr"/>
                </a:tc>
              </a:tr>
              <a:tr h="371179">
                <a:tc vMerge="1">
                  <a:txBody>
                    <a:bodyPr/>
                    <a:lstStyle/>
                    <a:p>
                      <a:pPr algn="ctr"/>
                      <a:endParaRPr lang="en-US" dirty="0"/>
                    </a:p>
                  </a:txBody>
                  <a:tcPr/>
                </a:tc>
                <a:tc>
                  <a:txBody>
                    <a:bodyPr/>
                    <a:lstStyle/>
                    <a:p>
                      <a:pPr algn="ctr"/>
                      <a:r>
                        <a:rPr lang="en-US" dirty="0" smtClean="0"/>
                        <a:t>Non-Hispanic Black</a:t>
                      </a:r>
                      <a:endParaRPr lang="en-US" dirty="0"/>
                    </a:p>
                  </a:txBody>
                  <a:tcPr anchor="ctr"/>
                </a:tc>
                <a:tc>
                  <a:txBody>
                    <a:bodyPr/>
                    <a:lstStyle/>
                    <a:p>
                      <a:pPr algn="ctr"/>
                      <a:r>
                        <a:rPr lang="en-US" dirty="0" smtClean="0"/>
                        <a:t>71</a:t>
                      </a:r>
                      <a:endParaRPr lang="en-US" dirty="0"/>
                    </a:p>
                  </a:txBody>
                  <a:tcPr anchor="ctr"/>
                </a:tc>
              </a:tr>
              <a:tr h="371179">
                <a:tc vMerge="1">
                  <a:txBody>
                    <a:bodyPr/>
                    <a:lstStyle/>
                    <a:p>
                      <a:pPr algn="ctr"/>
                      <a:endParaRPr lang="en-US" dirty="0"/>
                    </a:p>
                  </a:txBody>
                  <a:tcPr/>
                </a:tc>
                <a:tc>
                  <a:txBody>
                    <a:bodyPr/>
                    <a:lstStyle/>
                    <a:p>
                      <a:pPr algn="ctr"/>
                      <a:r>
                        <a:rPr lang="en-US" dirty="0" smtClean="0"/>
                        <a:t>Hispanic Black</a:t>
                      </a:r>
                      <a:endParaRPr lang="en-US" dirty="0"/>
                    </a:p>
                  </a:txBody>
                  <a:tcPr anchor="ctr"/>
                </a:tc>
                <a:tc>
                  <a:txBody>
                    <a:bodyPr/>
                    <a:lstStyle/>
                    <a:p>
                      <a:pPr algn="ctr"/>
                      <a:r>
                        <a:rPr lang="en-US" dirty="0" smtClean="0"/>
                        <a:t>5</a:t>
                      </a:r>
                      <a:endParaRPr lang="en-US" dirty="0"/>
                    </a:p>
                  </a:txBody>
                  <a:tcPr anchor="ctr"/>
                </a:tc>
              </a:tr>
              <a:tr h="371179">
                <a:tc vMerge="1">
                  <a:txBody>
                    <a:bodyPr/>
                    <a:lstStyle/>
                    <a:p>
                      <a:pPr algn="ctr"/>
                      <a:endParaRPr lang="en-US" dirty="0"/>
                    </a:p>
                  </a:txBody>
                  <a:tcPr/>
                </a:tc>
                <a:tc>
                  <a:txBody>
                    <a:bodyPr/>
                    <a:lstStyle/>
                    <a:p>
                      <a:pPr algn="ctr"/>
                      <a:r>
                        <a:rPr lang="en-US" dirty="0" smtClean="0"/>
                        <a:t>Native American Black</a:t>
                      </a:r>
                    </a:p>
                  </a:txBody>
                  <a:tcPr anchor="ctr"/>
                </a:tc>
                <a:tc>
                  <a:txBody>
                    <a:bodyPr/>
                    <a:lstStyle/>
                    <a:p>
                      <a:pPr algn="ctr"/>
                      <a:r>
                        <a:rPr lang="en-US" dirty="0" smtClean="0"/>
                        <a:t>1</a:t>
                      </a:r>
                      <a:endParaRPr lang="en-US" dirty="0"/>
                    </a:p>
                  </a:txBody>
                  <a:tcPr anchor="ctr"/>
                </a:tc>
              </a:tr>
              <a:tr h="371179">
                <a:tc vMerge="1">
                  <a:txBody>
                    <a:bodyPr/>
                    <a:lstStyle/>
                    <a:p>
                      <a:pPr algn="ctr"/>
                      <a:endParaRPr lang="en-US" dirty="0"/>
                    </a:p>
                  </a:txBody>
                  <a:tcPr/>
                </a:tc>
                <a:tc>
                  <a:txBody>
                    <a:bodyPr/>
                    <a:lstStyle/>
                    <a:p>
                      <a:pPr algn="ctr"/>
                      <a:r>
                        <a:rPr lang="en-US" dirty="0" smtClean="0"/>
                        <a:t>Hispanic</a:t>
                      </a:r>
                      <a:endParaRPr lang="en-US" dirty="0"/>
                    </a:p>
                  </a:txBody>
                  <a:tcPr anchor="ctr"/>
                </a:tc>
                <a:tc>
                  <a:txBody>
                    <a:bodyPr/>
                    <a:lstStyle/>
                    <a:p>
                      <a:pPr algn="ctr"/>
                      <a:r>
                        <a:rPr lang="en-US" dirty="0" smtClean="0"/>
                        <a:t>8</a:t>
                      </a:r>
                      <a:endParaRPr lang="en-US" dirty="0"/>
                    </a:p>
                  </a:txBody>
                  <a:tcPr anchor="ctr"/>
                </a:tc>
              </a:tr>
              <a:tr h="371179">
                <a:tc vMerge="1">
                  <a:txBody>
                    <a:bodyPr/>
                    <a:lstStyle/>
                    <a:p>
                      <a:pPr algn="ctr"/>
                      <a:endParaRPr lang="en-US" dirty="0"/>
                    </a:p>
                  </a:txBody>
                  <a:tcPr/>
                </a:tc>
                <a:tc>
                  <a:txBody>
                    <a:bodyPr/>
                    <a:lstStyle/>
                    <a:p>
                      <a:pPr algn="ctr"/>
                      <a:r>
                        <a:rPr lang="en-US" dirty="0" smtClean="0"/>
                        <a:t>Native American</a:t>
                      </a:r>
                      <a:endParaRPr lang="en-US" dirty="0"/>
                    </a:p>
                  </a:txBody>
                  <a:tcPr anchor="ctr"/>
                </a:tc>
                <a:tc>
                  <a:txBody>
                    <a:bodyPr/>
                    <a:lstStyle/>
                    <a:p>
                      <a:pPr algn="ctr"/>
                      <a:r>
                        <a:rPr lang="en-US" dirty="0" smtClean="0"/>
                        <a:t>2</a:t>
                      </a:r>
                      <a:endParaRPr lang="en-US" dirty="0"/>
                    </a:p>
                  </a:txBody>
                  <a:tcPr anchor="ctr"/>
                </a:tc>
              </a:tr>
              <a:tr h="371179">
                <a:tc vMerge="1">
                  <a:txBody>
                    <a:bodyPr/>
                    <a:lstStyle/>
                    <a:p>
                      <a:pPr algn="ctr"/>
                      <a:endParaRPr lang="en-US" dirty="0"/>
                    </a:p>
                  </a:txBody>
                  <a:tcPr/>
                </a:tc>
                <a:tc>
                  <a:txBody>
                    <a:bodyPr/>
                    <a:lstStyle/>
                    <a:p>
                      <a:pPr algn="ctr"/>
                      <a:r>
                        <a:rPr lang="en-US" dirty="0" smtClean="0"/>
                        <a:t>Asian</a:t>
                      </a:r>
                      <a:endParaRPr lang="en-US" dirty="0"/>
                    </a:p>
                  </a:txBody>
                  <a:tcPr anchor="ctr"/>
                </a:tc>
                <a:tc>
                  <a:txBody>
                    <a:bodyPr/>
                    <a:lstStyle/>
                    <a:p>
                      <a:pPr algn="ctr"/>
                      <a:r>
                        <a:rPr lang="en-US" dirty="0" smtClean="0"/>
                        <a:t>3</a:t>
                      </a:r>
                      <a:endParaRPr lang="en-US" dirty="0"/>
                    </a:p>
                  </a:txBody>
                  <a:tcPr anchor="ctr"/>
                </a:tc>
              </a:tr>
              <a:tr h="371179">
                <a:tc rowSpan="4">
                  <a:txBody>
                    <a:bodyPr/>
                    <a:lstStyle/>
                    <a:p>
                      <a:pPr algn="ctr"/>
                      <a:r>
                        <a:rPr lang="en-US" dirty="0" smtClean="0"/>
                        <a:t>Neighborhood Poverty Level (100% FPL)</a:t>
                      </a:r>
                      <a:endParaRPr lang="en-US" dirty="0"/>
                    </a:p>
                  </a:txBody>
                  <a:tcPr anchor="ctr"/>
                </a:tc>
                <a:tc>
                  <a:txBody>
                    <a:bodyPr/>
                    <a:lstStyle/>
                    <a:p>
                      <a:pPr algn="ctr"/>
                      <a:r>
                        <a:rPr lang="en-US" dirty="0" smtClean="0"/>
                        <a:t>Less than 10%</a:t>
                      </a:r>
                      <a:endParaRPr lang="en-US" dirty="0"/>
                    </a:p>
                  </a:txBody>
                  <a:tcPr anchor="ctr"/>
                </a:tc>
                <a:tc>
                  <a:txBody>
                    <a:bodyPr/>
                    <a:lstStyle/>
                    <a:p>
                      <a:pPr algn="ctr"/>
                      <a:r>
                        <a:rPr lang="en-US" dirty="0" smtClean="0"/>
                        <a:t>5</a:t>
                      </a:r>
                      <a:endParaRPr lang="en-US" dirty="0"/>
                    </a:p>
                  </a:txBody>
                  <a:tcPr anchor="ctr"/>
                </a:tc>
              </a:tr>
              <a:tr h="371179">
                <a:tc vMerge="1">
                  <a:txBody>
                    <a:bodyPr/>
                    <a:lstStyle/>
                    <a:p>
                      <a:pPr algn="ctr"/>
                      <a:endParaRPr lang="en-US" dirty="0"/>
                    </a:p>
                  </a:txBody>
                  <a:tcPr/>
                </a:tc>
                <a:tc>
                  <a:txBody>
                    <a:bodyPr/>
                    <a:lstStyle/>
                    <a:p>
                      <a:pPr algn="ctr"/>
                      <a:r>
                        <a:rPr lang="en-US" dirty="0" smtClean="0"/>
                        <a:t>10 to 20%</a:t>
                      </a:r>
                      <a:endParaRPr lang="en-US" dirty="0"/>
                    </a:p>
                  </a:txBody>
                  <a:tcPr anchor="ctr"/>
                </a:tc>
                <a:tc>
                  <a:txBody>
                    <a:bodyPr/>
                    <a:lstStyle/>
                    <a:p>
                      <a:pPr algn="ctr"/>
                      <a:r>
                        <a:rPr lang="en-US" dirty="0" smtClean="0"/>
                        <a:t>11</a:t>
                      </a:r>
                      <a:endParaRPr lang="en-US" dirty="0"/>
                    </a:p>
                  </a:txBody>
                  <a:tcPr anchor="ctr"/>
                </a:tc>
              </a:tr>
              <a:tr h="371179">
                <a:tc vMerge="1">
                  <a:txBody>
                    <a:bodyPr/>
                    <a:lstStyle/>
                    <a:p>
                      <a:pPr algn="ctr"/>
                      <a:endParaRPr lang="en-US" dirty="0"/>
                    </a:p>
                  </a:txBody>
                  <a:tcPr/>
                </a:tc>
                <a:tc>
                  <a:txBody>
                    <a:bodyPr/>
                    <a:lstStyle/>
                    <a:p>
                      <a:pPr algn="ctr"/>
                      <a:r>
                        <a:rPr lang="en-US" dirty="0" smtClean="0"/>
                        <a:t>20 to 40%</a:t>
                      </a:r>
                      <a:endParaRPr lang="en-US" dirty="0"/>
                    </a:p>
                  </a:txBody>
                  <a:tcPr anchor="ctr"/>
                </a:tc>
                <a:tc>
                  <a:txBody>
                    <a:bodyPr/>
                    <a:lstStyle/>
                    <a:p>
                      <a:pPr algn="ctr"/>
                      <a:r>
                        <a:rPr lang="en-US" dirty="0" smtClean="0"/>
                        <a:t>51</a:t>
                      </a:r>
                      <a:endParaRPr lang="en-US" dirty="0"/>
                    </a:p>
                  </a:txBody>
                  <a:tcPr anchor="ctr"/>
                </a:tc>
              </a:tr>
              <a:tr h="366094">
                <a:tc vMerge="1">
                  <a:txBody>
                    <a:bodyPr/>
                    <a:lstStyle/>
                    <a:p>
                      <a:pPr algn="ctr"/>
                      <a:endParaRPr lang="en-US" dirty="0"/>
                    </a:p>
                  </a:txBody>
                  <a:tcPr/>
                </a:tc>
                <a:tc>
                  <a:txBody>
                    <a:bodyPr/>
                    <a:lstStyle/>
                    <a:p>
                      <a:pPr algn="ctr"/>
                      <a:r>
                        <a:rPr lang="en-US" dirty="0" smtClean="0"/>
                        <a:t>Greater than 40%</a:t>
                      </a:r>
                      <a:endParaRPr lang="en-US" dirty="0"/>
                    </a:p>
                  </a:txBody>
                  <a:tcPr anchor="ctr"/>
                </a:tc>
                <a:tc>
                  <a:txBody>
                    <a:bodyPr/>
                    <a:lstStyle/>
                    <a:p>
                      <a:pPr algn="ctr"/>
                      <a:r>
                        <a:rPr lang="en-US" dirty="0" smtClean="0"/>
                        <a:t>33</a:t>
                      </a:r>
                      <a:endParaRPr lang="en-US" dirty="0"/>
                    </a:p>
                  </a:txBody>
                  <a:tcPr anchor="ctr"/>
                </a:tc>
              </a:tr>
            </a:tbl>
          </a:graphicData>
        </a:graphic>
      </p:graphicFrame>
      <p:sp>
        <p:nvSpPr>
          <p:cNvPr id="9" name="Rectangle 2"/>
          <p:cNvSpPr>
            <a:spLocks noChangeArrowheads="1"/>
          </p:cNvSpPr>
          <p:nvPr/>
        </p:nvSpPr>
        <p:spPr bwMode="auto">
          <a:xfrm>
            <a:off x="457200" y="2370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4"/>
          <p:cNvSpPr txBox="1">
            <a:spLocks noChangeArrowheads="1"/>
          </p:cNvSpPr>
          <p:nvPr/>
        </p:nvSpPr>
        <p:spPr bwMode="auto">
          <a:xfrm>
            <a:off x="5486400" y="6172200"/>
            <a:ext cx="3276600" cy="6096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91440" rIns="91440" bIns="9144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Number of focus groups = 19</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Number of participants  = 119</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Domains of Most Stressful Experiences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4308629"/>
              </p:ext>
            </p:extLst>
          </p:nvPr>
        </p:nvGraphicFramePr>
        <p:xfrm>
          <a:off x="457200" y="1219204"/>
          <a:ext cx="8229600" cy="5029200"/>
        </p:xfrm>
        <a:graphic>
          <a:graphicData uri="http://schemas.openxmlformats.org/drawingml/2006/table">
            <a:tbl>
              <a:tblPr firstRow="1" bandRow="1">
                <a:tableStyleId>{5C22544A-7EE6-4342-B048-85BDC9FD1C3A}</a:tableStyleId>
              </a:tblPr>
              <a:tblGrid>
                <a:gridCol w="4114800"/>
                <a:gridCol w="4114800"/>
              </a:tblGrid>
              <a:tr h="457200">
                <a:tc>
                  <a:txBody>
                    <a:bodyPr/>
                    <a:lstStyle/>
                    <a:p>
                      <a:pPr algn="ctr"/>
                      <a:r>
                        <a:rPr lang="en-US" dirty="0" smtClean="0"/>
                        <a:t>Domain</a:t>
                      </a:r>
                      <a:endParaRPr lang="en-US" dirty="0"/>
                    </a:p>
                  </a:txBody>
                  <a:tcPr/>
                </a:tc>
                <a:tc>
                  <a:txBody>
                    <a:bodyPr/>
                    <a:lstStyle/>
                    <a:p>
                      <a:pPr algn="ctr"/>
                      <a:r>
                        <a:rPr lang="en-US" dirty="0" smtClean="0"/>
                        <a:t>Number of Responses</a:t>
                      </a:r>
                      <a:endParaRPr lang="en-US" dirty="0"/>
                    </a:p>
                  </a:txBody>
                  <a:tcPr/>
                </a:tc>
              </a:tr>
              <a:tr h="457200">
                <a:tc>
                  <a:txBody>
                    <a:bodyPr/>
                    <a:lstStyle/>
                    <a:p>
                      <a:pPr algn="ctr"/>
                      <a:r>
                        <a:rPr lang="en-US" dirty="0" smtClean="0"/>
                        <a:t>Family Relationships</a:t>
                      </a:r>
                      <a:endParaRPr lang="en-US" dirty="0"/>
                    </a:p>
                  </a:txBody>
                  <a:tcPr/>
                </a:tc>
                <a:tc>
                  <a:txBody>
                    <a:bodyPr/>
                    <a:lstStyle/>
                    <a:p>
                      <a:pPr algn="ctr"/>
                      <a:r>
                        <a:rPr lang="en-US" dirty="0" smtClean="0"/>
                        <a:t>195</a:t>
                      </a:r>
                      <a:endParaRPr lang="en-US" dirty="0"/>
                    </a:p>
                  </a:txBody>
                  <a:tcPr/>
                </a:tc>
              </a:tr>
              <a:tr h="457200">
                <a:tc>
                  <a:txBody>
                    <a:bodyPr/>
                    <a:lstStyle/>
                    <a:p>
                      <a:pPr algn="ctr"/>
                      <a:r>
                        <a:rPr lang="en-US" dirty="0" smtClean="0"/>
                        <a:t>Community Stressors</a:t>
                      </a:r>
                      <a:endParaRPr lang="en-US" dirty="0"/>
                    </a:p>
                  </a:txBody>
                  <a:tcPr/>
                </a:tc>
                <a:tc>
                  <a:txBody>
                    <a:bodyPr/>
                    <a:lstStyle/>
                    <a:p>
                      <a:pPr algn="ctr"/>
                      <a:r>
                        <a:rPr lang="en-US" dirty="0" smtClean="0"/>
                        <a:t>119</a:t>
                      </a:r>
                      <a:endParaRPr lang="en-US" dirty="0"/>
                    </a:p>
                  </a:txBody>
                  <a:tcPr/>
                </a:tc>
              </a:tr>
              <a:tr h="457200">
                <a:tc>
                  <a:txBody>
                    <a:bodyPr/>
                    <a:lstStyle/>
                    <a:p>
                      <a:pPr algn="ctr"/>
                      <a:r>
                        <a:rPr lang="en-US" dirty="0" smtClean="0"/>
                        <a:t>Personal Victimization</a:t>
                      </a:r>
                      <a:endParaRPr lang="en-US" dirty="0"/>
                    </a:p>
                  </a:txBody>
                  <a:tcPr/>
                </a:tc>
                <a:tc>
                  <a:txBody>
                    <a:bodyPr/>
                    <a:lstStyle/>
                    <a:p>
                      <a:pPr algn="ctr"/>
                      <a:r>
                        <a:rPr lang="en-US" dirty="0" smtClean="0"/>
                        <a:t>72</a:t>
                      </a:r>
                      <a:endParaRPr lang="en-US" dirty="0"/>
                    </a:p>
                  </a:txBody>
                  <a:tcPr/>
                </a:tc>
              </a:tr>
              <a:tr h="457200">
                <a:tc>
                  <a:txBody>
                    <a:bodyPr/>
                    <a:lstStyle/>
                    <a:p>
                      <a:pPr algn="ctr"/>
                      <a:r>
                        <a:rPr lang="en-US" dirty="0" smtClean="0"/>
                        <a:t>Economic Hardship</a:t>
                      </a:r>
                      <a:endParaRPr lang="en-US" dirty="0"/>
                    </a:p>
                  </a:txBody>
                  <a:tcPr/>
                </a:tc>
                <a:tc>
                  <a:txBody>
                    <a:bodyPr/>
                    <a:lstStyle/>
                    <a:p>
                      <a:pPr algn="ctr"/>
                      <a:r>
                        <a:rPr lang="en-US" dirty="0" smtClean="0"/>
                        <a:t>67</a:t>
                      </a:r>
                      <a:endParaRPr lang="en-US" dirty="0"/>
                    </a:p>
                  </a:txBody>
                  <a:tcPr/>
                </a:tc>
              </a:tr>
              <a:tr h="457200">
                <a:tc>
                  <a:txBody>
                    <a:bodyPr/>
                    <a:lstStyle/>
                    <a:p>
                      <a:pPr algn="ctr"/>
                      <a:r>
                        <a:rPr lang="en-US" dirty="0" smtClean="0"/>
                        <a:t>Peer Relationships</a:t>
                      </a:r>
                      <a:endParaRPr lang="en-US" dirty="0"/>
                    </a:p>
                  </a:txBody>
                  <a:tcPr/>
                </a:tc>
                <a:tc>
                  <a:txBody>
                    <a:bodyPr/>
                    <a:lstStyle/>
                    <a:p>
                      <a:pPr algn="ctr"/>
                      <a:r>
                        <a:rPr lang="en-US" dirty="0" smtClean="0"/>
                        <a:t>35</a:t>
                      </a:r>
                      <a:endParaRPr lang="en-US" dirty="0"/>
                    </a:p>
                  </a:txBody>
                  <a:tcPr/>
                </a:tc>
              </a:tr>
              <a:tr h="457200">
                <a:tc>
                  <a:txBody>
                    <a:bodyPr/>
                    <a:lstStyle/>
                    <a:p>
                      <a:pPr algn="ctr"/>
                      <a:r>
                        <a:rPr lang="en-US" dirty="0" smtClean="0"/>
                        <a:t>Discrimination</a:t>
                      </a:r>
                      <a:endParaRPr lang="en-US" dirty="0"/>
                    </a:p>
                  </a:txBody>
                  <a:tcPr/>
                </a:tc>
                <a:tc>
                  <a:txBody>
                    <a:bodyPr/>
                    <a:lstStyle/>
                    <a:p>
                      <a:pPr algn="ctr"/>
                      <a:r>
                        <a:rPr lang="en-US" dirty="0" smtClean="0"/>
                        <a:t>23</a:t>
                      </a:r>
                      <a:endParaRPr lang="en-US" dirty="0"/>
                    </a:p>
                  </a:txBody>
                  <a:tcPr/>
                </a:tc>
              </a:tr>
              <a:tr h="457200">
                <a:tc>
                  <a:txBody>
                    <a:bodyPr/>
                    <a:lstStyle/>
                    <a:p>
                      <a:pPr algn="ctr"/>
                      <a:r>
                        <a:rPr lang="en-US" dirty="0" smtClean="0"/>
                        <a:t>School</a:t>
                      </a:r>
                      <a:endParaRPr lang="en-US" dirty="0"/>
                    </a:p>
                  </a:txBody>
                  <a:tcPr/>
                </a:tc>
                <a:tc>
                  <a:txBody>
                    <a:bodyPr/>
                    <a:lstStyle/>
                    <a:p>
                      <a:pPr algn="ctr"/>
                      <a:r>
                        <a:rPr lang="en-US" dirty="0" smtClean="0"/>
                        <a:t>22</a:t>
                      </a:r>
                      <a:endParaRPr lang="en-US" dirty="0"/>
                    </a:p>
                  </a:txBody>
                  <a:tcPr/>
                </a:tc>
              </a:tr>
              <a:tr h="457200">
                <a:tc>
                  <a:txBody>
                    <a:bodyPr/>
                    <a:lstStyle/>
                    <a:p>
                      <a:pPr algn="ctr"/>
                      <a:r>
                        <a:rPr lang="en-US" dirty="0" smtClean="0"/>
                        <a:t>Health</a:t>
                      </a:r>
                      <a:endParaRPr lang="en-US" dirty="0"/>
                    </a:p>
                  </a:txBody>
                  <a:tcPr/>
                </a:tc>
                <a:tc>
                  <a:txBody>
                    <a:bodyPr/>
                    <a:lstStyle/>
                    <a:p>
                      <a:pPr algn="ctr"/>
                      <a:r>
                        <a:rPr lang="en-US" dirty="0" smtClean="0"/>
                        <a:t>17</a:t>
                      </a:r>
                      <a:endParaRPr lang="en-US" dirty="0"/>
                    </a:p>
                  </a:txBody>
                  <a:tcPr/>
                </a:tc>
              </a:tr>
              <a:tr h="457200">
                <a:tc>
                  <a:txBody>
                    <a:bodyPr/>
                    <a:lstStyle/>
                    <a:p>
                      <a:pPr algn="ctr"/>
                      <a:r>
                        <a:rPr lang="en-US" dirty="0" smtClean="0"/>
                        <a:t>Child Welfare/Juvenile Justice</a:t>
                      </a:r>
                      <a:endParaRPr lang="en-US" dirty="0"/>
                    </a:p>
                  </a:txBody>
                  <a:tcPr/>
                </a:tc>
                <a:tc>
                  <a:txBody>
                    <a:bodyPr/>
                    <a:lstStyle/>
                    <a:p>
                      <a:pPr algn="ctr"/>
                      <a:r>
                        <a:rPr lang="en-US" dirty="0" smtClean="0"/>
                        <a:t>8</a:t>
                      </a:r>
                      <a:endParaRPr lang="en-US" dirty="0"/>
                    </a:p>
                  </a:txBody>
                  <a:tcPr/>
                </a:tc>
              </a:tr>
              <a:tr h="457200">
                <a:tc>
                  <a:txBody>
                    <a:bodyPr/>
                    <a:lstStyle/>
                    <a:p>
                      <a:pPr algn="ctr"/>
                      <a:r>
                        <a:rPr lang="en-US" dirty="0" smtClean="0"/>
                        <a:t>Media/Technology</a:t>
                      </a:r>
                      <a:endParaRPr lang="en-US" dirty="0"/>
                    </a:p>
                  </a:txBody>
                  <a:tcPr/>
                </a:tc>
                <a:tc>
                  <a:txBody>
                    <a:bodyPr/>
                    <a:lstStyle/>
                    <a:p>
                      <a:pPr algn="ctr"/>
                      <a:r>
                        <a:rPr lang="en-US" dirty="0" smtClean="0"/>
                        <a:t>5</a:t>
                      </a:r>
                      <a:endParaRPr lang="en-US" dirty="0"/>
                    </a:p>
                  </a:txBody>
                  <a:tcPr/>
                </a:tc>
              </a:tr>
            </a:tbl>
          </a:graphicData>
        </a:graphic>
      </p:graphicFrame>
    </p:spTree>
    <p:extLst>
      <p:ext uri="{BB962C8B-B14F-4D97-AF65-F5344CB8AC3E}">
        <p14:creationId xmlns:p14="http://schemas.microsoft.com/office/powerpoint/2010/main" val="37976353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Adverse Childhood Experience Study</a:t>
            </a: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423080158"/>
              </p:ext>
            </p:extLst>
          </p:nvPr>
        </p:nvGraphicFramePr>
        <p:xfrm>
          <a:off x="4724400" y="1524000"/>
          <a:ext cx="4038600" cy="4724688"/>
        </p:xfrm>
        <a:graphic>
          <a:graphicData uri="http://schemas.openxmlformats.org/drawingml/2006/table">
            <a:tbl>
              <a:tblPr firstRow="1" bandRow="1">
                <a:tableStyleId>{5C22544A-7EE6-4342-B048-85BDC9FD1C3A}</a:tableStyleId>
              </a:tblPr>
              <a:tblGrid>
                <a:gridCol w="2019300"/>
                <a:gridCol w="2019300"/>
              </a:tblGrid>
              <a:tr h="441960">
                <a:tc>
                  <a:txBody>
                    <a:bodyPr/>
                    <a:lstStyle/>
                    <a:p>
                      <a:pPr algn="ctr"/>
                      <a:r>
                        <a:rPr lang="en-US" b="1" dirty="0" smtClean="0"/>
                        <a:t>Childhood</a:t>
                      </a:r>
                      <a:r>
                        <a:rPr lang="en-US" b="1" baseline="0" dirty="0" smtClean="0"/>
                        <a:t> Exposure</a:t>
                      </a:r>
                      <a:endParaRPr lang="en-US" b="1" dirty="0"/>
                    </a:p>
                  </a:txBody>
                  <a:tcPr marL="57694" marR="57694">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Subcategory</a:t>
                      </a:r>
                      <a:endParaRPr lang="en-US" b="1" dirty="0"/>
                    </a:p>
                  </a:txBody>
                  <a:tcPr marL="57694" marR="5769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7914">
                <a:tc rowSpan="3">
                  <a:txBody>
                    <a:bodyPr/>
                    <a:lstStyle/>
                    <a:p>
                      <a:pPr algn="ctr"/>
                      <a:r>
                        <a:rPr lang="en-US" b="1" dirty="0" smtClean="0"/>
                        <a:t>Abuse</a:t>
                      </a:r>
                      <a:endParaRPr lang="en-US" b="1" dirty="0"/>
                    </a:p>
                  </a:txBody>
                  <a:tcPr marL="57694" marR="57694"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Psychological</a:t>
                      </a:r>
                      <a:endParaRPr lang="en-US" b="1" dirty="0"/>
                    </a:p>
                  </a:txBody>
                  <a:tcPr marL="57694" marR="5769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07914">
                <a:tc vMerge="1">
                  <a:txBody>
                    <a:bodyPr/>
                    <a:lstStyle/>
                    <a:p>
                      <a:pPr algn="ctr"/>
                      <a:endParaRPr lang="en-US" b="1" dirty="0"/>
                    </a:p>
                  </a:txBody>
                  <a:tcPr/>
                </a:tc>
                <a:tc>
                  <a:txBody>
                    <a:bodyPr/>
                    <a:lstStyle/>
                    <a:p>
                      <a:pPr algn="ctr"/>
                      <a:r>
                        <a:rPr lang="en-US" b="1" dirty="0" smtClean="0"/>
                        <a:t>Physical</a:t>
                      </a:r>
                      <a:endParaRPr lang="en-US" b="1" dirty="0"/>
                    </a:p>
                  </a:txBody>
                  <a:tcPr marL="57694" marR="57694">
                    <a:lnR w="12700" cap="flat" cmpd="sng" algn="ctr">
                      <a:solidFill>
                        <a:schemeClr val="tx1"/>
                      </a:solidFill>
                      <a:prstDash val="solid"/>
                      <a:round/>
                      <a:headEnd type="none" w="med" len="med"/>
                      <a:tailEnd type="none" w="med" len="med"/>
                    </a:lnR>
                  </a:tcPr>
                </a:tc>
              </a:tr>
              <a:tr h="307914">
                <a:tc vMerge="1">
                  <a:txBody>
                    <a:bodyPr/>
                    <a:lstStyle/>
                    <a:p>
                      <a:pPr algn="ctr"/>
                      <a:endParaRPr lang="en-US" b="1" dirty="0"/>
                    </a:p>
                  </a:txBody>
                  <a:tcPr/>
                </a:tc>
                <a:tc>
                  <a:txBody>
                    <a:bodyPr/>
                    <a:lstStyle/>
                    <a:p>
                      <a:pPr algn="ctr"/>
                      <a:r>
                        <a:rPr lang="en-US" b="1" dirty="0" smtClean="0"/>
                        <a:t>Sexual</a:t>
                      </a:r>
                      <a:endParaRPr lang="en-US" b="1" dirty="0"/>
                    </a:p>
                  </a:txBody>
                  <a:tcPr marL="57694" marR="5769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424228">
                <a:tc rowSpan="5">
                  <a:txBody>
                    <a:bodyPr/>
                    <a:lstStyle/>
                    <a:p>
                      <a:pPr algn="ctr"/>
                      <a:r>
                        <a:rPr lang="en-US" b="1" dirty="0" smtClean="0"/>
                        <a:t>Household dysfunction</a:t>
                      </a:r>
                      <a:endParaRPr lang="en-US" b="1" dirty="0"/>
                    </a:p>
                  </a:txBody>
                  <a:tcPr marL="57694" marR="57694"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Substance</a:t>
                      </a:r>
                      <a:r>
                        <a:rPr lang="en-US" b="1" baseline="0" dirty="0" smtClean="0"/>
                        <a:t> abuse</a:t>
                      </a:r>
                      <a:endParaRPr lang="en-US" b="1" dirty="0"/>
                    </a:p>
                  </a:txBody>
                  <a:tcPr marL="57694" marR="5769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24228">
                <a:tc vMerge="1">
                  <a:txBody>
                    <a:bodyPr/>
                    <a:lstStyle/>
                    <a:p>
                      <a:pPr algn="ctr"/>
                      <a:endParaRPr lang="en-US" b="1" dirty="0"/>
                    </a:p>
                  </a:txBody>
                  <a:tcPr/>
                </a:tc>
                <a:tc>
                  <a:txBody>
                    <a:bodyPr/>
                    <a:lstStyle/>
                    <a:p>
                      <a:pPr algn="ctr"/>
                      <a:r>
                        <a:rPr lang="en-US" b="1" dirty="0" smtClean="0"/>
                        <a:t>Mental illness</a:t>
                      </a:r>
                      <a:endParaRPr lang="en-US" b="1" dirty="0"/>
                    </a:p>
                  </a:txBody>
                  <a:tcPr marL="57694" marR="57694">
                    <a:lnR w="12700" cap="flat" cmpd="sng" algn="ctr">
                      <a:solidFill>
                        <a:schemeClr val="tx1"/>
                      </a:solidFill>
                      <a:prstDash val="solid"/>
                      <a:round/>
                      <a:headEnd type="none" w="med" len="med"/>
                      <a:tailEnd type="none" w="med" len="med"/>
                    </a:lnR>
                  </a:tcPr>
                </a:tc>
              </a:tr>
              <a:tr h="424228">
                <a:tc vMerge="1">
                  <a:txBody>
                    <a:bodyPr/>
                    <a:lstStyle/>
                    <a:p>
                      <a:pPr algn="ctr"/>
                      <a:endParaRPr lang="en-US" b="1" dirty="0"/>
                    </a:p>
                  </a:txBody>
                  <a:tcPr/>
                </a:tc>
                <a:tc>
                  <a:txBody>
                    <a:bodyPr/>
                    <a:lstStyle/>
                    <a:p>
                      <a:pPr algn="ctr"/>
                      <a:r>
                        <a:rPr lang="en-US" b="1" dirty="0" smtClean="0"/>
                        <a:t>Intimate partner violence</a:t>
                      </a:r>
                      <a:endParaRPr lang="en-US" b="1" dirty="0"/>
                    </a:p>
                  </a:txBody>
                  <a:tcPr marL="57694" marR="57694">
                    <a:lnR w="12700" cap="flat" cmpd="sng" algn="ctr">
                      <a:solidFill>
                        <a:schemeClr val="tx1"/>
                      </a:solidFill>
                      <a:prstDash val="solid"/>
                      <a:round/>
                      <a:headEnd type="none" w="med" len="med"/>
                      <a:tailEnd type="none" w="med" len="med"/>
                    </a:lnR>
                  </a:tcPr>
                </a:tc>
              </a:tr>
              <a:tr h="424228">
                <a:tc vMerge="1">
                  <a:txBody>
                    <a:bodyPr/>
                    <a:lstStyle/>
                    <a:p>
                      <a:pPr algn="ctr"/>
                      <a:endParaRPr lang="en-US" b="1" dirty="0"/>
                    </a:p>
                  </a:txBody>
                  <a:tcPr/>
                </a:tc>
                <a:tc>
                  <a:txBody>
                    <a:bodyPr/>
                    <a:lstStyle/>
                    <a:p>
                      <a:pPr algn="ctr"/>
                      <a:r>
                        <a:rPr lang="en-US" b="1" dirty="0" smtClean="0"/>
                        <a:t>Criminal behavior</a:t>
                      </a:r>
                      <a:endParaRPr lang="en-US" b="1" dirty="0"/>
                    </a:p>
                  </a:txBody>
                  <a:tcPr marL="57694" marR="57694">
                    <a:lnR w="12700" cap="flat" cmpd="sng" algn="ctr">
                      <a:solidFill>
                        <a:schemeClr val="tx1"/>
                      </a:solidFill>
                      <a:prstDash val="solid"/>
                      <a:round/>
                      <a:headEnd type="none" w="med" len="med"/>
                      <a:tailEnd type="none" w="med" len="med"/>
                    </a:lnR>
                  </a:tcPr>
                </a:tc>
              </a:tr>
              <a:tr h="424228">
                <a:tc vMerge="1">
                  <a:txBody>
                    <a:bodyPr/>
                    <a:lstStyle/>
                    <a:p>
                      <a:pPr algn="ctr"/>
                      <a:endParaRPr 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Divorce</a:t>
                      </a:r>
                      <a:endParaRPr lang="en-US" b="1" dirty="0"/>
                    </a:p>
                  </a:txBody>
                  <a:tcPr marL="57694" marR="5769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424228">
                <a:tc rowSpan="2">
                  <a:txBody>
                    <a:bodyPr/>
                    <a:lstStyle/>
                    <a:p>
                      <a:pPr algn="ctr"/>
                      <a:r>
                        <a:rPr lang="en-US" b="1" dirty="0" smtClean="0"/>
                        <a:t>Neglect</a:t>
                      </a:r>
                      <a:endParaRPr lang="en-US" b="1" dirty="0"/>
                    </a:p>
                  </a:txBody>
                  <a:tcPr marL="57694" marR="57694"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Emotional</a:t>
                      </a:r>
                      <a:endParaRPr lang="en-US" b="1" dirty="0"/>
                    </a:p>
                  </a:txBody>
                  <a:tcPr marL="57694" marR="57694">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24228">
                <a:tc vMerge="1">
                  <a:txBody>
                    <a:bodyPr/>
                    <a:lstStyle/>
                    <a:p>
                      <a:pPr algn="ctr"/>
                      <a:endParaRPr 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Physical</a:t>
                      </a:r>
                      <a:endParaRPr lang="en-US" b="1" dirty="0"/>
                    </a:p>
                  </a:txBody>
                  <a:tcPr marL="57694" marR="57694">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3" name="Content Placeholder 2"/>
          <p:cNvSpPr>
            <a:spLocks noGrp="1"/>
          </p:cNvSpPr>
          <p:nvPr>
            <p:ph sz="half" idx="2"/>
          </p:nvPr>
        </p:nvSpPr>
        <p:spPr>
          <a:xfrm>
            <a:off x="609600" y="1600200"/>
            <a:ext cx="4038600" cy="4648200"/>
          </a:xfrm>
        </p:spPr>
        <p:txBody>
          <a:bodyPr>
            <a:normAutofit lnSpcReduction="10000"/>
          </a:bodyPr>
          <a:lstStyle/>
          <a:p>
            <a:r>
              <a:rPr lang="en-US" dirty="0" smtClean="0"/>
              <a:t>Published by CDC/Kaiser in 1998</a:t>
            </a:r>
          </a:p>
          <a:p>
            <a:endParaRPr lang="en-US" dirty="0"/>
          </a:p>
          <a:p>
            <a:r>
              <a:rPr lang="en-US" dirty="0" smtClean="0"/>
              <a:t>Surveyed 17,000 policy holders</a:t>
            </a:r>
          </a:p>
          <a:p>
            <a:endParaRPr lang="en-US" dirty="0"/>
          </a:p>
          <a:p>
            <a:r>
              <a:rPr lang="en-US" dirty="0" smtClean="0"/>
              <a:t>Understand relationship between childhood adversity &amp; adult health outcomes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Relationships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7046540"/>
              </p:ext>
            </p:extLst>
          </p:nvPr>
        </p:nvGraphicFramePr>
        <p:xfrm>
          <a:off x="457200" y="1295399"/>
          <a:ext cx="8229600" cy="4935764"/>
        </p:xfrm>
        <a:graphic>
          <a:graphicData uri="http://schemas.openxmlformats.org/drawingml/2006/table">
            <a:tbl>
              <a:tblPr firstRow="1" bandRow="1">
                <a:tableStyleId>{5C22544A-7EE6-4342-B048-85BDC9FD1C3A}</a:tableStyleId>
              </a:tblPr>
              <a:tblGrid>
                <a:gridCol w="4267200"/>
                <a:gridCol w="1600200"/>
                <a:gridCol w="2362200"/>
              </a:tblGrid>
              <a:tr h="581120">
                <a:tc>
                  <a:txBody>
                    <a:bodyPr/>
                    <a:lstStyle/>
                    <a:p>
                      <a:pPr algn="ctr"/>
                      <a:r>
                        <a:rPr lang="en-US" dirty="0" smtClean="0"/>
                        <a:t>Family Relationship Subdomains</a:t>
                      </a:r>
                      <a:endParaRPr lang="en-US" dirty="0"/>
                    </a:p>
                  </a:txBody>
                  <a:tcPr anchor="ctr"/>
                </a:tc>
                <a:tc>
                  <a:txBody>
                    <a:bodyPr/>
                    <a:lstStyle/>
                    <a:p>
                      <a:pPr algn="ctr"/>
                      <a:r>
                        <a:rPr lang="en-US" dirty="0" smtClean="0"/>
                        <a:t>Number of Responses</a:t>
                      </a:r>
                      <a:endParaRPr lang="en-US" dirty="0"/>
                    </a:p>
                  </a:txBody>
                  <a:tcPr anchor="ctr"/>
                </a:tc>
                <a:tc>
                  <a:txBody>
                    <a:bodyPr/>
                    <a:lstStyle/>
                    <a:p>
                      <a:pPr algn="ctr"/>
                      <a:r>
                        <a:rPr lang="en-US" dirty="0" smtClean="0"/>
                        <a:t>Representative</a:t>
                      </a:r>
                      <a:r>
                        <a:rPr lang="en-US" baseline="0" dirty="0" smtClean="0"/>
                        <a:t> Quote</a:t>
                      </a:r>
                      <a:endParaRPr lang="en-US" dirty="0"/>
                    </a:p>
                  </a:txBody>
                  <a:tcPr anchor="ctr"/>
                </a:tc>
              </a:tr>
              <a:tr h="581120">
                <a:tc>
                  <a:txBody>
                    <a:bodyPr/>
                    <a:lstStyle/>
                    <a:p>
                      <a:pPr algn="ctr"/>
                      <a:r>
                        <a:rPr lang="en-US" dirty="0" smtClean="0"/>
                        <a:t>Family Members Abusing Alcohol &amp; Drugs *</a:t>
                      </a:r>
                      <a:endParaRPr lang="en-US" dirty="0"/>
                    </a:p>
                  </a:txBody>
                  <a:tcPr anchor="ctr"/>
                </a:tc>
                <a:tc>
                  <a:txBody>
                    <a:bodyPr/>
                    <a:lstStyle/>
                    <a:p>
                      <a:pPr algn="ctr"/>
                      <a:r>
                        <a:rPr lang="en-US" dirty="0" smtClean="0"/>
                        <a:t>37</a:t>
                      </a:r>
                      <a:endParaRPr lang="en-US" dirty="0"/>
                    </a:p>
                  </a:txBody>
                  <a:tcPr anchor="ctr"/>
                </a:tc>
                <a:tc rowSpan="9">
                  <a:txBody>
                    <a:bodyPr/>
                    <a:lstStyle/>
                    <a:p>
                      <a:pPr algn="ctr"/>
                      <a:r>
                        <a:rPr lang="en-US" sz="1800" kern="1200" dirty="0" smtClean="0">
                          <a:solidFill>
                            <a:schemeClr val="dk1"/>
                          </a:solidFill>
                          <a:effectLst/>
                          <a:latin typeface="+mn-lt"/>
                          <a:ea typeface="+mn-ea"/>
                          <a:cs typeface="+mn-cs"/>
                        </a:rPr>
                        <a:t>“</a:t>
                      </a:r>
                      <a:r>
                        <a:rPr lang="en-US" sz="1800" i="1" kern="1200" dirty="0" smtClean="0">
                          <a:solidFill>
                            <a:schemeClr val="dk1"/>
                          </a:solidFill>
                          <a:effectLst/>
                          <a:latin typeface="+mn-lt"/>
                          <a:ea typeface="+mn-ea"/>
                          <a:cs typeface="+mn-cs"/>
                        </a:rPr>
                        <a:t>My mom said, I </a:t>
                      </a:r>
                      <a:r>
                        <a:rPr lang="en-US" sz="1800" i="1" kern="1200" dirty="0" err="1" smtClean="0">
                          <a:solidFill>
                            <a:schemeClr val="dk1"/>
                          </a:solidFill>
                          <a:effectLst/>
                          <a:latin typeface="+mn-lt"/>
                          <a:ea typeface="+mn-ea"/>
                          <a:cs typeface="+mn-cs"/>
                        </a:rPr>
                        <a:t>ain’t</a:t>
                      </a:r>
                      <a:r>
                        <a:rPr lang="en-US" sz="1800" i="1" kern="1200" dirty="0" smtClean="0">
                          <a:solidFill>
                            <a:schemeClr val="dk1"/>
                          </a:solidFill>
                          <a:effectLst/>
                          <a:latin typeface="+mn-lt"/>
                          <a:ea typeface="+mn-ea"/>
                          <a:cs typeface="+mn-cs"/>
                        </a:rPr>
                        <a:t> teach you nothing because I want you to go through the same thing I went through…it’s just like heartless, like you just don’t care.  My parents couldn’t show me [love].  They made me feel like I was just there for a check.</a:t>
                      </a:r>
                      <a:r>
                        <a:rPr lang="en-US" sz="1800" kern="1200" dirty="0" smtClean="0">
                          <a:solidFill>
                            <a:schemeClr val="dk1"/>
                          </a:solidFill>
                          <a:effectLst/>
                          <a:latin typeface="+mn-lt"/>
                          <a:ea typeface="+mn-ea"/>
                          <a:cs typeface="+mn-cs"/>
                        </a:rPr>
                        <a:t>”</a:t>
                      </a:r>
                      <a:endParaRPr lang="en-US" dirty="0"/>
                    </a:p>
                  </a:txBody>
                  <a:tcPr anchor="ctr"/>
                </a:tc>
              </a:tr>
              <a:tr h="425688">
                <a:tc>
                  <a:txBody>
                    <a:bodyPr/>
                    <a:lstStyle/>
                    <a:p>
                      <a:pPr algn="ctr"/>
                      <a:r>
                        <a:rPr lang="en-US" dirty="0" smtClean="0"/>
                        <a:t>Lack of Love &amp; Support in the Family *</a:t>
                      </a:r>
                      <a:endParaRPr lang="en-US" dirty="0"/>
                    </a:p>
                  </a:txBody>
                  <a:tcPr anchor="ctr"/>
                </a:tc>
                <a:tc>
                  <a:txBody>
                    <a:bodyPr/>
                    <a:lstStyle/>
                    <a:p>
                      <a:pPr algn="ctr"/>
                      <a:r>
                        <a:rPr lang="en-US" dirty="0" smtClean="0"/>
                        <a:t>33</a:t>
                      </a:r>
                      <a:endParaRPr lang="en-US" dirty="0"/>
                    </a:p>
                  </a:txBody>
                  <a:tcPr anchor="ctr"/>
                </a:tc>
                <a:tc vMerge="1">
                  <a:txBody>
                    <a:bodyPr/>
                    <a:lstStyle/>
                    <a:p>
                      <a:pPr algn="ctr"/>
                      <a:endParaRPr lang="en-US" dirty="0"/>
                    </a:p>
                  </a:txBody>
                  <a:tcPr/>
                </a:tc>
              </a:tr>
              <a:tr h="425688">
                <a:tc>
                  <a:txBody>
                    <a:bodyPr/>
                    <a:lstStyle/>
                    <a:p>
                      <a:pPr algn="ctr"/>
                      <a:r>
                        <a:rPr lang="en-US" dirty="0" smtClean="0"/>
                        <a:t>Single Parent Homes *</a:t>
                      </a:r>
                      <a:endParaRPr lang="en-US" dirty="0"/>
                    </a:p>
                  </a:txBody>
                  <a:tcPr anchor="ctr"/>
                </a:tc>
                <a:tc>
                  <a:txBody>
                    <a:bodyPr/>
                    <a:lstStyle/>
                    <a:p>
                      <a:pPr algn="ctr"/>
                      <a:r>
                        <a:rPr lang="en-US" dirty="0" smtClean="0"/>
                        <a:t>30</a:t>
                      </a:r>
                      <a:endParaRPr lang="en-US" dirty="0"/>
                    </a:p>
                  </a:txBody>
                  <a:tcPr anchor="ctr"/>
                </a:tc>
                <a:tc vMerge="1">
                  <a:txBody>
                    <a:bodyPr/>
                    <a:lstStyle/>
                    <a:p>
                      <a:pPr algn="ctr"/>
                      <a:endParaRPr lang="en-US" dirty="0"/>
                    </a:p>
                  </a:txBody>
                  <a:tcPr/>
                </a:tc>
              </a:tr>
              <a:tr h="425688">
                <a:tc>
                  <a:txBody>
                    <a:bodyPr/>
                    <a:lstStyle/>
                    <a:p>
                      <a:pPr algn="ctr"/>
                      <a:r>
                        <a:rPr lang="en-US" dirty="0" smtClean="0"/>
                        <a:t>Death &amp; Illness of Family Members *</a:t>
                      </a:r>
                      <a:endParaRPr lang="en-US" dirty="0"/>
                    </a:p>
                  </a:txBody>
                  <a:tcPr anchor="ctr"/>
                </a:tc>
                <a:tc>
                  <a:txBody>
                    <a:bodyPr/>
                    <a:lstStyle/>
                    <a:p>
                      <a:pPr algn="ctr"/>
                      <a:r>
                        <a:rPr lang="en-US" dirty="0" smtClean="0"/>
                        <a:t>21</a:t>
                      </a:r>
                      <a:endParaRPr lang="en-US" dirty="0"/>
                    </a:p>
                  </a:txBody>
                  <a:tcPr anchor="ctr"/>
                </a:tc>
                <a:tc vMerge="1">
                  <a:txBody>
                    <a:bodyPr/>
                    <a:lstStyle/>
                    <a:p>
                      <a:pPr algn="ctr"/>
                      <a:endParaRPr lang="en-US" dirty="0"/>
                    </a:p>
                  </a:txBody>
                  <a:tcPr/>
                </a:tc>
              </a:tr>
              <a:tr h="425688">
                <a:tc>
                  <a:txBody>
                    <a:bodyPr/>
                    <a:lstStyle/>
                    <a:p>
                      <a:pPr algn="ctr"/>
                      <a:r>
                        <a:rPr lang="en-US" dirty="0" smtClean="0"/>
                        <a:t>Violence in the Home *</a:t>
                      </a:r>
                      <a:endParaRPr lang="en-US" dirty="0"/>
                    </a:p>
                  </a:txBody>
                  <a:tcPr anchor="ctr"/>
                </a:tc>
                <a:tc>
                  <a:txBody>
                    <a:bodyPr/>
                    <a:lstStyle/>
                    <a:p>
                      <a:pPr algn="ctr"/>
                      <a:r>
                        <a:rPr lang="en-US" dirty="0" smtClean="0"/>
                        <a:t>20</a:t>
                      </a:r>
                      <a:endParaRPr lang="en-US" dirty="0"/>
                    </a:p>
                  </a:txBody>
                  <a:tcPr anchor="ctr"/>
                </a:tc>
                <a:tc vMerge="1">
                  <a:txBody>
                    <a:bodyPr/>
                    <a:lstStyle/>
                    <a:p>
                      <a:pPr algn="ctr"/>
                      <a:endParaRPr lang="en-US" dirty="0"/>
                    </a:p>
                  </a:txBody>
                  <a:tcPr/>
                </a:tc>
              </a:tr>
              <a:tr h="425688">
                <a:tc>
                  <a:txBody>
                    <a:bodyPr/>
                    <a:lstStyle/>
                    <a:p>
                      <a:pPr algn="ctr"/>
                      <a:r>
                        <a:rPr lang="en-US" dirty="0" smtClean="0"/>
                        <a:t>Poor Parenting &amp; Lack of Guidance *</a:t>
                      </a:r>
                      <a:endParaRPr lang="en-US" dirty="0"/>
                    </a:p>
                  </a:txBody>
                  <a:tcPr anchor="ctr"/>
                </a:tc>
                <a:tc>
                  <a:txBody>
                    <a:bodyPr/>
                    <a:lstStyle/>
                    <a:p>
                      <a:pPr algn="ctr"/>
                      <a:r>
                        <a:rPr lang="en-US" dirty="0" smtClean="0"/>
                        <a:t>20</a:t>
                      </a:r>
                      <a:endParaRPr lang="en-US" dirty="0"/>
                    </a:p>
                  </a:txBody>
                  <a:tcPr anchor="ctr"/>
                </a:tc>
                <a:tc vMerge="1">
                  <a:txBody>
                    <a:bodyPr/>
                    <a:lstStyle/>
                    <a:p>
                      <a:pPr algn="ctr"/>
                      <a:endParaRPr lang="en-US" dirty="0"/>
                    </a:p>
                  </a:txBody>
                  <a:tcPr/>
                </a:tc>
              </a:tr>
              <a:tr h="425688">
                <a:tc>
                  <a:txBody>
                    <a:bodyPr/>
                    <a:lstStyle/>
                    <a:p>
                      <a:pPr algn="ctr"/>
                      <a:r>
                        <a:rPr lang="en-US" dirty="0" smtClean="0"/>
                        <a:t>Criminal Activity by Family Members *</a:t>
                      </a:r>
                      <a:endParaRPr lang="en-US" dirty="0"/>
                    </a:p>
                  </a:txBody>
                  <a:tcPr anchor="ctr"/>
                </a:tc>
                <a:tc>
                  <a:txBody>
                    <a:bodyPr/>
                    <a:lstStyle/>
                    <a:p>
                      <a:pPr algn="ctr"/>
                      <a:r>
                        <a:rPr lang="en-US" dirty="0" smtClean="0"/>
                        <a:t>15</a:t>
                      </a:r>
                      <a:endParaRPr lang="en-US" dirty="0"/>
                    </a:p>
                  </a:txBody>
                  <a:tcPr anchor="ctr"/>
                </a:tc>
                <a:tc vMerge="1">
                  <a:txBody>
                    <a:bodyPr/>
                    <a:lstStyle/>
                    <a:p>
                      <a:pPr algn="ctr"/>
                      <a:endParaRPr lang="en-US" dirty="0"/>
                    </a:p>
                  </a:txBody>
                  <a:tcPr/>
                </a:tc>
              </a:tr>
              <a:tr h="425688">
                <a:tc>
                  <a:txBody>
                    <a:bodyPr/>
                    <a:lstStyle/>
                    <a:p>
                      <a:pPr algn="ctr"/>
                      <a:r>
                        <a:rPr lang="en-US" dirty="0" smtClean="0"/>
                        <a:t>Having to Take on Adult Responsibilities *</a:t>
                      </a:r>
                      <a:endParaRPr lang="en-US" dirty="0"/>
                    </a:p>
                  </a:txBody>
                  <a:tcPr anchor="ctr"/>
                </a:tc>
                <a:tc>
                  <a:txBody>
                    <a:bodyPr/>
                    <a:lstStyle/>
                    <a:p>
                      <a:pPr algn="ctr"/>
                      <a:r>
                        <a:rPr lang="en-US" dirty="0" smtClean="0"/>
                        <a:t>14</a:t>
                      </a:r>
                      <a:endParaRPr lang="en-US" dirty="0"/>
                    </a:p>
                  </a:txBody>
                  <a:tcPr anchor="ctr"/>
                </a:tc>
                <a:tc vMerge="1">
                  <a:txBody>
                    <a:bodyPr/>
                    <a:lstStyle/>
                    <a:p>
                      <a:pPr algn="ctr"/>
                      <a:endParaRPr lang="en-US" dirty="0"/>
                    </a:p>
                  </a:txBody>
                  <a:tcPr/>
                </a:tc>
              </a:tr>
              <a:tr h="734748">
                <a:tc>
                  <a:txBody>
                    <a:bodyPr/>
                    <a:lstStyle/>
                    <a:p>
                      <a:pPr algn="ctr"/>
                      <a:r>
                        <a:rPr lang="en-US" dirty="0" smtClean="0"/>
                        <a:t>Violent Victimization of Family Members by Individuals Outside</a:t>
                      </a:r>
                      <a:r>
                        <a:rPr lang="en-US" baseline="0" dirty="0" smtClean="0"/>
                        <a:t> of the Home</a:t>
                      </a:r>
                      <a:endParaRPr lang="en-US" dirty="0"/>
                    </a:p>
                  </a:txBody>
                  <a:tcPr anchor="ctr"/>
                </a:tc>
                <a:tc>
                  <a:txBody>
                    <a:bodyPr/>
                    <a:lstStyle/>
                    <a:p>
                      <a:pPr algn="ctr"/>
                      <a:r>
                        <a:rPr lang="en-US" dirty="0" smtClean="0"/>
                        <a:t>4</a:t>
                      </a:r>
                      <a:endParaRPr lang="en-US" dirty="0"/>
                    </a:p>
                  </a:txBody>
                  <a:tcPr anchor="ctr"/>
                </a:tc>
                <a:tc vMerge="1">
                  <a:txBody>
                    <a:bodyPr/>
                    <a:lstStyle/>
                    <a:p>
                      <a:pPr algn="ctr"/>
                      <a:endParaRPr lang="en-US" dirty="0"/>
                    </a:p>
                  </a:txBody>
                  <a:tcPr/>
                </a:tc>
              </a:tr>
            </a:tbl>
          </a:graphicData>
        </a:graphic>
      </p:graphicFrame>
      <p:sp>
        <p:nvSpPr>
          <p:cNvPr id="5" name="TextBox 4"/>
          <p:cNvSpPr txBox="1"/>
          <p:nvPr/>
        </p:nvSpPr>
        <p:spPr>
          <a:xfrm>
            <a:off x="609600" y="6376555"/>
            <a:ext cx="8077200" cy="369332"/>
          </a:xfrm>
          <a:prstGeom prst="rect">
            <a:avLst/>
          </a:prstGeom>
          <a:noFill/>
        </p:spPr>
        <p:txBody>
          <a:bodyPr wrap="square" rtlCol="0">
            <a:spAutoFit/>
          </a:bodyPr>
          <a:lstStyle/>
          <a:p>
            <a:r>
              <a:rPr lang="en-US" dirty="0" smtClean="0"/>
              <a:t>* In at least one focus group these experiences were identified only after prompting</a:t>
            </a:r>
            <a:endParaRPr lang="en-US" dirty="0"/>
          </a:p>
        </p:txBody>
      </p:sp>
    </p:spTree>
    <p:extLst>
      <p:ext uri="{BB962C8B-B14F-4D97-AF65-F5344CB8AC3E}">
        <p14:creationId xmlns:p14="http://schemas.microsoft.com/office/powerpoint/2010/main" val="290529488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Community Stressors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15208996"/>
              </p:ext>
            </p:extLst>
          </p:nvPr>
        </p:nvGraphicFramePr>
        <p:xfrm>
          <a:off x="457200" y="1295400"/>
          <a:ext cx="8229600" cy="4896490"/>
        </p:xfrm>
        <a:graphic>
          <a:graphicData uri="http://schemas.openxmlformats.org/drawingml/2006/table">
            <a:tbl>
              <a:tblPr firstRow="1" bandRow="1">
                <a:tableStyleId>{5C22544A-7EE6-4342-B048-85BDC9FD1C3A}</a:tableStyleId>
              </a:tblPr>
              <a:tblGrid>
                <a:gridCol w="4114800"/>
                <a:gridCol w="1752600"/>
                <a:gridCol w="2362200"/>
              </a:tblGrid>
              <a:tr h="1335994">
                <a:tc>
                  <a:txBody>
                    <a:bodyPr/>
                    <a:lstStyle/>
                    <a:p>
                      <a:pPr algn="ctr"/>
                      <a:r>
                        <a:rPr lang="en-US" dirty="0" smtClean="0"/>
                        <a:t>Community</a:t>
                      </a:r>
                      <a:r>
                        <a:rPr lang="en-US" baseline="0" dirty="0" smtClean="0"/>
                        <a:t> Stressor</a:t>
                      </a:r>
                      <a:r>
                        <a:rPr lang="en-US" dirty="0" smtClean="0"/>
                        <a:t> Subdomains</a:t>
                      </a:r>
                      <a:endParaRPr lang="en-US" dirty="0"/>
                    </a:p>
                  </a:txBody>
                  <a:tcPr anchor="ctr"/>
                </a:tc>
                <a:tc>
                  <a:txBody>
                    <a:bodyPr/>
                    <a:lstStyle/>
                    <a:p>
                      <a:pPr algn="ctr"/>
                      <a:r>
                        <a:rPr lang="en-US" dirty="0" smtClean="0"/>
                        <a:t>Number of Responses</a:t>
                      </a:r>
                      <a:endParaRPr lang="en-US" dirty="0"/>
                    </a:p>
                  </a:txBody>
                  <a:tcPr anchor="ctr"/>
                </a:tc>
                <a:tc>
                  <a:txBody>
                    <a:bodyPr/>
                    <a:lstStyle/>
                    <a:p>
                      <a:pPr algn="ctr"/>
                      <a:r>
                        <a:rPr lang="en-US" dirty="0" smtClean="0"/>
                        <a:t>Representative</a:t>
                      </a:r>
                      <a:r>
                        <a:rPr lang="en-US" baseline="0" dirty="0" smtClean="0"/>
                        <a:t> Quote</a:t>
                      </a:r>
                      <a:endParaRPr lang="en-US" dirty="0"/>
                    </a:p>
                  </a:txBody>
                  <a:tcPr anchor="ctr"/>
                </a:tc>
              </a:tr>
              <a:tr h="1335994">
                <a:tc>
                  <a:txBody>
                    <a:bodyPr/>
                    <a:lstStyle/>
                    <a:p>
                      <a:pPr algn="ctr"/>
                      <a:r>
                        <a:rPr lang="en-US" dirty="0" smtClean="0"/>
                        <a:t>Neighborhood</a:t>
                      </a:r>
                      <a:r>
                        <a:rPr lang="en-US" baseline="0" dirty="0" smtClean="0"/>
                        <a:t> Crime, Violence, and Death *</a:t>
                      </a:r>
                      <a:endParaRPr lang="en-US" dirty="0"/>
                    </a:p>
                  </a:txBody>
                  <a:tcPr anchor="ctr"/>
                </a:tc>
                <a:tc>
                  <a:txBody>
                    <a:bodyPr/>
                    <a:lstStyle/>
                    <a:p>
                      <a:pPr algn="ctr"/>
                      <a:r>
                        <a:rPr lang="en-US" dirty="0" smtClean="0"/>
                        <a:t>57</a:t>
                      </a:r>
                      <a:endParaRPr lang="en-US" dirty="0"/>
                    </a:p>
                  </a:txBody>
                  <a:tcPr anchor="ctr"/>
                </a:tc>
                <a:tc rowSpan="3">
                  <a:txBody>
                    <a:bodyPr/>
                    <a:lstStyle/>
                    <a:p>
                      <a:pPr algn="ctr"/>
                      <a:r>
                        <a:rPr lang="en-US" sz="1800" i="1" kern="1200" dirty="0" smtClean="0">
                          <a:solidFill>
                            <a:schemeClr val="dk1"/>
                          </a:solidFill>
                          <a:effectLst/>
                          <a:latin typeface="+mn-lt"/>
                          <a:ea typeface="+mn-ea"/>
                          <a:cs typeface="+mn-cs"/>
                        </a:rPr>
                        <a:t>“There were shootings every night, so much so that the kids couldn’t play outside.  You wake up in the morning and find that someone from your friend’s family passed away.”</a:t>
                      </a:r>
                      <a:r>
                        <a:rPr lang="en-US" sz="1800" kern="1200" dirty="0" smtClean="0">
                          <a:solidFill>
                            <a:schemeClr val="dk1"/>
                          </a:solidFill>
                          <a:effectLst/>
                          <a:latin typeface="+mn-lt"/>
                          <a:ea typeface="+mn-ea"/>
                          <a:cs typeface="+mn-cs"/>
                        </a:rPr>
                        <a:t> </a:t>
                      </a:r>
                      <a:endParaRPr lang="en-US" dirty="0"/>
                    </a:p>
                  </a:txBody>
                  <a:tcPr anchor="ctr"/>
                </a:tc>
              </a:tr>
              <a:tr h="1335994">
                <a:tc>
                  <a:txBody>
                    <a:bodyPr/>
                    <a:lstStyle/>
                    <a:p>
                      <a:pPr algn="ctr"/>
                      <a:r>
                        <a:rPr lang="en-US" dirty="0" smtClean="0"/>
                        <a:t>Negative/Adult Behavior in the Neighborhood *</a:t>
                      </a:r>
                      <a:endParaRPr lang="en-US" dirty="0"/>
                    </a:p>
                  </a:txBody>
                  <a:tcPr anchor="ctr"/>
                </a:tc>
                <a:tc>
                  <a:txBody>
                    <a:bodyPr/>
                    <a:lstStyle/>
                    <a:p>
                      <a:pPr algn="ctr"/>
                      <a:r>
                        <a:rPr lang="en-US" dirty="0" smtClean="0"/>
                        <a:t>50</a:t>
                      </a:r>
                      <a:endParaRPr lang="en-US" dirty="0"/>
                    </a:p>
                  </a:txBody>
                  <a:tcPr anchor="ctr"/>
                </a:tc>
                <a:tc vMerge="1">
                  <a:txBody>
                    <a:bodyPr/>
                    <a:lstStyle/>
                    <a:p>
                      <a:pPr algn="ctr"/>
                      <a:endParaRPr lang="en-US" dirty="0"/>
                    </a:p>
                  </a:txBody>
                  <a:tcPr/>
                </a:tc>
              </a:tr>
              <a:tr h="888508">
                <a:tc>
                  <a:txBody>
                    <a:bodyPr/>
                    <a:lstStyle/>
                    <a:p>
                      <a:pPr algn="ctr"/>
                      <a:r>
                        <a:rPr lang="en-US" dirty="0" smtClean="0"/>
                        <a:t>Neighborhood</a:t>
                      </a:r>
                      <a:r>
                        <a:rPr lang="en-US" baseline="0" dirty="0" smtClean="0"/>
                        <a:t> Nonviolent Crime *</a:t>
                      </a:r>
                      <a:endParaRPr lang="en-US" dirty="0"/>
                    </a:p>
                  </a:txBody>
                  <a:tcPr anchor="ctr"/>
                </a:tc>
                <a:tc>
                  <a:txBody>
                    <a:bodyPr/>
                    <a:lstStyle/>
                    <a:p>
                      <a:pPr algn="ctr"/>
                      <a:r>
                        <a:rPr lang="en-US" dirty="0" smtClean="0"/>
                        <a:t>12</a:t>
                      </a:r>
                      <a:endParaRPr lang="en-US" dirty="0"/>
                    </a:p>
                  </a:txBody>
                  <a:tcPr anchor="ctr"/>
                </a:tc>
                <a:tc vMerge="1">
                  <a:txBody>
                    <a:bodyPr/>
                    <a:lstStyle/>
                    <a:p>
                      <a:pPr algn="ctr"/>
                      <a:endParaRPr lang="en-US" dirty="0"/>
                    </a:p>
                  </a:txBody>
                  <a:tcPr/>
                </a:tc>
              </a:tr>
            </a:tbl>
          </a:graphicData>
        </a:graphic>
      </p:graphicFrame>
      <p:sp>
        <p:nvSpPr>
          <p:cNvPr id="7" name="TextBox 6"/>
          <p:cNvSpPr txBox="1"/>
          <p:nvPr/>
        </p:nvSpPr>
        <p:spPr>
          <a:xfrm>
            <a:off x="609600" y="6207022"/>
            <a:ext cx="8077200" cy="369332"/>
          </a:xfrm>
          <a:prstGeom prst="rect">
            <a:avLst/>
          </a:prstGeom>
          <a:noFill/>
        </p:spPr>
        <p:txBody>
          <a:bodyPr wrap="square" rtlCol="0">
            <a:spAutoFit/>
          </a:bodyPr>
          <a:lstStyle/>
          <a:p>
            <a:r>
              <a:rPr lang="en-US" dirty="0" smtClean="0"/>
              <a:t>* In at least one focus group these experiences were identified only after prompting</a:t>
            </a:r>
            <a:endParaRPr lang="en-US" dirty="0"/>
          </a:p>
        </p:txBody>
      </p:sp>
    </p:spTree>
    <p:extLst>
      <p:ext uri="{BB962C8B-B14F-4D97-AF65-F5344CB8AC3E}">
        <p14:creationId xmlns:p14="http://schemas.microsoft.com/office/powerpoint/2010/main" val="366108121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Victimization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706851"/>
              </p:ext>
            </p:extLst>
          </p:nvPr>
        </p:nvGraphicFramePr>
        <p:xfrm>
          <a:off x="457200" y="1371600"/>
          <a:ext cx="8077200" cy="4876802"/>
        </p:xfrm>
        <a:graphic>
          <a:graphicData uri="http://schemas.openxmlformats.org/drawingml/2006/table">
            <a:tbl>
              <a:tblPr firstRow="1" bandRow="1">
                <a:tableStyleId>{5C22544A-7EE6-4342-B048-85BDC9FD1C3A}</a:tableStyleId>
              </a:tblPr>
              <a:tblGrid>
                <a:gridCol w="5664530"/>
                <a:gridCol w="2412670"/>
              </a:tblGrid>
              <a:tr h="826827">
                <a:tc>
                  <a:txBody>
                    <a:bodyPr/>
                    <a:lstStyle/>
                    <a:p>
                      <a:pPr algn="ctr"/>
                      <a:r>
                        <a:rPr lang="en-US" dirty="0" smtClean="0"/>
                        <a:t>Personal</a:t>
                      </a:r>
                      <a:r>
                        <a:rPr lang="en-US" baseline="0" dirty="0" smtClean="0"/>
                        <a:t> Victimization</a:t>
                      </a:r>
                      <a:r>
                        <a:rPr lang="en-US" dirty="0" smtClean="0"/>
                        <a:t> Subdomains</a:t>
                      </a:r>
                      <a:endParaRPr lang="en-US" dirty="0"/>
                    </a:p>
                  </a:txBody>
                  <a:tcPr anchor="ctr"/>
                </a:tc>
                <a:tc>
                  <a:txBody>
                    <a:bodyPr/>
                    <a:lstStyle/>
                    <a:p>
                      <a:pPr algn="ctr"/>
                      <a:r>
                        <a:rPr lang="en-US" dirty="0" smtClean="0"/>
                        <a:t>Number of Responses</a:t>
                      </a:r>
                      <a:endParaRPr lang="en-US" dirty="0"/>
                    </a:p>
                  </a:txBody>
                  <a:tcPr anchor="ctr"/>
                </a:tc>
              </a:tr>
              <a:tr h="750665">
                <a:tc>
                  <a:txBody>
                    <a:bodyPr/>
                    <a:lstStyle/>
                    <a:p>
                      <a:pPr algn="ctr"/>
                      <a:r>
                        <a:rPr lang="en-US" dirty="0" smtClean="0"/>
                        <a:t>Child Abuse *</a:t>
                      </a:r>
                      <a:endParaRPr lang="en-US" dirty="0"/>
                    </a:p>
                  </a:txBody>
                  <a:tcPr anchor="ctr"/>
                </a:tc>
                <a:tc>
                  <a:txBody>
                    <a:bodyPr/>
                    <a:lstStyle/>
                    <a:p>
                      <a:pPr algn="ctr"/>
                      <a:r>
                        <a:rPr lang="en-US" dirty="0" smtClean="0"/>
                        <a:t>33</a:t>
                      </a:r>
                      <a:endParaRPr lang="en-US" dirty="0"/>
                    </a:p>
                  </a:txBody>
                  <a:tcPr anchor="ctr"/>
                </a:tc>
              </a:tr>
              <a:tr h="549885">
                <a:tc>
                  <a:txBody>
                    <a:bodyPr/>
                    <a:lstStyle/>
                    <a:p>
                      <a:pPr algn="ctr"/>
                      <a:r>
                        <a:rPr lang="en-US" dirty="0" smtClean="0"/>
                        <a:t>Bullying *</a:t>
                      </a:r>
                      <a:endParaRPr lang="en-US" dirty="0"/>
                    </a:p>
                  </a:txBody>
                  <a:tcPr anchor="ctr"/>
                </a:tc>
                <a:tc>
                  <a:txBody>
                    <a:bodyPr/>
                    <a:lstStyle/>
                    <a:p>
                      <a:pPr algn="ctr"/>
                      <a:r>
                        <a:rPr lang="en-US" dirty="0" smtClean="0"/>
                        <a:t>16</a:t>
                      </a:r>
                      <a:endParaRPr lang="en-US" dirty="0"/>
                    </a:p>
                  </a:txBody>
                  <a:tcPr anchor="ctr"/>
                </a:tc>
              </a:tr>
              <a:tr h="549885">
                <a:tc>
                  <a:txBody>
                    <a:bodyPr/>
                    <a:lstStyle/>
                    <a:p>
                      <a:pPr algn="ctr"/>
                      <a:r>
                        <a:rPr lang="en-US" dirty="0" smtClean="0"/>
                        <a:t>Child Neglect *</a:t>
                      </a:r>
                      <a:endParaRPr lang="en-US" dirty="0"/>
                    </a:p>
                  </a:txBody>
                  <a:tcPr anchor="ctr"/>
                </a:tc>
                <a:tc>
                  <a:txBody>
                    <a:bodyPr/>
                    <a:lstStyle/>
                    <a:p>
                      <a:pPr algn="ctr"/>
                      <a:r>
                        <a:rPr lang="en-US" dirty="0" smtClean="0"/>
                        <a:t>9</a:t>
                      </a:r>
                      <a:endParaRPr lang="en-US" dirty="0"/>
                    </a:p>
                  </a:txBody>
                  <a:tcPr anchor="ctr"/>
                </a:tc>
              </a:tr>
              <a:tr h="549885">
                <a:tc>
                  <a:txBody>
                    <a:bodyPr/>
                    <a:lstStyle/>
                    <a:p>
                      <a:pPr algn="ctr"/>
                      <a:r>
                        <a:rPr lang="en-US" dirty="0" smtClean="0"/>
                        <a:t>Violent Crime (Nonsexual)</a:t>
                      </a:r>
                      <a:endParaRPr lang="en-US" dirty="0"/>
                    </a:p>
                  </a:txBody>
                  <a:tcPr anchor="ctr"/>
                </a:tc>
                <a:tc>
                  <a:txBody>
                    <a:bodyPr/>
                    <a:lstStyle/>
                    <a:p>
                      <a:pPr algn="ctr"/>
                      <a:r>
                        <a:rPr lang="en-US" dirty="0" smtClean="0"/>
                        <a:t>7</a:t>
                      </a:r>
                      <a:endParaRPr lang="en-US" dirty="0"/>
                    </a:p>
                  </a:txBody>
                  <a:tcPr anchor="ctr"/>
                </a:tc>
              </a:tr>
              <a:tr h="549885">
                <a:tc>
                  <a:txBody>
                    <a:bodyPr/>
                    <a:lstStyle/>
                    <a:p>
                      <a:pPr algn="ctr"/>
                      <a:r>
                        <a:rPr lang="en-US" dirty="0" smtClean="0"/>
                        <a:t>Nonviolent</a:t>
                      </a:r>
                      <a:r>
                        <a:rPr lang="en-US" baseline="0" dirty="0" smtClean="0"/>
                        <a:t> Crime *</a:t>
                      </a:r>
                      <a:endParaRPr lang="en-US" dirty="0"/>
                    </a:p>
                  </a:txBody>
                  <a:tcPr anchor="ctr"/>
                </a:tc>
                <a:tc>
                  <a:txBody>
                    <a:bodyPr/>
                    <a:lstStyle/>
                    <a:p>
                      <a:pPr algn="ctr"/>
                      <a:r>
                        <a:rPr lang="en-US" dirty="0" smtClean="0"/>
                        <a:t>3</a:t>
                      </a:r>
                      <a:endParaRPr lang="en-US" dirty="0"/>
                    </a:p>
                  </a:txBody>
                  <a:tcPr anchor="ctr"/>
                </a:tc>
              </a:tr>
              <a:tr h="549885">
                <a:tc>
                  <a:txBody>
                    <a:bodyPr/>
                    <a:lstStyle/>
                    <a:p>
                      <a:pPr algn="ctr"/>
                      <a:r>
                        <a:rPr lang="en-US" dirty="0" smtClean="0"/>
                        <a:t>Rape</a:t>
                      </a:r>
                      <a:endParaRPr lang="en-US" dirty="0"/>
                    </a:p>
                  </a:txBody>
                  <a:tcPr anchor="ctr"/>
                </a:tc>
                <a:tc>
                  <a:txBody>
                    <a:bodyPr/>
                    <a:lstStyle/>
                    <a:p>
                      <a:pPr algn="ctr"/>
                      <a:r>
                        <a:rPr lang="en-US" dirty="0" smtClean="0"/>
                        <a:t>3</a:t>
                      </a:r>
                      <a:endParaRPr lang="en-US" dirty="0"/>
                    </a:p>
                  </a:txBody>
                  <a:tcPr anchor="ctr"/>
                </a:tc>
              </a:tr>
              <a:tr h="549885">
                <a:tc>
                  <a:txBody>
                    <a:bodyPr/>
                    <a:lstStyle/>
                    <a:p>
                      <a:pPr algn="ctr"/>
                      <a:r>
                        <a:rPr lang="en-US" dirty="0" smtClean="0"/>
                        <a:t>Being chased by cops</a:t>
                      </a:r>
                      <a:endParaRPr lang="en-US" dirty="0"/>
                    </a:p>
                  </a:txBody>
                  <a:tcPr anchor="ctr"/>
                </a:tc>
                <a:tc>
                  <a:txBody>
                    <a:bodyPr/>
                    <a:lstStyle/>
                    <a:p>
                      <a:pPr algn="ctr"/>
                      <a:r>
                        <a:rPr lang="en-US" dirty="0" smtClean="0"/>
                        <a:t>1</a:t>
                      </a:r>
                      <a:endParaRPr lang="en-US" dirty="0"/>
                    </a:p>
                  </a:txBody>
                  <a:tcPr anchor="ctr"/>
                </a:tc>
              </a:tr>
            </a:tbl>
          </a:graphicData>
        </a:graphic>
      </p:graphicFrame>
      <p:sp>
        <p:nvSpPr>
          <p:cNvPr id="5" name="TextBox 4"/>
          <p:cNvSpPr txBox="1"/>
          <p:nvPr/>
        </p:nvSpPr>
        <p:spPr>
          <a:xfrm>
            <a:off x="609600" y="6376555"/>
            <a:ext cx="8077200" cy="369332"/>
          </a:xfrm>
          <a:prstGeom prst="rect">
            <a:avLst/>
          </a:prstGeom>
          <a:noFill/>
        </p:spPr>
        <p:txBody>
          <a:bodyPr wrap="square" rtlCol="0">
            <a:spAutoFit/>
          </a:bodyPr>
          <a:lstStyle/>
          <a:p>
            <a:r>
              <a:rPr lang="en-US" dirty="0" smtClean="0"/>
              <a:t>* In at least one focus group these experiences were identified only after prompting</a:t>
            </a:r>
            <a:endParaRPr lang="en-US" dirty="0"/>
          </a:p>
        </p:txBody>
      </p:sp>
    </p:spTree>
    <p:extLst>
      <p:ext uri="{BB962C8B-B14F-4D97-AF65-F5344CB8AC3E}">
        <p14:creationId xmlns:p14="http://schemas.microsoft.com/office/powerpoint/2010/main" val="42545353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Hardship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9618230"/>
              </p:ext>
            </p:extLst>
          </p:nvPr>
        </p:nvGraphicFramePr>
        <p:xfrm>
          <a:off x="457200" y="1371599"/>
          <a:ext cx="8229600" cy="4876801"/>
        </p:xfrm>
        <a:graphic>
          <a:graphicData uri="http://schemas.openxmlformats.org/drawingml/2006/table">
            <a:tbl>
              <a:tblPr firstRow="1" bandRow="1">
                <a:tableStyleId>{5C22544A-7EE6-4342-B048-85BDC9FD1C3A}</a:tableStyleId>
              </a:tblPr>
              <a:tblGrid>
                <a:gridCol w="4114800"/>
                <a:gridCol w="1752600"/>
                <a:gridCol w="2362200"/>
              </a:tblGrid>
              <a:tr h="1235489">
                <a:tc>
                  <a:txBody>
                    <a:bodyPr/>
                    <a:lstStyle/>
                    <a:p>
                      <a:pPr algn="ctr"/>
                      <a:r>
                        <a:rPr lang="en-US" dirty="0" smtClean="0"/>
                        <a:t>Economic</a:t>
                      </a:r>
                      <a:r>
                        <a:rPr lang="en-US" baseline="0" dirty="0" smtClean="0"/>
                        <a:t> Hardship</a:t>
                      </a:r>
                      <a:r>
                        <a:rPr lang="en-US" dirty="0" smtClean="0"/>
                        <a:t> Subdomains</a:t>
                      </a:r>
                      <a:endParaRPr lang="en-US" dirty="0"/>
                    </a:p>
                  </a:txBody>
                  <a:tcPr anchor="ctr"/>
                </a:tc>
                <a:tc>
                  <a:txBody>
                    <a:bodyPr/>
                    <a:lstStyle/>
                    <a:p>
                      <a:pPr algn="ctr"/>
                      <a:r>
                        <a:rPr lang="en-US" dirty="0" smtClean="0"/>
                        <a:t>Number of Responses</a:t>
                      </a:r>
                      <a:endParaRPr lang="en-US" dirty="0"/>
                    </a:p>
                  </a:txBody>
                  <a:tcPr anchor="ctr"/>
                </a:tc>
                <a:tc>
                  <a:txBody>
                    <a:bodyPr/>
                    <a:lstStyle/>
                    <a:p>
                      <a:pPr algn="ctr"/>
                      <a:r>
                        <a:rPr lang="en-US" dirty="0" smtClean="0"/>
                        <a:t>Representative</a:t>
                      </a:r>
                      <a:r>
                        <a:rPr lang="en-US" baseline="0" dirty="0" smtClean="0"/>
                        <a:t> Quote</a:t>
                      </a:r>
                      <a:endParaRPr lang="en-US" dirty="0"/>
                    </a:p>
                  </a:txBody>
                  <a:tcPr anchor="ctr"/>
                </a:tc>
              </a:tr>
              <a:tr h="1121682">
                <a:tc>
                  <a:txBody>
                    <a:bodyPr/>
                    <a:lstStyle/>
                    <a:p>
                      <a:pPr algn="ctr"/>
                      <a:r>
                        <a:rPr lang="en-US" dirty="0" smtClean="0"/>
                        <a:t>Not</a:t>
                      </a:r>
                      <a:r>
                        <a:rPr lang="en-US" baseline="0" dirty="0" smtClean="0"/>
                        <a:t> Enough Money</a:t>
                      </a:r>
                      <a:r>
                        <a:rPr lang="en-US" dirty="0" smtClean="0"/>
                        <a:t> *</a:t>
                      </a:r>
                      <a:endParaRPr lang="en-US" dirty="0"/>
                    </a:p>
                  </a:txBody>
                  <a:tcPr anchor="ctr"/>
                </a:tc>
                <a:tc>
                  <a:txBody>
                    <a:bodyPr/>
                    <a:lstStyle/>
                    <a:p>
                      <a:pPr algn="ctr"/>
                      <a:r>
                        <a:rPr lang="en-US" dirty="0" smtClean="0"/>
                        <a:t>35</a:t>
                      </a:r>
                      <a:endParaRPr lang="en-US" dirty="0"/>
                    </a:p>
                  </a:txBody>
                  <a:tcPr anchor="ctr"/>
                </a:tc>
                <a:tc rowSpan="3">
                  <a:txBody>
                    <a:bodyPr/>
                    <a:lstStyle/>
                    <a:p>
                      <a:pPr algn="ctr"/>
                      <a:r>
                        <a:rPr lang="en-US" sz="1800" i="1" kern="1200" dirty="0" smtClean="0">
                          <a:solidFill>
                            <a:schemeClr val="dk1"/>
                          </a:solidFill>
                          <a:effectLst/>
                          <a:latin typeface="+mn-lt"/>
                          <a:ea typeface="+mn-ea"/>
                          <a:cs typeface="+mn-cs"/>
                        </a:rPr>
                        <a:t>“The hardest thing for me was watching my mom struggle [financially to pay for] food, utilities, bills”</a:t>
                      </a:r>
                      <a:endParaRPr lang="en-US" dirty="0"/>
                    </a:p>
                  </a:txBody>
                  <a:tcPr anchor="ctr"/>
                </a:tc>
              </a:tr>
              <a:tr h="1482135">
                <a:tc>
                  <a:txBody>
                    <a:bodyPr/>
                    <a:lstStyle/>
                    <a:p>
                      <a:pPr algn="ctr"/>
                      <a:r>
                        <a:rPr lang="en-US" dirty="0" smtClean="0"/>
                        <a:t>Lack</a:t>
                      </a:r>
                      <a:r>
                        <a:rPr lang="en-US" baseline="0" dirty="0" smtClean="0"/>
                        <a:t> of Nonmonetary Resources (hunger, homelessness, lack of adequate housing, lack of utilities, housing instability)</a:t>
                      </a:r>
                      <a:r>
                        <a:rPr lang="en-US" dirty="0" smtClean="0"/>
                        <a:t> *</a:t>
                      </a:r>
                      <a:endParaRPr lang="en-US" dirty="0"/>
                    </a:p>
                  </a:txBody>
                  <a:tcPr anchor="ctr"/>
                </a:tc>
                <a:tc>
                  <a:txBody>
                    <a:bodyPr/>
                    <a:lstStyle/>
                    <a:p>
                      <a:pPr algn="ctr"/>
                      <a:r>
                        <a:rPr lang="en-US" dirty="0" smtClean="0"/>
                        <a:t>31</a:t>
                      </a:r>
                      <a:endParaRPr lang="en-US" dirty="0"/>
                    </a:p>
                  </a:txBody>
                  <a:tcPr anchor="ctr"/>
                </a:tc>
                <a:tc vMerge="1">
                  <a:txBody>
                    <a:bodyPr/>
                    <a:lstStyle/>
                    <a:p>
                      <a:pPr algn="ctr"/>
                      <a:endParaRPr lang="en-US" dirty="0"/>
                    </a:p>
                  </a:txBody>
                  <a:tcPr/>
                </a:tc>
              </a:tr>
              <a:tr h="1037495">
                <a:tc>
                  <a:txBody>
                    <a:bodyPr/>
                    <a:lstStyle/>
                    <a:p>
                      <a:pPr algn="ctr"/>
                      <a:r>
                        <a:rPr lang="en-US" dirty="0" smtClean="0"/>
                        <a:t>Watching</a:t>
                      </a:r>
                      <a:r>
                        <a:rPr lang="en-US" baseline="0" dirty="0" smtClean="0"/>
                        <a:t> Parents Struggle to Make Ends Meet</a:t>
                      </a:r>
                      <a:r>
                        <a:rPr lang="en-US" dirty="0" smtClean="0"/>
                        <a:t> *</a:t>
                      </a:r>
                      <a:endParaRPr lang="en-US" dirty="0"/>
                    </a:p>
                  </a:txBody>
                  <a:tcPr anchor="ctr"/>
                </a:tc>
                <a:tc>
                  <a:txBody>
                    <a:bodyPr/>
                    <a:lstStyle/>
                    <a:p>
                      <a:pPr algn="ctr"/>
                      <a:r>
                        <a:rPr lang="en-US" dirty="0" smtClean="0"/>
                        <a:t>1</a:t>
                      </a:r>
                      <a:endParaRPr lang="en-US" dirty="0"/>
                    </a:p>
                  </a:txBody>
                  <a:tcPr anchor="ctr"/>
                </a:tc>
                <a:tc vMerge="1">
                  <a:txBody>
                    <a:bodyPr/>
                    <a:lstStyle/>
                    <a:p>
                      <a:pPr algn="ctr"/>
                      <a:endParaRPr lang="en-US" dirty="0"/>
                    </a:p>
                  </a:txBody>
                  <a:tcPr/>
                </a:tc>
              </a:tr>
            </a:tbl>
          </a:graphicData>
        </a:graphic>
      </p:graphicFrame>
      <p:sp>
        <p:nvSpPr>
          <p:cNvPr id="5" name="TextBox 4"/>
          <p:cNvSpPr txBox="1"/>
          <p:nvPr/>
        </p:nvSpPr>
        <p:spPr>
          <a:xfrm>
            <a:off x="609600" y="6376555"/>
            <a:ext cx="8077200" cy="369332"/>
          </a:xfrm>
          <a:prstGeom prst="rect">
            <a:avLst/>
          </a:prstGeom>
          <a:noFill/>
        </p:spPr>
        <p:txBody>
          <a:bodyPr wrap="square" rtlCol="0">
            <a:spAutoFit/>
          </a:bodyPr>
          <a:lstStyle/>
          <a:p>
            <a:r>
              <a:rPr lang="en-US" dirty="0" smtClean="0"/>
              <a:t>* In at least one focus group these experiences were identified only after prompting</a:t>
            </a:r>
            <a:endParaRPr lang="en-US" dirty="0"/>
          </a:p>
        </p:txBody>
      </p:sp>
    </p:spTree>
    <p:extLst>
      <p:ext uri="{BB962C8B-B14F-4D97-AF65-F5344CB8AC3E}">
        <p14:creationId xmlns:p14="http://schemas.microsoft.com/office/powerpoint/2010/main" val="409120026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Relationships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9821915"/>
              </p:ext>
            </p:extLst>
          </p:nvPr>
        </p:nvGraphicFramePr>
        <p:xfrm>
          <a:off x="457200" y="1371600"/>
          <a:ext cx="8229600" cy="4876800"/>
        </p:xfrm>
        <a:graphic>
          <a:graphicData uri="http://schemas.openxmlformats.org/drawingml/2006/table">
            <a:tbl>
              <a:tblPr firstRow="1" bandRow="1">
                <a:tableStyleId>{5C22544A-7EE6-4342-B048-85BDC9FD1C3A}</a:tableStyleId>
              </a:tblPr>
              <a:tblGrid>
                <a:gridCol w="5771408"/>
                <a:gridCol w="2458192"/>
              </a:tblGrid>
              <a:tr h="1249485">
                <a:tc>
                  <a:txBody>
                    <a:bodyPr/>
                    <a:lstStyle/>
                    <a:p>
                      <a:pPr algn="ctr"/>
                      <a:r>
                        <a:rPr lang="en-US" dirty="0" smtClean="0"/>
                        <a:t>Peer</a:t>
                      </a:r>
                      <a:r>
                        <a:rPr lang="en-US" baseline="0" dirty="0" smtClean="0"/>
                        <a:t> Relationships</a:t>
                      </a:r>
                      <a:r>
                        <a:rPr lang="en-US" dirty="0" smtClean="0"/>
                        <a:t> Subdomains</a:t>
                      </a:r>
                      <a:endParaRPr lang="en-US" dirty="0"/>
                    </a:p>
                  </a:txBody>
                  <a:tcPr anchor="ctr"/>
                </a:tc>
                <a:tc>
                  <a:txBody>
                    <a:bodyPr/>
                    <a:lstStyle/>
                    <a:p>
                      <a:pPr algn="ctr"/>
                      <a:r>
                        <a:rPr lang="en-US" dirty="0" smtClean="0"/>
                        <a:t>Number of Responses</a:t>
                      </a:r>
                      <a:endParaRPr lang="en-US" dirty="0"/>
                    </a:p>
                  </a:txBody>
                  <a:tcPr anchor="ctr"/>
                </a:tc>
              </a:tr>
              <a:tr h="1134390">
                <a:tc>
                  <a:txBody>
                    <a:bodyPr/>
                    <a:lstStyle/>
                    <a:p>
                      <a:pPr algn="ctr"/>
                      <a:r>
                        <a:rPr lang="en-US" dirty="0" smtClean="0"/>
                        <a:t>Peer</a:t>
                      </a:r>
                      <a:r>
                        <a:rPr lang="en-US" baseline="0" dirty="0" smtClean="0"/>
                        <a:t> Pressure</a:t>
                      </a:r>
                      <a:endParaRPr lang="en-US" dirty="0"/>
                    </a:p>
                  </a:txBody>
                  <a:tcPr anchor="ctr"/>
                </a:tc>
                <a:tc>
                  <a:txBody>
                    <a:bodyPr/>
                    <a:lstStyle/>
                    <a:p>
                      <a:pPr algn="ctr"/>
                      <a:r>
                        <a:rPr lang="en-US" dirty="0" smtClean="0"/>
                        <a:t>13</a:t>
                      </a:r>
                      <a:endParaRPr lang="en-US" dirty="0"/>
                    </a:p>
                  </a:txBody>
                  <a:tcPr anchor="ctr"/>
                </a:tc>
              </a:tr>
              <a:tr h="830975">
                <a:tc>
                  <a:txBody>
                    <a:bodyPr/>
                    <a:lstStyle/>
                    <a:p>
                      <a:pPr algn="ctr"/>
                      <a:r>
                        <a:rPr lang="en-US" dirty="0" smtClean="0"/>
                        <a:t>Death</a:t>
                      </a:r>
                      <a:r>
                        <a:rPr lang="en-US" baseline="0" dirty="0" smtClean="0"/>
                        <a:t> of Friends</a:t>
                      </a:r>
                      <a:endParaRPr lang="en-US" dirty="0"/>
                    </a:p>
                  </a:txBody>
                  <a:tcPr anchor="ctr"/>
                </a:tc>
                <a:tc>
                  <a:txBody>
                    <a:bodyPr/>
                    <a:lstStyle/>
                    <a:p>
                      <a:pPr algn="ctr"/>
                      <a:r>
                        <a:rPr lang="en-US" dirty="0" smtClean="0"/>
                        <a:t>11</a:t>
                      </a:r>
                      <a:endParaRPr lang="en-US" dirty="0"/>
                    </a:p>
                  </a:txBody>
                  <a:tcPr anchor="ctr"/>
                </a:tc>
              </a:tr>
              <a:tr h="830975">
                <a:tc>
                  <a:txBody>
                    <a:bodyPr/>
                    <a:lstStyle/>
                    <a:p>
                      <a:pPr algn="ctr"/>
                      <a:r>
                        <a:rPr lang="en-US" dirty="0" smtClean="0"/>
                        <a:t>Problems</a:t>
                      </a:r>
                      <a:r>
                        <a:rPr lang="en-US" baseline="0" dirty="0" smtClean="0"/>
                        <a:t> with Friends &amp; Peers</a:t>
                      </a:r>
                      <a:endParaRPr lang="en-US" dirty="0"/>
                    </a:p>
                  </a:txBody>
                  <a:tcPr anchor="ctr"/>
                </a:tc>
                <a:tc>
                  <a:txBody>
                    <a:bodyPr/>
                    <a:lstStyle/>
                    <a:p>
                      <a:pPr algn="ctr"/>
                      <a:r>
                        <a:rPr lang="en-US" dirty="0" smtClean="0"/>
                        <a:t>9</a:t>
                      </a:r>
                      <a:endParaRPr lang="en-US" dirty="0"/>
                    </a:p>
                  </a:txBody>
                  <a:tcPr anchor="ctr"/>
                </a:tc>
              </a:tr>
              <a:tr h="830975">
                <a:tc>
                  <a:txBody>
                    <a:bodyPr/>
                    <a:lstStyle/>
                    <a:p>
                      <a:pPr algn="ctr"/>
                      <a:r>
                        <a:rPr lang="en-US" dirty="0" smtClean="0"/>
                        <a:t>Victimization</a:t>
                      </a:r>
                      <a:r>
                        <a:rPr lang="en-US" baseline="0" dirty="0" smtClean="0"/>
                        <a:t> of Friends (Violence)</a:t>
                      </a:r>
                      <a:endParaRPr lang="en-US" dirty="0"/>
                    </a:p>
                  </a:txBody>
                  <a:tcPr anchor="ctr"/>
                </a:tc>
                <a:tc>
                  <a:txBody>
                    <a:bodyPr/>
                    <a:lstStyle/>
                    <a:p>
                      <a:pPr algn="ctr"/>
                      <a:r>
                        <a:rPr lang="en-US" dirty="0" smtClean="0"/>
                        <a:t>2</a:t>
                      </a:r>
                      <a:endParaRPr lang="en-US" dirty="0"/>
                    </a:p>
                  </a:txBody>
                  <a:tcPr anchor="ctr"/>
                </a:tc>
              </a:tr>
            </a:tbl>
          </a:graphicData>
        </a:graphic>
      </p:graphicFrame>
    </p:spTree>
    <p:extLst>
      <p:ext uri="{BB962C8B-B14F-4D97-AF65-F5344CB8AC3E}">
        <p14:creationId xmlns:p14="http://schemas.microsoft.com/office/powerpoint/2010/main" val="24681475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53"/>
            <a:ext cx="8229600" cy="818147"/>
          </a:xfrm>
        </p:spPr>
        <p:txBody>
          <a:bodyPr/>
          <a:lstStyle/>
          <a:p>
            <a:r>
              <a:rPr lang="en-US" dirty="0" smtClean="0"/>
              <a:t>Discrimination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7398908"/>
              </p:ext>
            </p:extLst>
          </p:nvPr>
        </p:nvGraphicFramePr>
        <p:xfrm>
          <a:off x="457200" y="922726"/>
          <a:ext cx="8229600" cy="5453829"/>
        </p:xfrm>
        <a:graphic>
          <a:graphicData uri="http://schemas.openxmlformats.org/drawingml/2006/table">
            <a:tbl>
              <a:tblPr firstRow="1" bandRow="1">
                <a:tableStyleId>{5C22544A-7EE6-4342-B048-85BDC9FD1C3A}</a:tableStyleId>
              </a:tblPr>
              <a:tblGrid>
                <a:gridCol w="4114800"/>
                <a:gridCol w="1752600"/>
                <a:gridCol w="2362200"/>
              </a:tblGrid>
              <a:tr h="2436309">
                <a:tc>
                  <a:txBody>
                    <a:bodyPr/>
                    <a:lstStyle/>
                    <a:p>
                      <a:pPr algn="ctr"/>
                      <a:r>
                        <a:rPr lang="en-US" dirty="0" smtClean="0"/>
                        <a:t>Discrimination Subdomains</a:t>
                      </a:r>
                      <a:endParaRPr lang="en-US" dirty="0"/>
                    </a:p>
                  </a:txBody>
                  <a:tcPr anchor="ctr"/>
                </a:tc>
                <a:tc>
                  <a:txBody>
                    <a:bodyPr/>
                    <a:lstStyle/>
                    <a:p>
                      <a:pPr algn="ctr"/>
                      <a:r>
                        <a:rPr lang="en-US" dirty="0" smtClean="0"/>
                        <a:t>Number of Responses</a:t>
                      </a:r>
                      <a:endParaRPr lang="en-US" dirty="0"/>
                    </a:p>
                  </a:txBody>
                  <a:tcPr anchor="ctr"/>
                </a:tc>
                <a:tc>
                  <a:txBody>
                    <a:bodyPr/>
                    <a:lstStyle/>
                    <a:p>
                      <a:pPr algn="ctr"/>
                      <a:r>
                        <a:rPr lang="en-US" dirty="0" smtClean="0"/>
                        <a:t>Representative</a:t>
                      </a:r>
                      <a:r>
                        <a:rPr lang="en-US" baseline="0" dirty="0" smtClean="0"/>
                        <a:t> Quote</a:t>
                      </a:r>
                      <a:endParaRPr lang="en-US" dirty="0"/>
                    </a:p>
                  </a:txBody>
                  <a:tcPr anchor="ctr"/>
                </a:tc>
              </a:tr>
              <a:tr h="2211891">
                <a:tc>
                  <a:txBody>
                    <a:bodyPr/>
                    <a:lstStyle/>
                    <a:p>
                      <a:pPr algn="ctr"/>
                      <a:r>
                        <a:rPr lang="en-US" dirty="0" smtClean="0"/>
                        <a:t>Stereotypes</a:t>
                      </a:r>
                      <a:r>
                        <a:rPr lang="en-US" baseline="0" dirty="0" smtClean="0"/>
                        <a:t>, Racism, Discrimination</a:t>
                      </a:r>
                      <a:r>
                        <a:rPr lang="en-US" dirty="0" smtClean="0"/>
                        <a:t> *</a:t>
                      </a:r>
                      <a:endParaRPr lang="en-US" dirty="0"/>
                    </a:p>
                  </a:txBody>
                  <a:tcPr anchor="ctr"/>
                </a:tc>
                <a:tc>
                  <a:txBody>
                    <a:bodyPr/>
                    <a:lstStyle/>
                    <a:p>
                      <a:pPr algn="ctr"/>
                      <a:r>
                        <a:rPr lang="en-US" dirty="0" smtClean="0"/>
                        <a:t>23</a:t>
                      </a:r>
                      <a:endParaRPr lang="en-US" dirty="0"/>
                    </a:p>
                  </a:txBody>
                  <a:tcPr anchor="ctr"/>
                </a:tc>
                <a:tc>
                  <a:txBody>
                    <a:bodyPr/>
                    <a:lstStyle/>
                    <a:p>
                      <a:pPr algn="ctr"/>
                      <a:r>
                        <a:rPr lang="en-US" sz="1600" i="1" kern="1200" dirty="0" smtClean="0">
                          <a:solidFill>
                            <a:schemeClr val="dk1"/>
                          </a:solidFill>
                          <a:effectLst/>
                          <a:latin typeface="+mn-lt"/>
                          <a:ea typeface="+mn-ea"/>
                          <a:cs typeface="+mn-cs"/>
                        </a:rPr>
                        <a:t>“stereotyping… it’s mostly white people, the way they look at you when you are out walking in the street, they try to downgrade [you]… I’ve seen people follow [black people] around the store.  They already got a mindset about us before they even know who we are.”</a:t>
                      </a:r>
                      <a:endParaRPr lang="en-US" sz="1600" dirty="0"/>
                    </a:p>
                  </a:txBody>
                  <a:tcPr anchor="ctr"/>
                </a:tc>
              </a:tr>
            </a:tbl>
          </a:graphicData>
        </a:graphic>
      </p:graphicFrame>
      <p:sp>
        <p:nvSpPr>
          <p:cNvPr id="5" name="TextBox 4"/>
          <p:cNvSpPr txBox="1"/>
          <p:nvPr/>
        </p:nvSpPr>
        <p:spPr>
          <a:xfrm>
            <a:off x="609600" y="6376555"/>
            <a:ext cx="8077200" cy="369332"/>
          </a:xfrm>
          <a:prstGeom prst="rect">
            <a:avLst/>
          </a:prstGeom>
          <a:noFill/>
        </p:spPr>
        <p:txBody>
          <a:bodyPr wrap="square" rtlCol="0">
            <a:spAutoFit/>
          </a:bodyPr>
          <a:lstStyle/>
          <a:p>
            <a:r>
              <a:rPr lang="en-US" dirty="0" smtClean="0"/>
              <a:t>* In at least one focus group these experiences were identified only after prompting</a:t>
            </a:r>
            <a:endParaRPr lang="en-US" dirty="0"/>
          </a:p>
        </p:txBody>
      </p:sp>
    </p:spTree>
    <p:extLst>
      <p:ext uri="{BB962C8B-B14F-4D97-AF65-F5344CB8AC3E}">
        <p14:creationId xmlns:p14="http://schemas.microsoft.com/office/powerpoint/2010/main" val="3336390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8808443"/>
              </p:ext>
            </p:extLst>
          </p:nvPr>
        </p:nvGraphicFramePr>
        <p:xfrm>
          <a:off x="457200" y="1371600"/>
          <a:ext cx="7848600" cy="4724400"/>
        </p:xfrm>
        <a:graphic>
          <a:graphicData uri="http://schemas.openxmlformats.org/drawingml/2006/table">
            <a:tbl>
              <a:tblPr firstRow="1" bandRow="1">
                <a:tableStyleId>{5C22544A-7EE6-4342-B048-85BDC9FD1C3A}</a:tableStyleId>
              </a:tblPr>
              <a:tblGrid>
                <a:gridCol w="5504213"/>
                <a:gridCol w="2344387"/>
              </a:tblGrid>
              <a:tr h="1210439">
                <a:tc>
                  <a:txBody>
                    <a:bodyPr/>
                    <a:lstStyle/>
                    <a:p>
                      <a:pPr algn="ctr"/>
                      <a:r>
                        <a:rPr lang="en-US" dirty="0" smtClean="0"/>
                        <a:t>School Subdomains</a:t>
                      </a:r>
                      <a:endParaRPr lang="en-US" dirty="0"/>
                    </a:p>
                  </a:txBody>
                  <a:tcPr anchor="ctr"/>
                </a:tc>
                <a:tc>
                  <a:txBody>
                    <a:bodyPr/>
                    <a:lstStyle/>
                    <a:p>
                      <a:pPr algn="ctr"/>
                      <a:r>
                        <a:rPr lang="en-US" dirty="0" smtClean="0"/>
                        <a:t>Number of Responses</a:t>
                      </a:r>
                      <a:endParaRPr lang="en-US" dirty="0"/>
                    </a:p>
                  </a:txBody>
                  <a:tcPr anchor="ctr"/>
                </a:tc>
              </a:tr>
              <a:tr h="1098940">
                <a:tc>
                  <a:txBody>
                    <a:bodyPr/>
                    <a:lstStyle/>
                    <a:p>
                      <a:pPr algn="ctr"/>
                      <a:r>
                        <a:rPr lang="en-US" dirty="0" smtClean="0"/>
                        <a:t>Poor</a:t>
                      </a:r>
                      <a:r>
                        <a:rPr lang="en-US" baseline="0" dirty="0" smtClean="0"/>
                        <a:t> Quality Schools</a:t>
                      </a:r>
                      <a:endParaRPr lang="en-US" dirty="0"/>
                    </a:p>
                  </a:txBody>
                  <a:tcPr anchor="ctr"/>
                </a:tc>
                <a:tc>
                  <a:txBody>
                    <a:bodyPr/>
                    <a:lstStyle/>
                    <a:p>
                      <a:pPr algn="ctr"/>
                      <a:r>
                        <a:rPr lang="en-US" dirty="0" smtClean="0"/>
                        <a:t>14</a:t>
                      </a:r>
                      <a:endParaRPr lang="en-US" dirty="0"/>
                    </a:p>
                  </a:txBody>
                  <a:tcPr anchor="ctr"/>
                </a:tc>
              </a:tr>
              <a:tr h="805007">
                <a:tc>
                  <a:txBody>
                    <a:bodyPr/>
                    <a:lstStyle/>
                    <a:p>
                      <a:pPr algn="ctr"/>
                      <a:r>
                        <a:rPr lang="en-US" dirty="0" smtClean="0"/>
                        <a:t>Lack</a:t>
                      </a:r>
                      <a:r>
                        <a:rPr lang="en-US" baseline="0" dirty="0" smtClean="0"/>
                        <a:t> of Safety in Schools</a:t>
                      </a:r>
                      <a:endParaRPr lang="en-US" dirty="0"/>
                    </a:p>
                  </a:txBody>
                  <a:tcPr anchor="ctr"/>
                </a:tc>
                <a:tc>
                  <a:txBody>
                    <a:bodyPr/>
                    <a:lstStyle/>
                    <a:p>
                      <a:pPr algn="ctr"/>
                      <a:r>
                        <a:rPr lang="en-US" dirty="0" smtClean="0"/>
                        <a:t>3</a:t>
                      </a:r>
                      <a:endParaRPr lang="en-US" dirty="0"/>
                    </a:p>
                  </a:txBody>
                  <a:tcPr anchor="ctr"/>
                </a:tc>
              </a:tr>
              <a:tr h="805007">
                <a:tc>
                  <a:txBody>
                    <a:bodyPr/>
                    <a:lstStyle/>
                    <a:p>
                      <a:pPr algn="ctr"/>
                      <a:r>
                        <a:rPr lang="en-US" dirty="0" smtClean="0"/>
                        <a:t>Academic</a:t>
                      </a:r>
                      <a:r>
                        <a:rPr lang="en-US" baseline="0" dirty="0" smtClean="0"/>
                        <a:t> Problems</a:t>
                      </a:r>
                      <a:endParaRPr lang="en-US" dirty="0"/>
                    </a:p>
                  </a:txBody>
                  <a:tcPr anchor="ctr"/>
                </a:tc>
                <a:tc>
                  <a:txBody>
                    <a:bodyPr/>
                    <a:lstStyle/>
                    <a:p>
                      <a:pPr algn="ctr"/>
                      <a:r>
                        <a:rPr lang="en-US" dirty="0" smtClean="0"/>
                        <a:t>3</a:t>
                      </a:r>
                      <a:endParaRPr lang="en-US" dirty="0"/>
                    </a:p>
                  </a:txBody>
                  <a:tcPr anchor="ctr"/>
                </a:tc>
              </a:tr>
              <a:tr h="805007">
                <a:tc>
                  <a:txBody>
                    <a:bodyPr/>
                    <a:lstStyle/>
                    <a:p>
                      <a:pPr algn="ctr"/>
                      <a:r>
                        <a:rPr lang="en-US" dirty="0" smtClean="0"/>
                        <a:t>School</a:t>
                      </a:r>
                      <a:r>
                        <a:rPr lang="en-US" baseline="0" dirty="0" smtClean="0"/>
                        <a:t> Issues</a:t>
                      </a:r>
                      <a:endParaRPr lang="en-US" dirty="0"/>
                    </a:p>
                  </a:txBody>
                  <a:tcPr anchor="ctr"/>
                </a:tc>
                <a:tc>
                  <a:txBody>
                    <a:bodyPr/>
                    <a:lstStyle/>
                    <a:p>
                      <a:pPr algn="ctr"/>
                      <a:r>
                        <a:rPr lang="en-US" dirty="0" smtClean="0"/>
                        <a:t>2</a:t>
                      </a:r>
                      <a:endParaRPr lang="en-US" dirty="0"/>
                    </a:p>
                  </a:txBody>
                  <a:tcPr anchor="ctr"/>
                </a:tc>
              </a:tr>
            </a:tbl>
          </a:graphicData>
        </a:graphic>
      </p:graphicFrame>
    </p:spTree>
    <p:extLst>
      <p:ext uri="{BB962C8B-B14F-4D97-AF65-F5344CB8AC3E}">
        <p14:creationId xmlns:p14="http://schemas.microsoft.com/office/powerpoint/2010/main" val="152976700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1807864"/>
              </p:ext>
            </p:extLst>
          </p:nvPr>
        </p:nvGraphicFramePr>
        <p:xfrm>
          <a:off x="457200" y="1371601"/>
          <a:ext cx="8077200" cy="4724398"/>
        </p:xfrm>
        <a:graphic>
          <a:graphicData uri="http://schemas.openxmlformats.org/drawingml/2006/table">
            <a:tbl>
              <a:tblPr firstRow="1" bandRow="1">
                <a:tableStyleId>{5C22544A-7EE6-4342-B048-85BDC9FD1C3A}</a:tableStyleId>
              </a:tblPr>
              <a:tblGrid>
                <a:gridCol w="5664530"/>
                <a:gridCol w="2412670"/>
              </a:tblGrid>
              <a:tr h="1459050">
                <a:tc>
                  <a:txBody>
                    <a:bodyPr/>
                    <a:lstStyle/>
                    <a:p>
                      <a:pPr algn="ctr"/>
                      <a:r>
                        <a:rPr lang="en-US" dirty="0" smtClean="0"/>
                        <a:t>Health Subdomains</a:t>
                      </a:r>
                      <a:endParaRPr lang="en-US" dirty="0"/>
                    </a:p>
                  </a:txBody>
                  <a:tcPr anchor="ctr"/>
                </a:tc>
                <a:tc>
                  <a:txBody>
                    <a:bodyPr/>
                    <a:lstStyle/>
                    <a:p>
                      <a:pPr algn="ctr"/>
                      <a:r>
                        <a:rPr lang="en-US" dirty="0" smtClean="0"/>
                        <a:t>Number of Responses</a:t>
                      </a:r>
                      <a:endParaRPr lang="en-US" dirty="0"/>
                    </a:p>
                  </a:txBody>
                  <a:tcPr anchor="ctr"/>
                </a:tc>
              </a:tr>
              <a:tr h="1324652">
                <a:tc>
                  <a:txBody>
                    <a:bodyPr/>
                    <a:lstStyle/>
                    <a:p>
                      <a:pPr algn="ctr"/>
                      <a:r>
                        <a:rPr lang="en-US" dirty="0" smtClean="0"/>
                        <a:t>Teenage</a:t>
                      </a:r>
                      <a:r>
                        <a:rPr lang="en-US" baseline="0" dirty="0" smtClean="0"/>
                        <a:t> Pregnancy</a:t>
                      </a:r>
                      <a:endParaRPr lang="en-US" dirty="0"/>
                    </a:p>
                  </a:txBody>
                  <a:tcPr anchor="ctr"/>
                </a:tc>
                <a:tc>
                  <a:txBody>
                    <a:bodyPr/>
                    <a:lstStyle/>
                    <a:p>
                      <a:pPr algn="ctr"/>
                      <a:r>
                        <a:rPr lang="en-US" dirty="0" smtClean="0"/>
                        <a:t>9</a:t>
                      </a:r>
                      <a:endParaRPr lang="en-US" dirty="0"/>
                    </a:p>
                  </a:txBody>
                  <a:tcPr anchor="ctr"/>
                </a:tc>
              </a:tr>
              <a:tr h="970348">
                <a:tc>
                  <a:txBody>
                    <a:bodyPr/>
                    <a:lstStyle/>
                    <a:p>
                      <a:pPr algn="ctr"/>
                      <a:r>
                        <a:rPr lang="en-US" dirty="0" smtClean="0"/>
                        <a:t>Lack</a:t>
                      </a:r>
                      <a:r>
                        <a:rPr lang="en-US" baseline="0" dirty="0" smtClean="0"/>
                        <a:t> of Access to Quality Healthcare</a:t>
                      </a:r>
                      <a:endParaRPr lang="en-US" dirty="0"/>
                    </a:p>
                  </a:txBody>
                  <a:tcPr anchor="ctr"/>
                </a:tc>
                <a:tc>
                  <a:txBody>
                    <a:bodyPr/>
                    <a:lstStyle/>
                    <a:p>
                      <a:pPr algn="ctr"/>
                      <a:r>
                        <a:rPr lang="en-US" dirty="0" smtClean="0"/>
                        <a:t>5</a:t>
                      </a:r>
                      <a:endParaRPr lang="en-US" dirty="0"/>
                    </a:p>
                  </a:txBody>
                  <a:tcPr anchor="ctr"/>
                </a:tc>
              </a:tr>
              <a:tr h="970348">
                <a:tc>
                  <a:txBody>
                    <a:bodyPr/>
                    <a:lstStyle/>
                    <a:p>
                      <a:pPr algn="ctr"/>
                      <a:r>
                        <a:rPr lang="en-US" dirty="0" smtClean="0"/>
                        <a:t>Personal</a:t>
                      </a:r>
                      <a:r>
                        <a:rPr lang="en-US" baseline="0" dirty="0" smtClean="0"/>
                        <a:t> Illness</a:t>
                      </a:r>
                      <a:endParaRPr lang="en-US" dirty="0"/>
                    </a:p>
                  </a:txBody>
                  <a:tcPr anchor="ctr"/>
                </a:tc>
                <a:tc>
                  <a:txBody>
                    <a:bodyPr/>
                    <a:lstStyle/>
                    <a:p>
                      <a:pPr algn="ctr"/>
                      <a:r>
                        <a:rPr lang="en-US" dirty="0" smtClean="0"/>
                        <a:t>3</a:t>
                      </a:r>
                      <a:endParaRPr lang="en-US" dirty="0"/>
                    </a:p>
                  </a:txBody>
                  <a:tcPr anchor="ctr"/>
                </a:tc>
              </a:tr>
            </a:tbl>
          </a:graphicData>
        </a:graphic>
      </p:graphicFrame>
    </p:spTree>
    <p:extLst>
      <p:ext uri="{BB962C8B-B14F-4D97-AF65-F5344CB8AC3E}">
        <p14:creationId xmlns:p14="http://schemas.microsoft.com/office/powerpoint/2010/main" val="87113517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Welfare/Juvenile Justice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924125"/>
              </p:ext>
            </p:extLst>
          </p:nvPr>
        </p:nvGraphicFramePr>
        <p:xfrm>
          <a:off x="381000" y="1371600"/>
          <a:ext cx="8229600" cy="4876801"/>
        </p:xfrm>
        <a:graphic>
          <a:graphicData uri="http://schemas.openxmlformats.org/drawingml/2006/table">
            <a:tbl>
              <a:tblPr firstRow="1" bandRow="1">
                <a:tableStyleId>{5C22544A-7EE6-4342-B048-85BDC9FD1C3A}</a:tableStyleId>
              </a:tblPr>
              <a:tblGrid>
                <a:gridCol w="5771408"/>
                <a:gridCol w="2458192"/>
              </a:tblGrid>
              <a:tr h="1774911">
                <a:tc>
                  <a:txBody>
                    <a:bodyPr/>
                    <a:lstStyle/>
                    <a:p>
                      <a:pPr algn="ctr"/>
                      <a:r>
                        <a:rPr lang="en-US" dirty="0" smtClean="0"/>
                        <a:t>Child</a:t>
                      </a:r>
                      <a:r>
                        <a:rPr lang="en-US" baseline="0" dirty="0" smtClean="0"/>
                        <a:t> Welfare/Juvenile Justice</a:t>
                      </a:r>
                      <a:r>
                        <a:rPr lang="en-US" dirty="0" smtClean="0"/>
                        <a:t> Subdomains</a:t>
                      </a:r>
                      <a:endParaRPr lang="en-US" dirty="0"/>
                    </a:p>
                  </a:txBody>
                  <a:tcPr anchor="ctr"/>
                </a:tc>
                <a:tc>
                  <a:txBody>
                    <a:bodyPr/>
                    <a:lstStyle/>
                    <a:p>
                      <a:pPr algn="ctr"/>
                      <a:r>
                        <a:rPr lang="en-US" dirty="0" smtClean="0"/>
                        <a:t>Number of Responses</a:t>
                      </a:r>
                      <a:endParaRPr lang="en-US" dirty="0"/>
                    </a:p>
                  </a:txBody>
                  <a:tcPr anchor="ctr"/>
                </a:tc>
              </a:tr>
              <a:tr h="1611416">
                <a:tc>
                  <a:txBody>
                    <a:bodyPr/>
                    <a:lstStyle/>
                    <a:p>
                      <a:pPr algn="ctr"/>
                      <a:r>
                        <a:rPr lang="en-US" dirty="0" smtClean="0"/>
                        <a:t>Experiences</a:t>
                      </a:r>
                      <a:r>
                        <a:rPr lang="en-US" baseline="0" dirty="0" smtClean="0"/>
                        <a:t> with the Foster Care System *</a:t>
                      </a:r>
                      <a:endParaRPr lang="en-US" dirty="0"/>
                    </a:p>
                  </a:txBody>
                  <a:tcPr anchor="ctr"/>
                </a:tc>
                <a:tc>
                  <a:txBody>
                    <a:bodyPr/>
                    <a:lstStyle/>
                    <a:p>
                      <a:pPr algn="ctr"/>
                      <a:r>
                        <a:rPr lang="en-US" dirty="0" smtClean="0"/>
                        <a:t>6</a:t>
                      </a:r>
                      <a:endParaRPr lang="en-US" dirty="0"/>
                    </a:p>
                  </a:txBody>
                  <a:tcPr anchor="ctr"/>
                </a:tc>
              </a:tr>
              <a:tr h="1490474">
                <a:tc>
                  <a:txBody>
                    <a:bodyPr/>
                    <a:lstStyle/>
                    <a:p>
                      <a:pPr algn="ctr"/>
                      <a:r>
                        <a:rPr lang="en-US" dirty="0" smtClean="0"/>
                        <a:t>Experiences</a:t>
                      </a:r>
                      <a:r>
                        <a:rPr lang="en-US" baseline="0" dirty="0" smtClean="0"/>
                        <a:t> with the Juvenile Justice System *</a:t>
                      </a:r>
                      <a:endParaRPr lang="en-US" dirty="0"/>
                    </a:p>
                  </a:txBody>
                  <a:tcPr anchor="ctr"/>
                </a:tc>
                <a:tc>
                  <a:txBody>
                    <a:bodyPr/>
                    <a:lstStyle/>
                    <a:p>
                      <a:pPr algn="ctr"/>
                      <a:r>
                        <a:rPr lang="en-US" dirty="0" smtClean="0"/>
                        <a:t>2</a:t>
                      </a:r>
                      <a:endParaRPr lang="en-US" dirty="0"/>
                    </a:p>
                  </a:txBody>
                  <a:tcPr anchor="ctr"/>
                </a:tc>
              </a:tr>
            </a:tbl>
          </a:graphicData>
        </a:graphic>
      </p:graphicFrame>
      <p:sp>
        <p:nvSpPr>
          <p:cNvPr id="5" name="TextBox 4"/>
          <p:cNvSpPr txBox="1"/>
          <p:nvPr/>
        </p:nvSpPr>
        <p:spPr>
          <a:xfrm>
            <a:off x="609600" y="6376555"/>
            <a:ext cx="8077200" cy="369332"/>
          </a:xfrm>
          <a:prstGeom prst="rect">
            <a:avLst/>
          </a:prstGeom>
          <a:noFill/>
        </p:spPr>
        <p:txBody>
          <a:bodyPr wrap="square" rtlCol="0">
            <a:spAutoFit/>
          </a:bodyPr>
          <a:lstStyle/>
          <a:p>
            <a:r>
              <a:rPr lang="en-US" dirty="0" smtClean="0"/>
              <a:t>* In at least one focus group these experiences were identified only after prompting</a:t>
            </a:r>
            <a:endParaRPr lang="en-US" dirty="0"/>
          </a:p>
        </p:txBody>
      </p:sp>
    </p:spTree>
    <p:extLst>
      <p:ext uri="{BB962C8B-B14F-4D97-AF65-F5344CB8AC3E}">
        <p14:creationId xmlns:p14="http://schemas.microsoft.com/office/powerpoint/2010/main" val="411034171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Media/Technology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2121100"/>
              </p:ext>
            </p:extLst>
          </p:nvPr>
        </p:nvGraphicFramePr>
        <p:xfrm>
          <a:off x="457200" y="1600200"/>
          <a:ext cx="8229600" cy="4419600"/>
        </p:xfrm>
        <a:graphic>
          <a:graphicData uri="http://schemas.openxmlformats.org/drawingml/2006/table">
            <a:tbl>
              <a:tblPr firstRow="1" bandRow="1">
                <a:tableStyleId>{5C22544A-7EE6-4342-B048-85BDC9FD1C3A}</a:tableStyleId>
              </a:tblPr>
              <a:tblGrid>
                <a:gridCol w="4114800"/>
                <a:gridCol w="1752600"/>
                <a:gridCol w="2362200"/>
              </a:tblGrid>
              <a:tr h="1717723">
                <a:tc>
                  <a:txBody>
                    <a:bodyPr/>
                    <a:lstStyle/>
                    <a:p>
                      <a:pPr algn="ctr"/>
                      <a:r>
                        <a:rPr lang="en-US" dirty="0" smtClean="0"/>
                        <a:t>Media/Technology Subdomains</a:t>
                      </a:r>
                      <a:endParaRPr lang="en-US" dirty="0"/>
                    </a:p>
                  </a:txBody>
                  <a:tcPr anchor="ctr"/>
                </a:tc>
                <a:tc>
                  <a:txBody>
                    <a:bodyPr/>
                    <a:lstStyle/>
                    <a:p>
                      <a:pPr algn="ctr"/>
                      <a:r>
                        <a:rPr lang="en-US" dirty="0" smtClean="0"/>
                        <a:t>Number of Responses</a:t>
                      </a:r>
                      <a:endParaRPr lang="en-US" dirty="0"/>
                    </a:p>
                  </a:txBody>
                  <a:tcPr anchor="ctr"/>
                </a:tc>
                <a:tc>
                  <a:txBody>
                    <a:bodyPr/>
                    <a:lstStyle/>
                    <a:p>
                      <a:pPr algn="ctr"/>
                      <a:r>
                        <a:rPr lang="en-US" dirty="0" smtClean="0"/>
                        <a:t>Representative</a:t>
                      </a:r>
                      <a:r>
                        <a:rPr lang="en-US" baseline="0" dirty="0" smtClean="0"/>
                        <a:t> Quote</a:t>
                      </a:r>
                      <a:endParaRPr lang="en-US" dirty="0"/>
                    </a:p>
                  </a:txBody>
                  <a:tcPr anchor="ctr"/>
                </a:tc>
              </a:tr>
              <a:tr h="1559498">
                <a:tc>
                  <a:txBody>
                    <a:bodyPr/>
                    <a:lstStyle/>
                    <a:p>
                      <a:pPr algn="ctr"/>
                      <a:r>
                        <a:rPr lang="en-US" dirty="0" smtClean="0"/>
                        <a:t>Mass</a:t>
                      </a:r>
                      <a:r>
                        <a:rPr lang="en-US" baseline="0" dirty="0" smtClean="0"/>
                        <a:t> Media Control</a:t>
                      </a:r>
                      <a:endParaRPr lang="en-US" dirty="0"/>
                    </a:p>
                  </a:txBody>
                  <a:tcPr anchor="ctr"/>
                </a:tc>
                <a:tc>
                  <a:txBody>
                    <a:bodyPr/>
                    <a:lstStyle/>
                    <a:p>
                      <a:pPr algn="ctr"/>
                      <a:r>
                        <a:rPr lang="en-US" dirty="0" smtClean="0"/>
                        <a:t>3</a:t>
                      </a:r>
                      <a:endParaRPr lang="en-US" dirty="0"/>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i="1" kern="1200" dirty="0" smtClean="0">
                          <a:solidFill>
                            <a:schemeClr val="dk1"/>
                          </a:solidFill>
                          <a:effectLst/>
                          <a:latin typeface="+mn-lt"/>
                          <a:ea typeface="+mn-ea"/>
                          <a:cs typeface="+mn-cs"/>
                        </a:rPr>
                        <a:t>“feeling</a:t>
                      </a:r>
                      <a:r>
                        <a:rPr lang="en-US" sz="1800" i="1" kern="1200" baseline="0" dirty="0" smtClean="0">
                          <a:solidFill>
                            <a:schemeClr val="dk1"/>
                          </a:solidFill>
                          <a:effectLst/>
                          <a:latin typeface="+mn-lt"/>
                          <a:ea typeface="+mn-ea"/>
                          <a:cs typeface="+mn-cs"/>
                        </a:rPr>
                        <a:t> like the government is [using media] to make you think a certain way</a:t>
                      </a:r>
                      <a:r>
                        <a:rPr lang="en-US" sz="1800" i="1" kern="1200" dirty="0" smtClean="0">
                          <a:solidFill>
                            <a:schemeClr val="dk1"/>
                          </a:solidFill>
                          <a:effectLst/>
                          <a:latin typeface="+mn-lt"/>
                          <a:ea typeface="+mn-ea"/>
                          <a:cs typeface="+mn-cs"/>
                        </a:rPr>
                        <a:t>”</a:t>
                      </a:r>
                      <a:endParaRPr lang="en-US" dirty="0" smtClean="0"/>
                    </a:p>
                    <a:p>
                      <a:pPr algn="ctr"/>
                      <a:endParaRPr lang="en-US" dirty="0"/>
                    </a:p>
                  </a:txBody>
                  <a:tcPr anchor="ctr"/>
                </a:tc>
              </a:tr>
              <a:tr h="1142379">
                <a:tc>
                  <a:txBody>
                    <a:bodyPr/>
                    <a:lstStyle/>
                    <a:p>
                      <a:pPr algn="ctr"/>
                      <a:r>
                        <a:rPr lang="en-US" dirty="0" smtClean="0"/>
                        <a:t>Social</a:t>
                      </a:r>
                      <a:r>
                        <a:rPr lang="en-US" baseline="0" dirty="0" smtClean="0"/>
                        <a:t> Media Intrusion into Personal Lives</a:t>
                      </a:r>
                      <a:endParaRPr lang="en-US" dirty="0"/>
                    </a:p>
                  </a:txBody>
                  <a:tcPr anchor="ctr"/>
                </a:tc>
                <a:tc>
                  <a:txBody>
                    <a:bodyPr/>
                    <a:lstStyle/>
                    <a:p>
                      <a:pPr algn="ctr"/>
                      <a:r>
                        <a:rPr lang="en-US" dirty="0" smtClean="0"/>
                        <a:t>2</a:t>
                      </a:r>
                      <a:endParaRPr lang="en-US" dirty="0"/>
                    </a:p>
                  </a:txBody>
                  <a:tcPr anchor="ctr"/>
                </a:tc>
                <a:tc vMerge="1">
                  <a:txBody>
                    <a:bodyPr/>
                    <a:lstStyle/>
                    <a:p>
                      <a:pPr algn="ctr"/>
                      <a:endParaRPr lang="en-US" dirty="0"/>
                    </a:p>
                  </a:txBody>
                  <a:tcPr/>
                </a:tc>
              </a:tr>
            </a:tbl>
          </a:graphicData>
        </a:graphic>
      </p:graphicFrame>
    </p:spTree>
    <p:extLst>
      <p:ext uri="{BB962C8B-B14F-4D97-AF65-F5344CB8AC3E}">
        <p14:creationId xmlns:p14="http://schemas.microsoft.com/office/powerpoint/2010/main" val="34984726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 Prevalence of Adverse Childhood Experiences among Participants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84075043"/>
              </p:ext>
            </p:extLst>
          </p:nvPr>
        </p:nvGraphicFramePr>
        <p:xfrm>
          <a:off x="457200" y="1600200"/>
          <a:ext cx="8229600" cy="4079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b="1" dirty="0" smtClean="0"/>
                        <a:t>Childhood Exposure</a:t>
                      </a:r>
                      <a:endParaRPr lang="en-US"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Subcategory</a:t>
                      </a:r>
                      <a:endParaRPr lang="en-US"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Prevalence</a:t>
                      </a:r>
                      <a:endParaRPr lang="en-US"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rowSpan="3">
                  <a:txBody>
                    <a:bodyPr/>
                    <a:lstStyle/>
                    <a:p>
                      <a:pPr algn="ctr"/>
                      <a:r>
                        <a:rPr lang="en-US" b="1" dirty="0" smtClean="0"/>
                        <a:t>Abuse</a:t>
                      </a:r>
                      <a:endParaRPr 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Psychological</a:t>
                      </a:r>
                      <a:endParaRPr lang="en-US" b="1" dirty="0"/>
                    </a:p>
                  </a:txBody>
                  <a:tcPr>
                    <a:lnT w="12700" cap="flat" cmpd="sng" algn="ctr">
                      <a:solidFill>
                        <a:schemeClr val="tx1"/>
                      </a:solidFill>
                      <a:prstDash val="solid"/>
                      <a:round/>
                      <a:headEnd type="none" w="med" len="med"/>
                      <a:tailEnd type="none" w="med" len="med"/>
                    </a:lnT>
                  </a:tcPr>
                </a:tc>
                <a:tc>
                  <a:txBody>
                    <a:bodyPr/>
                    <a:lstStyle/>
                    <a:p>
                      <a:pPr algn="ctr"/>
                      <a:r>
                        <a:rPr lang="en-US" b="1" dirty="0" smtClean="0"/>
                        <a:t>11 %</a:t>
                      </a:r>
                      <a:endParaRPr lang="en-US"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vMerge="1">
                  <a:txBody>
                    <a:bodyPr/>
                    <a:lstStyle/>
                    <a:p>
                      <a:pPr algn="ctr"/>
                      <a:endParaRPr lang="en-US" b="1" dirty="0"/>
                    </a:p>
                  </a:txBody>
                  <a:tcPr/>
                </a:tc>
                <a:tc>
                  <a:txBody>
                    <a:bodyPr/>
                    <a:lstStyle/>
                    <a:p>
                      <a:pPr algn="ctr"/>
                      <a:r>
                        <a:rPr lang="en-US" b="1" dirty="0" smtClean="0"/>
                        <a:t>Physical</a:t>
                      </a:r>
                      <a:endParaRPr lang="en-US" b="1" dirty="0"/>
                    </a:p>
                  </a:txBody>
                  <a:tcPr/>
                </a:tc>
                <a:tc>
                  <a:txBody>
                    <a:bodyPr/>
                    <a:lstStyle/>
                    <a:p>
                      <a:pPr algn="ctr"/>
                      <a:r>
                        <a:rPr lang="en-US" b="1" dirty="0" smtClean="0"/>
                        <a:t>28 %</a:t>
                      </a:r>
                      <a:endParaRPr lang="en-US" b="1" dirty="0"/>
                    </a:p>
                  </a:txBody>
                  <a:tcPr>
                    <a:lnR w="12700" cap="flat" cmpd="sng" algn="ctr">
                      <a:solidFill>
                        <a:schemeClr val="tx1"/>
                      </a:solidFill>
                      <a:prstDash val="solid"/>
                      <a:round/>
                      <a:headEnd type="none" w="med" len="med"/>
                      <a:tailEnd type="none" w="med" len="med"/>
                    </a:lnR>
                  </a:tcPr>
                </a:tc>
              </a:tr>
              <a:tr h="370840">
                <a:tc vMerge="1">
                  <a:txBody>
                    <a:bodyPr/>
                    <a:lstStyle/>
                    <a:p>
                      <a:pPr algn="ctr"/>
                      <a:endParaRPr lang="en-US" b="1" dirty="0"/>
                    </a:p>
                  </a:txBody>
                  <a:tcPr/>
                </a:tc>
                <a:tc>
                  <a:txBody>
                    <a:bodyPr/>
                    <a:lstStyle/>
                    <a:p>
                      <a:pPr algn="ctr"/>
                      <a:r>
                        <a:rPr lang="en-US" b="1" dirty="0" smtClean="0"/>
                        <a:t>Sexual</a:t>
                      </a:r>
                      <a:endParaRPr lang="en-US" b="1" dirty="0"/>
                    </a:p>
                  </a:txBody>
                  <a:tcPr>
                    <a:lnB w="12700" cap="flat" cmpd="sng" algn="ctr">
                      <a:solidFill>
                        <a:schemeClr val="tx1"/>
                      </a:solidFill>
                      <a:prstDash val="solid"/>
                      <a:round/>
                      <a:headEnd type="none" w="med" len="med"/>
                      <a:tailEnd type="none" w="med" len="med"/>
                    </a:lnB>
                  </a:tcPr>
                </a:tc>
                <a:tc>
                  <a:txBody>
                    <a:bodyPr/>
                    <a:lstStyle/>
                    <a:p>
                      <a:pPr algn="ctr"/>
                      <a:r>
                        <a:rPr lang="en-US" b="1" dirty="0" smtClean="0"/>
                        <a:t>21 %</a:t>
                      </a:r>
                      <a:endParaRPr lang="en-US"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rowSpan="5">
                  <a:txBody>
                    <a:bodyPr/>
                    <a:lstStyle/>
                    <a:p>
                      <a:pPr algn="ctr"/>
                      <a:r>
                        <a:rPr lang="en-US" b="1" dirty="0" smtClean="0"/>
                        <a:t>Household dysfunction</a:t>
                      </a:r>
                      <a:endParaRPr 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Substance abuse</a:t>
                      </a:r>
                      <a:endParaRPr lang="en-US" b="1" dirty="0"/>
                    </a:p>
                  </a:txBody>
                  <a:tcPr>
                    <a:lnT w="12700" cap="flat" cmpd="sng" algn="ctr">
                      <a:solidFill>
                        <a:schemeClr val="tx1"/>
                      </a:solidFill>
                      <a:prstDash val="solid"/>
                      <a:round/>
                      <a:headEnd type="none" w="med" len="med"/>
                      <a:tailEnd type="none" w="med" len="med"/>
                    </a:lnT>
                  </a:tcPr>
                </a:tc>
                <a:tc>
                  <a:txBody>
                    <a:bodyPr/>
                    <a:lstStyle/>
                    <a:p>
                      <a:pPr algn="ctr"/>
                      <a:r>
                        <a:rPr lang="en-US" b="1" dirty="0" smtClean="0"/>
                        <a:t>27 %</a:t>
                      </a:r>
                      <a:endParaRPr lang="en-US"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vMerge="1">
                  <a:txBody>
                    <a:bodyPr/>
                    <a:lstStyle/>
                    <a:p>
                      <a:pPr algn="ctr"/>
                      <a:endParaRPr lang="en-US" b="1" dirty="0"/>
                    </a:p>
                  </a:txBody>
                  <a:tcPr/>
                </a:tc>
                <a:tc>
                  <a:txBody>
                    <a:bodyPr/>
                    <a:lstStyle/>
                    <a:p>
                      <a:pPr algn="ctr"/>
                      <a:r>
                        <a:rPr lang="en-US" b="1" dirty="0" smtClean="0"/>
                        <a:t>Mental</a:t>
                      </a:r>
                      <a:r>
                        <a:rPr lang="en-US" b="1" baseline="0" dirty="0" smtClean="0"/>
                        <a:t> illness</a:t>
                      </a:r>
                      <a:endParaRPr lang="en-US" b="1" dirty="0"/>
                    </a:p>
                  </a:txBody>
                  <a:tcPr/>
                </a:tc>
                <a:tc>
                  <a:txBody>
                    <a:bodyPr/>
                    <a:lstStyle/>
                    <a:p>
                      <a:pPr algn="ctr"/>
                      <a:r>
                        <a:rPr lang="en-US" b="1" dirty="0" smtClean="0"/>
                        <a:t>19 %</a:t>
                      </a:r>
                      <a:endParaRPr lang="en-US" b="1" dirty="0"/>
                    </a:p>
                  </a:txBody>
                  <a:tcPr>
                    <a:lnR w="12700" cap="flat" cmpd="sng" algn="ctr">
                      <a:solidFill>
                        <a:schemeClr val="tx1"/>
                      </a:solidFill>
                      <a:prstDash val="solid"/>
                      <a:round/>
                      <a:headEnd type="none" w="med" len="med"/>
                      <a:tailEnd type="none" w="med" len="med"/>
                    </a:lnR>
                  </a:tcPr>
                </a:tc>
              </a:tr>
              <a:tr h="370840">
                <a:tc vMerge="1">
                  <a:txBody>
                    <a:bodyPr/>
                    <a:lstStyle/>
                    <a:p>
                      <a:pPr algn="ctr"/>
                      <a:endParaRPr lang="en-US" b="1" dirty="0"/>
                    </a:p>
                  </a:txBody>
                  <a:tcPr/>
                </a:tc>
                <a:tc>
                  <a:txBody>
                    <a:bodyPr/>
                    <a:lstStyle/>
                    <a:p>
                      <a:pPr algn="ctr"/>
                      <a:r>
                        <a:rPr lang="en-US" b="1" dirty="0" smtClean="0"/>
                        <a:t>Intimate partner violence</a:t>
                      </a:r>
                      <a:endParaRPr lang="en-US" b="1" dirty="0"/>
                    </a:p>
                  </a:txBody>
                  <a:tcPr/>
                </a:tc>
                <a:tc>
                  <a:txBody>
                    <a:bodyPr/>
                    <a:lstStyle/>
                    <a:p>
                      <a:pPr algn="ctr"/>
                      <a:r>
                        <a:rPr lang="en-US" b="1" dirty="0" smtClean="0"/>
                        <a:t>13 %</a:t>
                      </a:r>
                      <a:endParaRPr lang="en-US" b="1" dirty="0"/>
                    </a:p>
                  </a:txBody>
                  <a:tcPr>
                    <a:lnR w="12700" cap="flat" cmpd="sng" algn="ctr">
                      <a:solidFill>
                        <a:schemeClr val="tx1"/>
                      </a:solidFill>
                      <a:prstDash val="solid"/>
                      <a:round/>
                      <a:headEnd type="none" w="med" len="med"/>
                      <a:tailEnd type="none" w="med" len="med"/>
                    </a:lnR>
                  </a:tcPr>
                </a:tc>
              </a:tr>
              <a:tr h="370840">
                <a:tc vMerge="1">
                  <a:txBody>
                    <a:bodyPr/>
                    <a:lstStyle/>
                    <a:p>
                      <a:pPr algn="ctr"/>
                      <a:endParaRPr lang="en-US" b="1" dirty="0"/>
                    </a:p>
                  </a:txBody>
                  <a:tcPr/>
                </a:tc>
                <a:tc>
                  <a:txBody>
                    <a:bodyPr/>
                    <a:lstStyle/>
                    <a:p>
                      <a:pPr algn="ctr"/>
                      <a:r>
                        <a:rPr lang="en-US" b="1" dirty="0" smtClean="0"/>
                        <a:t>Criminal behavior</a:t>
                      </a:r>
                      <a:endParaRPr lang="en-US" b="1" dirty="0"/>
                    </a:p>
                  </a:txBody>
                  <a:tcPr/>
                </a:tc>
                <a:tc>
                  <a:txBody>
                    <a:bodyPr/>
                    <a:lstStyle/>
                    <a:p>
                      <a:pPr algn="ctr"/>
                      <a:r>
                        <a:rPr lang="en-US" b="1" dirty="0" smtClean="0"/>
                        <a:t>5 %</a:t>
                      </a:r>
                      <a:endParaRPr lang="en-US" b="1" dirty="0"/>
                    </a:p>
                  </a:txBody>
                  <a:tcPr>
                    <a:lnR w="12700" cap="flat" cmpd="sng" algn="ctr">
                      <a:solidFill>
                        <a:schemeClr val="tx1"/>
                      </a:solidFill>
                      <a:prstDash val="solid"/>
                      <a:round/>
                      <a:headEnd type="none" w="med" len="med"/>
                      <a:tailEnd type="none" w="med" len="med"/>
                    </a:lnR>
                  </a:tcPr>
                </a:tc>
              </a:tr>
              <a:tr h="370840">
                <a:tc vMerge="1">
                  <a:txBody>
                    <a:bodyPr/>
                    <a:lstStyle/>
                    <a:p>
                      <a:pPr algn="ctr"/>
                      <a:endParaRPr lang="en-US" b="1" dirty="0"/>
                    </a:p>
                  </a:txBody>
                  <a:tcPr/>
                </a:tc>
                <a:tc>
                  <a:txBody>
                    <a:bodyPr/>
                    <a:lstStyle/>
                    <a:p>
                      <a:pPr algn="ctr"/>
                      <a:r>
                        <a:rPr lang="en-US" b="1" dirty="0" smtClean="0"/>
                        <a:t>Divorce</a:t>
                      </a:r>
                      <a:endParaRPr lang="en-US" b="1" dirty="0"/>
                    </a:p>
                  </a:txBody>
                  <a:tcPr>
                    <a:lnB w="12700" cap="flat" cmpd="sng" algn="ctr">
                      <a:solidFill>
                        <a:schemeClr val="tx1"/>
                      </a:solidFill>
                      <a:prstDash val="solid"/>
                      <a:round/>
                      <a:headEnd type="none" w="med" len="med"/>
                      <a:tailEnd type="none" w="med" len="med"/>
                    </a:lnB>
                  </a:tcPr>
                </a:tc>
                <a:tc>
                  <a:txBody>
                    <a:bodyPr/>
                    <a:lstStyle/>
                    <a:p>
                      <a:pPr algn="ctr"/>
                      <a:r>
                        <a:rPr lang="en-US" b="1" dirty="0" smtClean="0"/>
                        <a:t>23 %</a:t>
                      </a:r>
                      <a:endParaRPr lang="en-US"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rowSpan="2">
                  <a:txBody>
                    <a:bodyPr/>
                    <a:lstStyle/>
                    <a:p>
                      <a:pPr algn="ctr"/>
                      <a:r>
                        <a:rPr lang="en-US" b="1" dirty="0" smtClean="0"/>
                        <a:t>Neglect</a:t>
                      </a:r>
                      <a:endParaRPr lang="en-US" b="1"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Emotional</a:t>
                      </a:r>
                      <a:endParaRPr lang="en-US" b="1" dirty="0"/>
                    </a:p>
                  </a:txBody>
                  <a:tcPr>
                    <a:lnT w="12700" cap="flat" cmpd="sng" algn="ctr">
                      <a:solidFill>
                        <a:schemeClr val="tx1"/>
                      </a:solidFill>
                      <a:prstDash val="solid"/>
                      <a:round/>
                      <a:headEnd type="none" w="med" len="med"/>
                      <a:tailEnd type="none" w="med" len="med"/>
                    </a:lnT>
                  </a:tcPr>
                </a:tc>
                <a:tc>
                  <a:txBody>
                    <a:bodyPr/>
                    <a:lstStyle/>
                    <a:p>
                      <a:pPr algn="ctr"/>
                      <a:r>
                        <a:rPr lang="en-US" b="1" dirty="0" smtClean="0"/>
                        <a:t>15 %</a:t>
                      </a:r>
                      <a:endParaRPr lang="en-US"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vMerge="1">
                  <a:txBody>
                    <a:bodyPr/>
                    <a:lstStyle/>
                    <a:p>
                      <a:pPr algn="ctr"/>
                      <a:endParaRPr lang="en-US" b="1" dirty="0"/>
                    </a:p>
                  </a:txBody>
                  <a:tcPr/>
                </a:tc>
                <a:tc>
                  <a:txBody>
                    <a:bodyPr/>
                    <a:lstStyle/>
                    <a:p>
                      <a:pPr algn="ctr"/>
                      <a:r>
                        <a:rPr lang="en-US" b="1" dirty="0" smtClean="0"/>
                        <a:t>Physical</a:t>
                      </a:r>
                      <a:endParaRPr lang="en-US" b="1" dirty="0"/>
                    </a:p>
                  </a:txBody>
                  <a:tcPr>
                    <a:lnB w="12700" cap="flat" cmpd="sng" algn="ctr">
                      <a:solidFill>
                        <a:schemeClr val="tx1"/>
                      </a:solidFill>
                      <a:prstDash val="solid"/>
                      <a:round/>
                      <a:headEnd type="none" w="med" len="med"/>
                      <a:tailEnd type="none" w="med" len="med"/>
                    </a:lnB>
                  </a:tcPr>
                </a:tc>
                <a:tc>
                  <a:txBody>
                    <a:bodyPr/>
                    <a:lstStyle/>
                    <a:p>
                      <a:pPr algn="ctr"/>
                      <a:r>
                        <a:rPr lang="en-US" b="1" dirty="0" smtClean="0"/>
                        <a:t>10 %</a:t>
                      </a:r>
                      <a:endParaRPr lang="en-US"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570548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179" y="0"/>
            <a:ext cx="8229600" cy="990600"/>
          </a:xfrm>
        </p:spPr>
        <p:txBody>
          <a:bodyPr/>
          <a:lstStyle/>
          <a:p>
            <a:r>
              <a:rPr lang="en-US" dirty="0" smtClean="0"/>
              <a:t>Adding to the ACE Instrument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1338073"/>
              </p:ext>
            </p:extLst>
          </p:nvPr>
        </p:nvGraphicFramePr>
        <p:xfrm>
          <a:off x="533400" y="880091"/>
          <a:ext cx="8153400" cy="5484038"/>
        </p:xfrm>
        <a:graphic>
          <a:graphicData uri="http://schemas.openxmlformats.org/drawingml/2006/table">
            <a:tbl>
              <a:tblPr firstRow="1" bandRow="1">
                <a:tableStyleId>{5C22544A-7EE6-4342-B048-85BDC9FD1C3A}</a:tableStyleId>
              </a:tblPr>
              <a:tblGrid>
                <a:gridCol w="4076700"/>
                <a:gridCol w="4076700"/>
              </a:tblGrid>
              <a:tr h="352985">
                <a:tc>
                  <a:txBody>
                    <a:bodyPr/>
                    <a:lstStyle/>
                    <a:p>
                      <a:pPr algn="ctr"/>
                      <a:r>
                        <a:rPr lang="en-US" dirty="0" smtClean="0"/>
                        <a:t>ACE Items</a:t>
                      </a:r>
                      <a:endParaRPr lang="en-US" dirty="0"/>
                    </a:p>
                  </a:txBody>
                  <a:tcPr/>
                </a:tc>
                <a:tc>
                  <a:txBody>
                    <a:bodyPr/>
                    <a:lstStyle/>
                    <a:p>
                      <a:pPr algn="ctr"/>
                      <a:r>
                        <a:rPr lang="en-US" dirty="0" smtClean="0"/>
                        <a:t>Additional Items from Our</a:t>
                      </a:r>
                      <a:r>
                        <a:rPr lang="en-US" baseline="0" dirty="0" smtClean="0"/>
                        <a:t> Study</a:t>
                      </a:r>
                      <a:endParaRPr lang="en-US" dirty="0"/>
                    </a:p>
                  </a:txBody>
                  <a:tcPr/>
                </a:tc>
              </a:tr>
              <a:tr h="1500186">
                <a:tc>
                  <a:txBody>
                    <a:bodyPr/>
                    <a:lstStyle/>
                    <a:p>
                      <a:pPr algn="ctr"/>
                      <a:r>
                        <a:rPr lang="en-US" sz="1400" dirty="0" smtClean="0"/>
                        <a:t>Substance</a:t>
                      </a:r>
                      <a:r>
                        <a:rPr lang="en-US" sz="1400" baseline="0" dirty="0" smtClean="0"/>
                        <a:t> Abuse</a:t>
                      </a:r>
                    </a:p>
                    <a:p>
                      <a:pPr algn="ctr"/>
                      <a:r>
                        <a:rPr lang="en-US" sz="1400" baseline="0" dirty="0" smtClean="0"/>
                        <a:t>Mental Illness</a:t>
                      </a:r>
                    </a:p>
                    <a:p>
                      <a:pPr algn="ctr"/>
                      <a:r>
                        <a:rPr lang="en-US" sz="1400" baseline="0" dirty="0" smtClean="0"/>
                        <a:t>Intimate Partner Violence</a:t>
                      </a:r>
                    </a:p>
                    <a:p>
                      <a:pPr algn="ctr"/>
                      <a:r>
                        <a:rPr lang="en-US" sz="1400" baseline="0" dirty="0" smtClean="0"/>
                        <a:t>Criminal Behavior</a:t>
                      </a:r>
                    </a:p>
                    <a:p>
                      <a:pPr algn="ctr"/>
                      <a:r>
                        <a:rPr lang="en-US" sz="1400" baseline="0" dirty="0" smtClean="0"/>
                        <a:t>Divorce/Separation</a:t>
                      </a:r>
                    </a:p>
                    <a:p>
                      <a:pPr algn="ctr"/>
                      <a:r>
                        <a:rPr lang="en-US" sz="1400" baseline="0" dirty="0" smtClean="0"/>
                        <a:t>*Lack of Love &amp; Support</a:t>
                      </a:r>
                      <a:endParaRPr lang="en-US" sz="1400" dirty="0"/>
                    </a:p>
                  </a:txBody>
                  <a:tcPr anchor="ctr"/>
                </a:tc>
                <a:tc>
                  <a:txBody>
                    <a:bodyPr/>
                    <a:lstStyle/>
                    <a:p>
                      <a:pPr algn="ctr"/>
                      <a:r>
                        <a:rPr lang="en-US" sz="1400" dirty="0" smtClean="0"/>
                        <a:t>Family</a:t>
                      </a:r>
                      <a:r>
                        <a:rPr lang="en-US" sz="1400" baseline="0" dirty="0" smtClean="0"/>
                        <a:t> Relationships</a:t>
                      </a:r>
                      <a:endParaRPr lang="en-US" sz="1400" dirty="0"/>
                    </a:p>
                  </a:txBody>
                  <a:tcPr anchor="ctr"/>
                </a:tc>
              </a:tr>
              <a:tr h="323569">
                <a:tc>
                  <a:txBody>
                    <a:bodyPr/>
                    <a:lstStyle/>
                    <a:p>
                      <a:pPr algn="ctr"/>
                      <a:r>
                        <a:rPr lang="en-US" sz="1400" dirty="0" smtClean="0"/>
                        <a:t>*</a:t>
                      </a:r>
                      <a:r>
                        <a:rPr lang="en-US" sz="1400" baseline="0" dirty="0" smtClean="0"/>
                        <a:t>Witness to Violence/Abuse</a:t>
                      </a:r>
                      <a:endParaRPr lang="en-US" sz="1400" dirty="0"/>
                    </a:p>
                  </a:txBody>
                  <a:tcPr anchor="ctr"/>
                </a:tc>
                <a:tc>
                  <a:txBody>
                    <a:bodyPr/>
                    <a:lstStyle/>
                    <a:p>
                      <a:pPr algn="ctr"/>
                      <a:r>
                        <a:rPr lang="en-US" sz="1400" dirty="0" smtClean="0"/>
                        <a:t>Community Stressors</a:t>
                      </a:r>
                      <a:endParaRPr lang="en-US" sz="1400" dirty="0"/>
                    </a:p>
                  </a:txBody>
                  <a:tcPr anchor="ctr"/>
                </a:tc>
              </a:tr>
              <a:tr h="558893">
                <a:tc>
                  <a:txBody>
                    <a:bodyPr/>
                    <a:lstStyle/>
                    <a:p>
                      <a:pPr algn="ctr"/>
                      <a:r>
                        <a:rPr lang="en-US" sz="1400" dirty="0" smtClean="0"/>
                        <a:t>Child Abuse</a:t>
                      </a:r>
                    </a:p>
                    <a:p>
                      <a:pPr algn="ctr"/>
                      <a:r>
                        <a:rPr lang="en-US" sz="1400" dirty="0" smtClean="0"/>
                        <a:t>Neglect</a:t>
                      </a:r>
                    </a:p>
                  </a:txBody>
                  <a:tcPr anchor="ctr"/>
                </a:tc>
                <a:tc>
                  <a:txBody>
                    <a:bodyPr/>
                    <a:lstStyle/>
                    <a:p>
                      <a:pPr algn="ctr"/>
                      <a:r>
                        <a:rPr lang="en-US" sz="1400" dirty="0" smtClean="0"/>
                        <a:t>Personal Victimization</a:t>
                      </a:r>
                      <a:endParaRPr lang="en-US" sz="1400" dirty="0"/>
                    </a:p>
                  </a:txBody>
                  <a:tcPr anchor="ctr"/>
                </a:tc>
              </a:tr>
              <a:tr h="794216">
                <a:tc>
                  <a:txBody>
                    <a:bodyPr/>
                    <a:lstStyle/>
                    <a:p>
                      <a:pPr algn="ctr"/>
                      <a:r>
                        <a:rPr lang="en-US" sz="1400" dirty="0" smtClean="0"/>
                        <a:t>*Hunger</a:t>
                      </a:r>
                    </a:p>
                    <a:p>
                      <a:pPr algn="ctr"/>
                      <a:r>
                        <a:rPr lang="en-US" sz="1400" dirty="0" smtClean="0"/>
                        <a:t>*Homelessness</a:t>
                      </a:r>
                    </a:p>
                    <a:p>
                      <a:pPr algn="ctr"/>
                      <a:r>
                        <a:rPr lang="en-US" sz="1400" dirty="0" smtClean="0"/>
                        <a:t>*Insufficient Clothing</a:t>
                      </a:r>
                      <a:endParaRPr lang="en-US" sz="1400" dirty="0"/>
                    </a:p>
                  </a:txBody>
                  <a:tcPr anchor="ctr"/>
                </a:tc>
                <a:tc>
                  <a:txBody>
                    <a:bodyPr/>
                    <a:lstStyle/>
                    <a:p>
                      <a:pPr algn="ctr"/>
                      <a:r>
                        <a:rPr lang="en-US" sz="1400" dirty="0" smtClean="0"/>
                        <a:t>Economic Hardship</a:t>
                      </a:r>
                      <a:endParaRPr lang="en-US" sz="1400" dirty="0"/>
                    </a:p>
                  </a:txBody>
                  <a:tcPr anchor="ctr"/>
                </a:tc>
              </a:tr>
              <a:tr h="323569">
                <a:tc>
                  <a:txBody>
                    <a:bodyPr/>
                    <a:lstStyle/>
                    <a:p>
                      <a:pPr algn="ctr"/>
                      <a:endParaRPr lang="en-US" sz="1400" dirty="0"/>
                    </a:p>
                  </a:txBody>
                  <a:tcPr anchor="ctr"/>
                </a:tc>
                <a:tc>
                  <a:txBody>
                    <a:bodyPr/>
                    <a:lstStyle/>
                    <a:p>
                      <a:pPr algn="ctr"/>
                      <a:r>
                        <a:rPr lang="en-US" sz="1400" dirty="0" smtClean="0"/>
                        <a:t>Peer Relationships</a:t>
                      </a:r>
                      <a:endParaRPr lang="en-US" sz="1400" dirty="0"/>
                    </a:p>
                  </a:txBody>
                  <a:tcPr anchor="ctr"/>
                </a:tc>
              </a:tr>
              <a:tr h="323569">
                <a:tc>
                  <a:txBody>
                    <a:bodyPr/>
                    <a:lstStyle/>
                    <a:p>
                      <a:pPr algn="ctr"/>
                      <a:endParaRPr lang="en-US" sz="1400" dirty="0"/>
                    </a:p>
                  </a:txBody>
                  <a:tcPr anchor="ctr"/>
                </a:tc>
                <a:tc>
                  <a:txBody>
                    <a:bodyPr/>
                    <a:lstStyle/>
                    <a:p>
                      <a:pPr algn="ctr"/>
                      <a:r>
                        <a:rPr lang="en-US" sz="1400" dirty="0" smtClean="0"/>
                        <a:t>Discrimination</a:t>
                      </a:r>
                      <a:endParaRPr lang="en-US" sz="1400" dirty="0"/>
                    </a:p>
                  </a:txBody>
                  <a:tcPr anchor="ctr"/>
                </a:tc>
              </a:tr>
              <a:tr h="323569">
                <a:tc>
                  <a:txBody>
                    <a:bodyPr/>
                    <a:lstStyle/>
                    <a:p>
                      <a:pPr algn="ctr"/>
                      <a:endParaRPr lang="en-US" sz="1400" dirty="0"/>
                    </a:p>
                  </a:txBody>
                  <a:tcPr anchor="ctr"/>
                </a:tc>
                <a:tc>
                  <a:txBody>
                    <a:bodyPr/>
                    <a:lstStyle/>
                    <a:p>
                      <a:pPr algn="ctr"/>
                      <a:r>
                        <a:rPr lang="en-US" sz="1400" dirty="0" smtClean="0"/>
                        <a:t>School</a:t>
                      </a:r>
                      <a:endParaRPr lang="en-US" sz="1400" dirty="0"/>
                    </a:p>
                  </a:txBody>
                  <a:tcPr anchor="ctr"/>
                </a:tc>
              </a:tr>
              <a:tr h="323569">
                <a:tc>
                  <a:txBody>
                    <a:bodyPr/>
                    <a:lstStyle/>
                    <a:p>
                      <a:pPr algn="ctr"/>
                      <a:endParaRPr lang="en-US" sz="1400" dirty="0"/>
                    </a:p>
                  </a:txBody>
                  <a:tcPr anchor="ctr"/>
                </a:tc>
                <a:tc>
                  <a:txBody>
                    <a:bodyPr/>
                    <a:lstStyle/>
                    <a:p>
                      <a:pPr algn="ctr"/>
                      <a:r>
                        <a:rPr lang="en-US" sz="1400" dirty="0" smtClean="0"/>
                        <a:t>Health</a:t>
                      </a:r>
                      <a:endParaRPr lang="en-US" sz="1400" dirty="0"/>
                    </a:p>
                  </a:txBody>
                  <a:tcPr anchor="ctr"/>
                </a:tc>
              </a:tr>
              <a:tr h="323569">
                <a:tc>
                  <a:txBody>
                    <a:bodyPr/>
                    <a:lstStyle/>
                    <a:p>
                      <a:pPr algn="ctr"/>
                      <a:r>
                        <a:rPr lang="en-US" sz="1400" dirty="0" smtClean="0"/>
                        <a:t>*Experience with Foster Care</a:t>
                      </a:r>
                      <a:endParaRPr lang="en-US" sz="1400" dirty="0"/>
                    </a:p>
                  </a:txBody>
                  <a:tcPr anchor="ctr"/>
                </a:tc>
                <a:tc>
                  <a:txBody>
                    <a:bodyPr/>
                    <a:lstStyle/>
                    <a:p>
                      <a:pPr algn="ctr"/>
                      <a:r>
                        <a:rPr lang="en-US" sz="1400" dirty="0" smtClean="0"/>
                        <a:t>Child Welfare/Juvenile Justice</a:t>
                      </a:r>
                      <a:endParaRPr lang="en-US" sz="1400" dirty="0"/>
                    </a:p>
                  </a:txBody>
                  <a:tcPr anchor="ctr"/>
                </a:tc>
              </a:tr>
              <a:tr h="323569">
                <a:tc>
                  <a:txBody>
                    <a:bodyPr/>
                    <a:lstStyle/>
                    <a:p>
                      <a:pPr algn="ctr"/>
                      <a:endParaRPr lang="en-US" sz="1400" dirty="0"/>
                    </a:p>
                  </a:txBody>
                  <a:tcPr anchor="ctr"/>
                </a:tc>
                <a:tc>
                  <a:txBody>
                    <a:bodyPr/>
                    <a:lstStyle/>
                    <a:p>
                      <a:pPr algn="ctr"/>
                      <a:r>
                        <a:rPr lang="en-US" sz="1400" dirty="0" smtClean="0"/>
                        <a:t>Media/Technology</a:t>
                      </a:r>
                      <a:endParaRPr lang="en-US" sz="1400" dirty="0"/>
                    </a:p>
                  </a:txBody>
                  <a:tcPr anchor="ctr"/>
                </a:tc>
              </a:tr>
            </a:tbl>
          </a:graphicData>
        </a:graphic>
      </p:graphicFrame>
      <p:sp>
        <p:nvSpPr>
          <p:cNvPr id="5" name="TextBox 4"/>
          <p:cNvSpPr txBox="1"/>
          <p:nvPr/>
        </p:nvSpPr>
        <p:spPr>
          <a:xfrm>
            <a:off x="2895600" y="6388768"/>
            <a:ext cx="5791200" cy="369332"/>
          </a:xfrm>
          <a:prstGeom prst="rect">
            <a:avLst/>
          </a:prstGeom>
          <a:noFill/>
        </p:spPr>
        <p:txBody>
          <a:bodyPr wrap="square" rtlCol="0">
            <a:spAutoFit/>
          </a:bodyPr>
          <a:lstStyle/>
          <a:p>
            <a:r>
              <a:rPr lang="en-US" dirty="0" smtClean="0"/>
              <a:t>* These items added to later versions of ACE Questionnaire</a:t>
            </a:r>
            <a:endParaRPr lang="en-US" dirty="0"/>
          </a:p>
        </p:txBody>
      </p:sp>
    </p:spTree>
    <p:extLst>
      <p:ext uri="{BB962C8B-B14F-4D97-AF65-F5344CB8AC3E}">
        <p14:creationId xmlns:p14="http://schemas.microsoft.com/office/powerpoint/2010/main" val="193171918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a:t>
            </a:r>
            <a:endParaRPr lang="en-US" dirty="0"/>
          </a:p>
        </p:txBody>
      </p:sp>
      <p:sp>
        <p:nvSpPr>
          <p:cNvPr id="3" name="Content Placeholder 2"/>
          <p:cNvSpPr>
            <a:spLocks noGrp="1"/>
          </p:cNvSpPr>
          <p:nvPr>
            <p:ph idx="1"/>
          </p:nvPr>
        </p:nvSpPr>
        <p:spPr/>
        <p:txBody>
          <a:bodyPr>
            <a:normAutofit/>
          </a:bodyPr>
          <a:lstStyle/>
          <a:p>
            <a:r>
              <a:rPr lang="en-US" dirty="0" smtClean="0"/>
              <a:t>Participants endorsed broader experiences of adversity</a:t>
            </a:r>
          </a:p>
          <a:p>
            <a:r>
              <a:rPr lang="en-US" dirty="0" smtClean="0"/>
              <a:t>Family dysfunction most commonly cited adversity</a:t>
            </a:r>
          </a:p>
          <a:p>
            <a:pPr lvl="1"/>
            <a:r>
              <a:rPr lang="en-US" dirty="0" smtClean="0"/>
              <a:t>Loss of love and support</a:t>
            </a:r>
          </a:p>
          <a:p>
            <a:pPr lvl="1"/>
            <a:r>
              <a:rPr lang="en-US" dirty="0" smtClean="0"/>
              <a:t>Single parent homes</a:t>
            </a:r>
          </a:p>
          <a:p>
            <a:r>
              <a:rPr lang="en-US" dirty="0" smtClean="0"/>
              <a:t>Other commonly cited stressors of lack of safety and economic hardship</a:t>
            </a:r>
          </a:p>
          <a:p>
            <a:pPr marL="457200" lvl="1" indent="0">
              <a:buNone/>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a:t>
            </a:r>
            <a:endParaRPr lang="en-US" dirty="0"/>
          </a:p>
        </p:txBody>
      </p:sp>
      <p:sp>
        <p:nvSpPr>
          <p:cNvPr id="3" name="Content Placeholder 2"/>
          <p:cNvSpPr>
            <a:spLocks noGrp="1"/>
          </p:cNvSpPr>
          <p:nvPr>
            <p:ph idx="1"/>
          </p:nvPr>
        </p:nvSpPr>
        <p:spPr/>
        <p:txBody>
          <a:bodyPr/>
          <a:lstStyle/>
          <a:p>
            <a:r>
              <a:rPr lang="en-US" dirty="0" smtClean="0"/>
              <a:t>Relatively low number of respondents endorsed racism and discrimination</a:t>
            </a:r>
          </a:p>
          <a:p>
            <a:endParaRPr lang="en-US" dirty="0"/>
          </a:p>
          <a:p>
            <a:r>
              <a:rPr lang="en-US" dirty="0" smtClean="0"/>
              <a:t>Few participants endorsed corporal punishment /harsh parenting as a stressor</a:t>
            </a:r>
            <a:endParaRPr lang="en-US" dirty="0"/>
          </a:p>
        </p:txBody>
      </p:sp>
    </p:spTree>
    <p:extLst>
      <p:ext uri="{BB962C8B-B14F-4D97-AF65-F5344CB8AC3E}">
        <p14:creationId xmlns:p14="http://schemas.microsoft.com/office/powerpoint/2010/main" val="427654567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Develop a broader understanding of adversity</a:t>
            </a:r>
          </a:p>
          <a:p>
            <a:endParaRPr lang="en-US" dirty="0" smtClean="0"/>
          </a:p>
          <a:p>
            <a:r>
              <a:rPr lang="en-US" dirty="0" smtClean="0"/>
              <a:t>Incorporate a youth informed perspective of adversity</a:t>
            </a:r>
          </a:p>
          <a:p>
            <a:endParaRPr lang="en-US" dirty="0" smtClean="0"/>
          </a:p>
          <a:p>
            <a:r>
              <a:rPr lang="en-US" dirty="0" smtClean="0"/>
              <a:t>Understand the complexity of adversity</a:t>
            </a:r>
          </a:p>
          <a:p>
            <a:endParaRPr lang="en-US" dirty="0" smtClean="0"/>
          </a:p>
          <a:p>
            <a:r>
              <a:rPr lang="en-US" dirty="0" smtClean="0"/>
              <a:t>Understand the biological significance of broader experiences</a:t>
            </a:r>
          </a:p>
        </p:txBody>
      </p:sp>
    </p:spTree>
    <p:extLst>
      <p:ext uri="{BB962C8B-B14F-4D97-AF65-F5344CB8AC3E}">
        <p14:creationId xmlns:p14="http://schemas.microsoft.com/office/powerpoint/2010/main" val="255439603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Generalizability of findings</a:t>
            </a:r>
          </a:p>
          <a:p>
            <a:endParaRPr lang="en-US" dirty="0"/>
          </a:p>
          <a:p>
            <a:r>
              <a:rPr lang="en-US" dirty="0" smtClean="0"/>
              <a:t>Focus group format might have limited discussion of sensitive issues</a:t>
            </a:r>
          </a:p>
          <a:p>
            <a:endParaRPr lang="en-US" dirty="0"/>
          </a:p>
          <a:p>
            <a:r>
              <a:rPr lang="en-US" dirty="0" smtClean="0"/>
              <a:t>Relied on retrospective recall of adverse childhood experiences</a:t>
            </a:r>
            <a:endParaRPr lang="en-US" dirty="0"/>
          </a:p>
        </p:txBody>
      </p:sp>
    </p:spTree>
    <p:extLst>
      <p:ext uri="{BB962C8B-B14F-4D97-AF65-F5344CB8AC3E}">
        <p14:creationId xmlns:p14="http://schemas.microsoft.com/office/powerpoint/2010/main" val="165738040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Participants identified broad set of adverse experiences</a:t>
            </a:r>
          </a:p>
          <a:p>
            <a:endParaRPr lang="en-US" dirty="0"/>
          </a:p>
          <a:p>
            <a:r>
              <a:rPr lang="en-US" dirty="0" smtClean="0"/>
              <a:t>Importance of incorporating youth perspective into understanding of adversity</a:t>
            </a:r>
            <a:endParaRPr lang="en-US" dirty="0"/>
          </a:p>
        </p:txBody>
      </p:sp>
    </p:spTree>
    <p:extLst>
      <p:ext uri="{BB962C8B-B14F-4D97-AF65-F5344CB8AC3E}">
        <p14:creationId xmlns:p14="http://schemas.microsoft.com/office/powerpoint/2010/main" val="167641145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numCol="2">
            <a:noAutofit/>
          </a:bodyPr>
          <a:lstStyle/>
          <a:p>
            <a:r>
              <a:rPr lang="en-US" dirty="0" smtClean="0"/>
              <a:t>Joanne Wood</a:t>
            </a:r>
          </a:p>
          <a:p>
            <a:r>
              <a:rPr lang="en-US" dirty="0" smtClean="0"/>
              <a:t>Judy Shea</a:t>
            </a:r>
          </a:p>
          <a:p>
            <a:r>
              <a:rPr lang="en-US" dirty="0" smtClean="0"/>
              <a:t>David Rubin</a:t>
            </a:r>
          </a:p>
          <a:p>
            <a:r>
              <a:rPr lang="en-US" dirty="0" smtClean="0"/>
              <a:t>RWJF Clinical Scholars Program</a:t>
            </a:r>
          </a:p>
          <a:p>
            <a:r>
              <a:rPr lang="en-US" dirty="0" smtClean="0"/>
              <a:t>Community Partners</a:t>
            </a:r>
          </a:p>
          <a:p>
            <a:r>
              <a:rPr lang="en-US" dirty="0" smtClean="0"/>
              <a:t>Study Participants</a:t>
            </a:r>
          </a:p>
        </p:txBody>
      </p:sp>
    </p:spTree>
    <p:extLst>
      <p:ext uri="{BB962C8B-B14F-4D97-AF65-F5344CB8AC3E}">
        <p14:creationId xmlns:p14="http://schemas.microsoft.com/office/powerpoint/2010/main" val="42147052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ACE Scores Associated with Worse Health Outcomes</a:t>
            </a:r>
            <a:endParaRPr lang="en-US" dirty="0"/>
          </a:p>
        </p:txBody>
      </p:sp>
      <p:sp>
        <p:nvSpPr>
          <p:cNvPr id="3" name="Content Placeholder 2"/>
          <p:cNvSpPr>
            <a:spLocks noGrp="1"/>
          </p:cNvSpPr>
          <p:nvPr>
            <p:ph idx="1"/>
          </p:nvPr>
        </p:nvSpPr>
        <p:spPr/>
        <p:txBody>
          <a:bodyPr/>
          <a:lstStyle/>
          <a:p>
            <a:r>
              <a:rPr lang="en-US" dirty="0" smtClean="0"/>
              <a:t>Graded relationship between number of childhood exposures </a:t>
            </a:r>
            <a:endParaRPr lang="en-US" dirty="0"/>
          </a:p>
          <a:p>
            <a:pPr lvl="1"/>
            <a:r>
              <a:rPr lang="en-US" dirty="0"/>
              <a:t>A</a:t>
            </a:r>
            <a:r>
              <a:rPr lang="en-US" dirty="0" smtClean="0"/>
              <a:t>dult health risk behaviors</a:t>
            </a:r>
          </a:p>
          <a:p>
            <a:pPr lvl="1"/>
            <a:r>
              <a:rPr lang="en-US" dirty="0" smtClean="0"/>
              <a:t>Adult diseases</a:t>
            </a:r>
          </a:p>
          <a:p>
            <a:r>
              <a:rPr lang="en-US" dirty="0" smtClean="0"/>
              <a:t>Individuals with 4 or more categories of childhood exposures </a:t>
            </a:r>
          </a:p>
          <a:p>
            <a:pPr lvl="1"/>
            <a:r>
              <a:rPr lang="en-US" dirty="0" smtClean="0"/>
              <a:t>4 to 12-fold increased risk for health risk behaviors</a:t>
            </a:r>
          </a:p>
          <a:p>
            <a:pPr lvl="1"/>
            <a:r>
              <a:rPr lang="en-US" dirty="0" smtClean="0"/>
              <a:t>1.4 to 1.6-fold increased risk for adult diseases</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Outcomes Associated with ACEs:         A Life Course Perspective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65791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Model</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219200"/>
            <a:ext cx="8305800" cy="5181600"/>
          </a:xfrm>
        </p:spPr>
      </p:pic>
      <p:sp>
        <p:nvSpPr>
          <p:cNvPr id="3" name="TextBox 2"/>
          <p:cNvSpPr txBox="1"/>
          <p:nvPr/>
        </p:nvSpPr>
        <p:spPr>
          <a:xfrm>
            <a:off x="5105400" y="6271736"/>
            <a:ext cx="3810000" cy="369332"/>
          </a:xfrm>
          <a:prstGeom prst="rect">
            <a:avLst/>
          </a:prstGeom>
          <a:noFill/>
        </p:spPr>
        <p:txBody>
          <a:bodyPr wrap="square" rtlCol="0">
            <a:spAutoFit/>
          </a:bodyPr>
          <a:lstStyle/>
          <a:p>
            <a:r>
              <a:rPr lang="en-US" dirty="0"/>
              <a:t>http://</a:t>
            </a:r>
            <a:r>
              <a:rPr lang="en-US" dirty="0" smtClean="0"/>
              <a:t>www.cdc.gov/ace/pyramid.html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AAP Policy Statement on ACE</a:t>
            </a:r>
            <a:endParaRPr lang="en-US" dirty="0"/>
          </a:p>
        </p:txBody>
      </p:sp>
      <p:pic>
        <p:nvPicPr>
          <p:cNvPr id="102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4400" y="990600"/>
            <a:ext cx="76200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68300" y="2209800"/>
            <a:ext cx="2590800" cy="914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90500" y="2514600"/>
            <a:ext cx="3416300" cy="1077218"/>
          </a:xfrm>
          <a:prstGeom prst="rect">
            <a:avLst/>
          </a:prstGeom>
          <a:solidFill>
            <a:schemeClr val="bg1">
              <a:lumMod val="75000"/>
            </a:schemeClr>
          </a:solidFill>
          <a:ln w="28575">
            <a:solidFill>
              <a:schemeClr val="tx1"/>
            </a:solidFill>
          </a:ln>
          <a:effectLst>
            <a:innerShdw blurRad="63500" dist="50800" dir="2700000">
              <a:prstClr val="black">
                <a:alpha val="50000"/>
              </a:prstClr>
            </a:innerShdw>
          </a:effectLst>
          <a:scene3d>
            <a:camera prst="orthographicFront"/>
            <a:lightRig rig="threePt" dir="t"/>
          </a:scene3d>
          <a:sp3d>
            <a:bevelT/>
            <a:bevelB/>
          </a:sp3d>
        </p:spPr>
        <p:txBody>
          <a:bodyPr wrap="square" rtlCol="0">
            <a:spAutoFit/>
          </a:bodyPr>
          <a:lstStyle/>
          <a:p>
            <a:pPr algn="ctr"/>
            <a:r>
              <a:rPr lang="en-US" sz="1600" dirty="0"/>
              <a:t>Identifying children at high risk </a:t>
            </a:r>
            <a:r>
              <a:rPr lang="en-US" sz="1600" dirty="0" smtClean="0"/>
              <a:t>for toxic stress </a:t>
            </a:r>
            <a:r>
              <a:rPr lang="en-US" sz="1600" dirty="0"/>
              <a:t>is the first step in </a:t>
            </a:r>
            <a:r>
              <a:rPr lang="en-US" sz="1600" dirty="0" smtClean="0"/>
              <a:t>providing targeted </a:t>
            </a:r>
            <a:r>
              <a:rPr lang="en-US" sz="1600" dirty="0"/>
              <a:t>support for </a:t>
            </a:r>
            <a:r>
              <a:rPr lang="en-US" sz="1600" dirty="0" smtClean="0"/>
              <a:t>their parents and other </a:t>
            </a:r>
            <a:r>
              <a:rPr lang="en-US" sz="1600" dirty="0"/>
              <a:t>caregivers.</a:t>
            </a:r>
          </a:p>
        </p:txBody>
      </p:sp>
      <p:sp>
        <p:nvSpPr>
          <p:cNvPr id="7" name="TextBox 6"/>
          <p:cNvSpPr txBox="1"/>
          <p:nvPr/>
        </p:nvSpPr>
        <p:spPr>
          <a:xfrm>
            <a:off x="4038600" y="3733800"/>
            <a:ext cx="4343400" cy="1077218"/>
          </a:xfrm>
          <a:prstGeom prst="rect">
            <a:avLst/>
          </a:prstGeom>
          <a:solidFill>
            <a:schemeClr val="bg1">
              <a:lumMod val="75000"/>
            </a:schemeClr>
          </a:solidFill>
          <a:ln w="28575">
            <a:solidFill>
              <a:schemeClr val="tx1"/>
            </a:solidFill>
          </a:ln>
          <a:effectLst>
            <a:innerShdw blurRad="63500" dist="50800" dir="13500000">
              <a:prstClr val="black">
                <a:alpha val="50000"/>
              </a:prstClr>
            </a:innerShdw>
          </a:effectLst>
          <a:scene3d>
            <a:camera prst="orthographicFront"/>
            <a:lightRig rig="threePt" dir="t"/>
          </a:scene3d>
          <a:sp3d>
            <a:bevelT/>
            <a:bevelB/>
          </a:sp3d>
        </p:spPr>
        <p:txBody>
          <a:bodyPr wrap="square" rtlCol="0">
            <a:spAutoFit/>
          </a:bodyPr>
          <a:lstStyle/>
          <a:p>
            <a:pPr algn="ctr"/>
            <a:r>
              <a:rPr lang="en-US" sz="1600" dirty="0" smtClean="0"/>
              <a:t>… Pediatric practices </a:t>
            </a:r>
            <a:r>
              <a:rPr lang="en-US" sz="1600" dirty="0"/>
              <a:t>have been asked </a:t>
            </a:r>
            <a:r>
              <a:rPr lang="en-US" sz="1600" dirty="0" smtClean="0"/>
              <a:t>to consider implementing standardized measures </a:t>
            </a:r>
            <a:r>
              <a:rPr lang="en-US" sz="1600" dirty="0"/>
              <a:t>to </a:t>
            </a:r>
            <a:r>
              <a:rPr lang="en-US" sz="1600" dirty="0" smtClean="0"/>
              <a:t>identify other family- or community-level </a:t>
            </a:r>
            <a:r>
              <a:rPr lang="en-US" sz="1600" dirty="0"/>
              <a:t>factors that put </a:t>
            </a:r>
            <a:r>
              <a:rPr lang="en-US" sz="1600" dirty="0" smtClean="0"/>
              <a:t>children at </a:t>
            </a:r>
            <a:r>
              <a:rPr lang="en-US" sz="1600" dirty="0"/>
              <a:t>risk for toxic stress</a:t>
            </a:r>
          </a:p>
        </p:txBody>
      </p:sp>
      <p:sp>
        <p:nvSpPr>
          <p:cNvPr id="8" name="TextBox 7"/>
          <p:cNvSpPr txBox="1"/>
          <p:nvPr/>
        </p:nvSpPr>
        <p:spPr>
          <a:xfrm>
            <a:off x="139700" y="5054600"/>
            <a:ext cx="4292600" cy="1323439"/>
          </a:xfrm>
          <a:prstGeom prst="rect">
            <a:avLst/>
          </a:prstGeom>
          <a:solidFill>
            <a:schemeClr val="bg1">
              <a:lumMod val="75000"/>
            </a:schemeClr>
          </a:solidFill>
          <a:ln w="28575">
            <a:solidFill>
              <a:schemeClr val="tx1"/>
            </a:solidFill>
          </a:ln>
          <a:effectLst>
            <a:innerShdw blurRad="63500" dist="50800" dir="18900000">
              <a:prstClr val="black">
                <a:alpha val="50000"/>
              </a:prstClr>
            </a:innerShdw>
          </a:effectLst>
          <a:scene3d>
            <a:camera prst="orthographicFront"/>
            <a:lightRig rig="threePt" dir="t"/>
          </a:scene3d>
          <a:sp3d>
            <a:bevelT/>
            <a:bevelB/>
          </a:sp3d>
        </p:spPr>
        <p:txBody>
          <a:bodyPr wrap="square" rtlCol="0">
            <a:spAutoFit/>
          </a:bodyPr>
          <a:lstStyle/>
          <a:p>
            <a:pPr algn="ctr"/>
            <a:r>
              <a:rPr lang="en-US" sz="1600" dirty="0" smtClean="0"/>
              <a:t>… the </a:t>
            </a:r>
            <a:r>
              <a:rPr lang="en-US" sz="1600" dirty="0"/>
              <a:t>AAP </a:t>
            </a:r>
            <a:r>
              <a:rPr lang="en-US" sz="1600" dirty="0" smtClean="0"/>
              <a:t>and others </a:t>
            </a:r>
            <a:r>
              <a:rPr lang="en-US" sz="1600" dirty="0"/>
              <a:t>have encouraged </a:t>
            </a:r>
            <a:r>
              <a:rPr lang="en-US" sz="1600" dirty="0" smtClean="0"/>
              <a:t>pediatric providers </a:t>
            </a:r>
            <a:r>
              <a:rPr lang="en-US" sz="1600" dirty="0"/>
              <a:t>to develop a </a:t>
            </a:r>
            <a:r>
              <a:rPr lang="en-US" sz="1600" dirty="0" smtClean="0"/>
              <a:t>screening schedule </a:t>
            </a:r>
            <a:r>
              <a:rPr lang="en-US" sz="1600" dirty="0"/>
              <a:t>that uses </a:t>
            </a:r>
            <a:r>
              <a:rPr lang="en-US" sz="1600" dirty="0" smtClean="0"/>
              <a:t>age-appropriate, standardized </a:t>
            </a:r>
            <a:r>
              <a:rPr lang="en-US" sz="1600" dirty="0"/>
              <a:t>tools to identify </a:t>
            </a:r>
            <a:r>
              <a:rPr lang="en-US" sz="1600" dirty="0" smtClean="0"/>
              <a:t>risk factors </a:t>
            </a:r>
            <a:r>
              <a:rPr lang="en-US" sz="1600" dirty="0"/>
              <a:t>that are highly prevalent </a:t>
            </a:r>
            <a:r>
              <a:rPr lang="en-US" sz="1600" dirty="0" smtClean="0"/>
              <a:t>or relevant </a:t>
            </a:r>
            <a:r>
              <a:rPr lang="en-US" sz="1600" dirty="0"/>
              <a:t>to their particular </a:t>
            </a:r>
            <a:r>
              <a:rPr lang="en-US" sz="1600" dirty="0" smtClean="0"/>
              <a:t>practice setting.</a:t>
            </a:r>
            <a:endParaRPr lang="en-US" sz="1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ACE Screening Tools May be Insufficient</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Additional domains</a:t>
            </a:r>
          </a:p>
          <a:p>
            <a:pPr lvl="1"/>
            <a:r>
              <a:rPr lang="en-US" dirty="0" smtClean="0"/>
              <a:t>Hunger</a:t>
            </a:r>
          </a:p>
          <a:p>
            <a:pPr lvl="1"/>
            <a:r>
              <a:rPr lang="en-US" dirty="0" smtClean="0"/>
              <a:t>Homelessness</a:t>
            </a:r>
          </a:p>
          <a:p>
            <a:pPr lvl="1"/>
            <a:r>
              <a:rPr lang="en-US" dirty="0" smtClean="0"/>
              <a:t>Insufficient clothing</a:t>
            </a:r>
          </a:p>
          <a:p>
            <a:pPr lvl="1"/>
            <a:r>
              <a:rPr lang="en-US" dirty="0" smtClean="0"/>
              <a:t>Family support &amp; love</a:t>
            </a:r>
          </a:p>
          <a:p>
            <a:pPr lvl="1"/>
            <a:endParaRPr lang="en-US" dirty="0" smtClean="0"/>
          </a:p>
          <a:p>
            <a:r>
              <a:rPr lang="en-US" dirty="0" smtClean="0"/>
              <a:t>None have been undergone psychometric testing</a:t>
            </a:r>
          </a:p>
          <a:p>
            <a:endParaRPr lang="en-US" dirty="0" smtClean="0"/>
          </a:p>
          <a:p>
            <a:r>
              <a:rPr lang="en-US" dirty="0" smtClean="0"/>
              <a:t>None informed by children and youth</a:t>
            </a:r>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0"/>
            <a:ext cx="38862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115437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t>ACE Study Population is not a Representative Population</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24583229"/>
              </p:ext>
            </p:extLst>
          </p:nvPr>
        </p:nvGraphicFramePr>
        <p:xfrm>
          <a:off x="457200" y="2057400"/>
          <a:ext cx="8229600" cy="4114800"/>
        </p:xfrm>
        <a:graphic>
          <a:graphicData uri="http://schemas.openxmlformats.org/drawingml/2006/table">
            <a:tbl>
              <a:tblPr firstRow="1" bandRow="1">
                <a:tableStyleId>{5C22544A-7EE6-4342-B048-85BDC9FD1C3A}</a:tableStyleId>
              </a:tblPr>
              <a:tblGrid>
                <a:gridCol w="2743200"/>
                <a:gridCol w="2743200"/>
                <a:gridCol w="2743200"/>
              </a:tblGrid>
              <a:tr h="514350">
                <a:tc>
                  <a:txBody>
                    <a:bodyPr/>
                    <a:lstStyle/>
                    <a:p>
                      <a:pPr algn="ctr"/>
                      <a:r>
                        <a:rPr lang="en-US" dirty="0" smtClean="0"/>
                        <a:t>Demographics</a:t>
                      </a:r>
                      <a:endParaRPr lang="en-US" dirty="0"/>
                    </a:p>
                  </a:txBody>
                  <a:tcPr anchor="ctr"/>
                </a:tc>
                <a:tc>
                  <a:txBody>
                    <a:bodyPr/>
                    <a:lstStyle/>
                    <a:p>
                      <a:pPr algn="ctr"/>
                      <a:r>
                        <a:rPr lang="en-US" dirty="0" smtClean="0"/>
                        <a:t>ACE Study</a:t>
                      </a:r>
                      <a:endParaRPr lang="en-US" dirty="0"/>
                    </a:p>
                  </a:txBody>
                  <a:tcPr anchor="ctr"/>
                </a:tc>
                <a:tc>
                  <a:txBody>
                    <a:bodyPr/>
                    <a:lstStyle/>
                    <a:p>
                      <a:pPr algn="ctr"/>
                      <a:r>
                        <a:rPr lang="en-US" dirty="0" smtClean="0"/>
                        <a:t>Philadelphia</a:t>
                      </a:r>
                      <a:endParaRPr lang="en-US" dirty="0"/>
                    </a:p>
                  </a:txBody>
                  <a:tcPr anchor="ctr"/>
                </a:tc>
              </a:tr>
              <a:tr h="514350">
                <a:tc>
                  <a:txBody>
                    <a:bodyPr/>
                    <a:lstStyle/>
                    <a:p>
                      <a:pPr algn="ctr"/>
                      <a:r>
                        <a:rPr lang="en-US" dirty="0" smtClean="0"/>
                        <a:t>Mean age</a:t>
                      </a:r>
                      <a:endParaRPr lang="en-US" dirty="0"/>
                    </a:p>
                  </a:txBody>
                  <a:tcPr anchor="ctr"/>
                </a:tc>
                <a:tc>
                  <a:txBody>
                    <a:bodyPr/>
                    <a:lstStyle/>
                    <a:p>
                      <a:pPr algn="ctr"/>
                      <a:r>
                        <a:rPr lang="en-US" dirty="0" smtClean="0"/>
                        <a:t>56</a:t>
                      </a:r>
                      <a:endParaRPr lang="en-US" dirty="0"/>
                    </a:p>
                  </a:txBody>
                  <a:tcPr anchor="ctr"/>
                </a:tc>
                <a:tc>
                  <a:txBody>
                    <a:bodyPr/>
                    <a:lstStyle/>
                    <a:p>
                      <a:pPr algn="ctr"/>
                      <a:r>
                        <a:rPr lang="en-US" dirty="0" smtClean="0"/>
                        <a:t>34</a:t>
                      </a:r>
                      <a:endParaRPr lang="en-US" dirty="0"/>
                    </a:p>
                  </a:txBody>
                  <a:tcPr anchor="ctr"/>
                </a:tc>
              </a:tr>
              <a:tr h="514350">
                <a:tc rowSpan="3">
                  <a:txBody>
                    <a:bodyPr/>
                    <a:lstStyle/>
                    <a:p>
                      <a:pPr algn="ctr"/>
                      <a:r>
                        <a:rPr lang="en-US" dirty="0" smtClean="0"/>
                        <a:t>Race/ethnicity</a:t>
                      </a:r>
                      <a:endParaRPr lang="en-US" dirty="0"/>
                    </a:p>
                  </a:txBody>
                  <a:tcPr anchor="ctr"/>
                </a:tc>
                <a:tc>
                  <a:txBody>
                    <a:bodyPr/>
                    <a:lstStyle/>
                    <a:p>
                      <a:pPr algn="ctr"/>
                      <a:r>
                        <a:rPr lang="en-US" dirty="0" smtClean="0"/>
                        <a:t>79% White</a:t>
                      </a:r>
                      <a:endParaRPr lang="en-US" dirty="0"/>
                    </a:p>
                  </a:txBody>
                  <a:tcPr anchor="ctr"/>
                </a:tc>
                <a:tc>
                  <a:txBody>
                    <a:bodyPr/>
                    <a:lstStyle/>
                    <a:p>
                      <a:pPr algn="ctr"/>
                      <a:r>
                        <a:rPr lang="en-US" dirty="0" smtClean="0"/>
                        <a:t>41% White</a:t>
                      </a:r>
                      <a:endParaRPr lang="en-US" dirty="0"/>
                    </a:p>
                  </a:txBody>
                  <a:tcPr anchor="ctr"/>
                </a:tc>
              </a:tr>
              <a:tr h="514350">
                <a:tc vMerge="1">
                  <a:txBody>
                    <a:bodyPr/>
                    <a:lstStyle/>
                    <a:p>
                      <a:endParaRPr lang="en-US" dirty="0"/>
                    </a:p>
                  </a:txBody>
                  <a:tcPr/>
                </a:tc>
                <a:tc>
                  <a:txBody>
                    <a:bodyPr/>
                    <a:lstStyle/>
                    <a:p>
                      <a:pPr algn="ctr"/>
                      <a:r>
                        <a:rPr lang="en-US" dirty="0" smtClean="0"/>
                        <a:t>5% African American</a:t>
                      </a:r>
                      <a:endParaRPr lang="en-US" dirty="0"/>
                    </a:p>
                  </a:txBody>
                  <a:tcPr anchor="ctr"/>
                </a:tc>
                <a:tc>
                  <a:txBody>
                    <a:bodyPr/>
                    <a:lstStyle/>
                    <a:p>
                      <a:pPr algn="ctr"/>
                      <a:r>
                        <a:rPr lang="en-US" dirty="0" smtClean="0"/>
                        <a:t>43% African American</a:t>
                      </a:r>
                      <a:endParaRPr lang="en-US" dirty="0"/>
                    </a:p>
                  </a:txBody>
                  <a:tcPr anchor="ctr"/>
                </a:tc>
              </a:tr>
              <a:tr h="514350">
                <a:tc vMerge="1">
                  <a:txBody>
                    <a:bodyPr/>
                    <a:lstStyle/>
                    <a:p>
                      <a:endParaRPr lang="en-US" dirty="0"/>
                    </a:p>
                  </a:txBody>
                  <a:tcPr/>
                </a:tc>
                <a:tc>
                  <a:txBody>
                    <a:bodyPr/>
                    <a:lstStyle/>
                    <a:p>
                      <a:pPr algn="ctr"/>
                      <a:r>
                        <a:rPr lang="en-US" dirty="0" smtClean="0"/>
                        <a:t>5% Hispanic</a:t>
                      </a:r>
                      <a:endParaRPr lang="en-US" dirty="0"/>
                    </a:p>
                  </a:txBody>
                  <a:tcPr anchor="ctr"/>
                </a:tc>
                <a:tc>
                  <a:txBody>
                    <a:bodyPr/>
                    <a:lstStyle/>
                    <a:p>
                      <a:pPr algn="ctr"/>
                      <a:r>
                        <a:rPr lang="en-US" dirty="0" smtClean="0"/>
                        <a:t>12% Hispanic</a:t>
                      </a:r>
                      <a:endParaRPr lang="en-US" dirty="0"/>
                    </a:p>
                  </a:txBody>
                  <a:tcPr anchor="ctr"/>
                </a:tc>
              </a:tr>
              <a:tr h="514350">
                <a:tc>
                  <a:txBody>
                    <a:bodyPr/>
                    <a:lstStyle/>
                    <a:p>
                      <a:pPr algn="ctr"/>
                      <a:r>
                        <a:rPr lang="en-US" dirty="0" smtClean="0"/>
                        <a:t>High</a:t>
                      </a:r>
                      <a:r>
                        <a:rPr lang="en-US" baseline="0" dirty="0" smtClean="0"/>
                        <a:t> school graduates</a:t>
                      </a:r>
                      <a:endParaRPr lang="en-US" dirty="0"/>
                    </a:p>
                  </a:txBody>
                  <a:tcPr anchor="ctr"/>
                </a:tc>
                <a:tc>
                  <a:txBody>
                    <a:bodyPr/>
                    <a:lstStyle/>
                    <a:p>
                      <a:pPr algn="ctr"/>
                      <a:r>
                        <a:rPr lang="en-US" dirty="0" smtClean="0"/>
                        <a:t>94%</a:t>
                      </a:r>
                      <a:endParaRPr lang="en-US" dirty="0"/>
                    </a:p>
                  </a:txBody>
                  <a:tcPr anchor="ctr"/>
                </a:tc>
                <a:tc>
                  <a:txBody>
                    <a:bodyPr/>
                    <a:lstStyle/>
                    <a:p>
                      <a:pPr algn="ctr"/>
                      <a:r>
                        <a:rPr lang="en-US" dirty="0" smtClean="0"/>
                        <a:t>36%</a:t>
                      </a:r>
                      <a:endParaRPr lang="en-US" dirty="0"/>
                    </a:p>
                  </a:txBody>
                  <a:tcPr anchor="ctr"/>
                </a:tc>
              </a:tr>
              <a:tr h="514350">
                <a:tc>
                  <a:txBody>
                    <a:bodyPr/>
                    <a:lstStyle/>
                    <a:p>
                      <a:pPr algn="ctr"/>
                      <a:r>
                        <a:rPr lang="en-US" dirty="0" smtClean="0"/>
                        <a:t>College graduates</a:t>
                      </a:r>
                      <a:endParaRPr lang="en-US" dirty="0"/>
                    </a:p>
                  </a:txBody>
                  <a:tcPr anchor="ctr"/>
                </a:tc>
                <a:tc>
                  <a:txBody>
                    <a:bodyPr/>
                    <a:lstStyle/>
                    <a:p>
                      <a:pPr algn="ctr"/>
                      <a:r>
                        <a:rPr lang="en-US" dirty="0" smtClean="0"/>
                        <a:t>43%</a:t>
                      </a:r>
                      <a:endParaRPr lang="en-US" dirty="0"/>
                    </a:p>
                  </a:txBody>
                  <a:tcPr anchor="ctr"/>
                </a:tc>
                <a:tc>
                  <a:txBody>
                    <a:bodyPr/>
                    <a:lstStyle/>
                    <a:p>
                      <a:pPr algn="ctr"/>
                      <a:r>
                        <a:rPr lang="en-US" dirty="0" smtClean="0"/>
                        <a:t>13%</a:t>
                      </a:r>
                      <a:endParaRPr lang="en-US" dirty="0"/>
                    </a:p>
                  </a:txBody>
                  <a:tcPr anchor="ctr"/>
                </a:tc>
              </a:tr>
              <a:tr h="514350">
                <a:tc>
                  <a:txBody>
                    <a:bodyPr/>
                    <a:lstStyle/>
                    <a:p>
                      <a:pPr algn="ctr"/>
                      <a:r>
                        <a:rPr lang="en-US" dirty="0" smtClean="0"/>
                        <a:t>Percent below FPL</a:t>
                      </a:r>
                      <a:endParaRPr lang="en-US" dirty="0"/>
                    </a:p>
                  </a:txBody>
                  <a:tcPr anchor="ctr"/>
                </a:tc>
                <a:tc>
                  <a:txBody>
                    <a:bodyPr/>
                    <a:lstStyle/>
                    <a:p>
                      <a:pPr algn="ctr"/>
                      <a:r>
                        <a:rPr lang="en-US" dirty="0" smtClean="0"/>
                        <a:t>Not measured</a:t>
                      </a:r>
                      <a:endParaRPr lang="en-US" dirty="0"/>
                    </a:p>
                  </a:txBody>
                  <a:tcPr anchor="ctr"/>
                </a:tc>
                <a:tc>
                  <a:txBody>
                    <a:bodyPr/>
                    <a:lstStyle/>
                    <a:p>
                      <a:pPr algn="ctr"/>
                      <a:r>
                        <a:rPr lang="en-US" dirty="0" smtClean="0"/>
                        <a:t>25%</a:t>
                      </a:r>
                      <a:endParaRPr lang="en-US" dirty="0"/>
                    </a:p>
                  </a:txBody>
                  <a:tcPr anchor="ct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2381</TotalTime>
  <Words>1930</Words>
  <Application>Microsoft Macintosh PowerPoint</Application>
  <PresentationFormat>On-screen Show (4:3)</PresentationFormat>
  <Paragraphs>440</Paragraphs>
  <Slides>36</Slides>
  <Notes>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  A Qualitative Study of Adverse Childhood Experiences of Low-Income Youth in Philadelphia  </vt:lpstr>
      <vt:lpstr>Adverse Childhood Experience Study</vt:lpstr>
      <vt:lpstr>High Prevalence of Adverse Childhood Experiences among Participants</vt:lpstr>
      <vt:lpstr>Higher ACE Scores Associated with Worse Health Outcomes</vt:lpstr>
      <vt:lpstr> Outcomes Associated with ACEs:         A Life Course Perspective</vt:lpstr>
      <vt:lpstr>Conceptual Model</vt:lpstr>
      <vt:lpstr>AAP Policy Statement on ACE</vt:lpstr>
      <vt:lpstr>Current ACE Screening Tools May be Insufficient</vt:lpstr>
      <vt:lpstr>ACE Study Population is not a Representative Population</vt:lpstr>
      <vt:lpstr>Improving the ACE Scale</vt:lpstr>
      <vt:lpstr>ACE Scale Does Not Include All the Relevant Adversities</vt:lpstr>
      <vt:lpstr>Specific Aims</vt:lpstr>
      <vt:lpstr>Focus Group Design</vt:lpstr>
      <vt:lpstr>Sampling Strategy</vt:lpstr>
      <vt:lpstr>Participating Organizations</vt:lpstr>
      <vt:lpstr>Study Participants</vt:lpstr>
      <vt:lpstr>Analysis</vt:lpstr>
      <vt:lpstr>Study Participant Demographics</vt:lpstr>
      <vt:lpstr>Domains of Most Stressful Experiences</vt:lpstr>
      <vt:lpstr>Family Relationships</vt:lpstr>
      <vt:lpstr>Community Stressors</vt:lpstr>
      <vt:lpstr>Personal Victimization</vt:lpstr>
      <vt:lpstr>Economic Hardship</vt:lpstr>
      <vt:lpstr>Peer Relationships</vt:lpstr>
      <vt:lpstr>Discrimination</vt:lpstr>
      <vt:lpstr>School</vt:lpstr>
      <vt:lpstr>Health</vt:lpstr>
      <vt:lpstr>Child Welfare/Juvenile Justice</vt:lpstr>
      <vt:lpstr>Media/Technology</vt:lpstr>
      <vt:lpstr>Adding to the ACE Instrument</vt:lpstr>
      <vt:lpstr>Key Findings</vt:lpstr>
      <vt:lpstr>Key Findings</vt:lpstr>
      <vt:lpstr>Implications</vt:lpstr>
      <vt:lpstr>Limitations</vt:lpstr>
      <vt:lpstr>Conclusion</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Qualitative Study of Adverse Experiences of Low-Income Youth in Philadelphia</dc:title>
  <dc:creator>Windows User</dc:creator>
  <cp:lastModifiedBy>Academy on Violence and Abuse</cp:lastModifiedBy>
  <cp:revision>139</cp:revision>
  <cp:lastPrinted>2012-11-30T01:09:54Z</cp:lastPrinted>
  <dcterms:created xsi:type="dcterms:W3CDTF">2012-11-30T11:37:24Z</dcterms:created>
  <dcterms:modified xsi:type="dcterms:W3CDTF">2013-04-29T00:14:32Z</dcterms:modified>
</cp:coreProperties>
</file>