
<file path=[Content_Types].xml><?xml version="1.0" encoding="utf-8"?>
<Types xmlns="http://schemas.openxmlformats.org/package/2006/content-types">
  <Default Extension="xml" ContentType="application/xml"/>
  <Default Extension="jpg" ContentType="image/jpeg"/>
  <Default Extension="jpeg" ContentType="image/jpeg"/>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8" r:id="rId18"/>
    <p:sldId id="281" r:id="rId19"/>
    <p:sldId id="282" r:id="rId20"/>
    <p:sldId id="288" r:id="rId21"/>
    <p:sldId id="287" r:id="rId22"/>
    <p:sldId id="283" r:id="rId23"/>
    <p:sldId id="284" r:id="rId24"/>
    <p:sldId id="285" r:id="rId25"/>
    <p:sldId id="28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720" userDrawn="1">
          <p15:clr>
            <a:srgbClr val="A4A3A4"/>
          </p15:clr>
        </p15:guide>
        <p15:guide id="2" pos="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autoAdjust="0"/>
  </p:normalViewPr>
  <p:slideViewPr>
    <p:cSldViewPr snapToGrid="0" snapToObjects="1">
      <p:cViewPr varScale="1">
        <p:scale>
          <a:sx n="55" d="100"/>
          <a:sy n="55" d="100"/>
        </p:scale>
        <p:origin x="-872" y="-112"/>
      </p:cViewPr>
      <p:guideLst>
        <p:guide orient="horz" pos="720"/>
        <p:guide pos="5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FF6F1A-7285-FA4E-859B-9D4A06CEB7BE}" type="datetimeFigureOut">
              <a:rPr lang="en-US" smtClean="0"/>
              <a:t>1/22/15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CEA261-9A9B-9F46-ADC4-53EA6F873E17}" type="slidenum">
              <a:rPr lang="en-US" smtClean="0"/>
              <a:t>‹#›</a:t>
            </a:fld>
            <a:endParaRPr lang="en-US" dirty="0"/>
          </a:p>
        </p:txBody>
      </p:sp>
    </p:spTree>
    <p:extLst>
      <p:ext uri="{BB962C8B-B14F-4D97-AF65-F5344CB8AC3E}">
        <p14:creationId xmlns:p14="http://schemas.microsoft.com/office/powerpoint/2010/main" val="35965283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Public Health Framework</a:t>
            </a:r>
            <a:r>
              <a:rPr lang="en-US" baseline="0" dirty="0" smtClean="0"/>
              <a:t> for prevention-</a:t>
            </a:r>
          </a:p>
          <a:p>
            <a:r>
              <a:rPr lang="en-US" baseline="0" dirty="0" smtClean="0"/>
              <a:t>Individual-biological and ecological factors that increase the likelihood of becoming a survivor or perpetrator</a:t>
            </a:r>
          </a:p>
          <a:p>
            <a:r>
              <a:rPr lang="en-US" baseline="0" dirty="0" smtClean="0"/>
              <a:t>Relationships- close social circle of peers, partners, family</a:t>
            </a:r>
          </a:p>
          <a:p>
            <a:r>
              <a:rPr lang="en-US" baseline="0" dirty="0" smtClean="0"/>
              <a:t>Community- settings ,schools, workplaces, healthcare facilities, neighborhoods</a:t>
            </a:r>
          </a:p>
          <a:p>
            <a:r>
              <a:rPr lang="en-US" baseline="0" dirty="0" smtClean="0"/>
              <a:t>Societal-broad factors that help create an environment that encourages or discourages violence.</a:t>
            </a:r>
          </a:p>
          <a:p>
            <a:r>
              <a:rPr lang="en-US" baseline="0" dirty="0" smtClean="0"/>
              <a:t>We are seeing an increase in social inequalities</a:t>
            </a:r>
            <a:endParaRPr lang="en-US" dirty="0"/>
          </a:p>
        </p:txBody>
      </p:sp>
      <p:sp>
        <p:nvSpPr>
          <p:cNvPr id="4" name="Slide Number Placeholder 3"/>
          <p:cNvSpPr>
            <a:spLocks noGrp="1"/>
          </p:cNvSpPr>
          <p:nvPr>
            <p:ph type="sldNum" sz="quarter" idx="10"/>
          </p:nvPr>
        </p:nvSpPr>
        <p:spPr/>
        <p:txBody>
          <a:bodyPr/>
          <a:lstStyle/>
          <a:p>
            <a:fld id="{39050426-D8D1-1F47-9012-FC8E66C52573}" type="slidenum">
              <a:rPr lang="en-US" smtClean="0"/>
              <a:t>3</a:t>
            </a:fld>
            <a:endParaRPr lang="en-US"/>
          </a:p>
        </p:txBody>
      </p:sp>
    </p:spTree>
    <p:extLst>
      <p:ext uri="{BB962C8B-B14F-4D97-AF65-F5344CB8AC3E}">
        <p14:creationId xmlns:p14="http://schemas.microsoft.com/office/powerpoint/2010/main" val="86042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 trauma-informed approach alludes to how a primary care practice contemplates and responds to those who have or are experiencing trauma. </a:t>
            </a:r>
            <a:endParaRPr lang="en-US" dirty="0"/>
          </a:p>
        </p:txBody>
      </p:sp>
      <p:sp>
        <p:nvSpPr>
          <p:cNvPr id="4" name="Slide Number Placeholder 3"/>
          <p:cNvSpPr>
            <a:spLocks noGrp="1"/>
          </p:cNvSpPr>
          <p:nvPr>
            <p:ph type="sldNum" sz="quarter" idx="10"/>
          </p:nvPr>
        </p:nvSpPr>
        <p:spPr/>
        <p:txBody>
          <a:bodyPr/>
          <a:lstStyle/>
          <a:p>
            <a:fld id="{EE2020AE-A9A0-7D4A-8F75-45C969AA2031}" type="slidenum">
              <a:rPr lang="en-US" smtClean="0"/>
              <a:pPr/>
              <a:t>5</a:t>
            </a:fld>
            <a:endParaRPr lang="en-US" dirty="0"/>
          </a:p>
        </p:txBody>
      </p:sp>
    </p:spTree>
    <p:extLst>
      <p:ext uri="{BB962C8B-B14F-4D97-AF65-F5344CB8AC3E}">
        <p14:creationId xmlns:p14="http://schemas.microsoft.com/office/powerpoint/2010/main" val="52090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can be passed down to the next generation</a:t>
            </a:r>
          </a:p>
          <a:p>
            <a:endParaRPr lang="en-US" dirty="0"/>
          </a:p>
        </p:txBody>
      </p:sp>
      <p:sp>
        <p:nvSpPr>
          <p:cNvPr id="4" name="Slide Number Placeholder 3"/>
          <p:cNvSpPr>
            <a:spLocks noGrp="1"/>
          </p:cNvSpPr>
          <p:nvPr>
            <p:ph type="sldNum" sz="quarter" idx="10"/>
          </p:nvPr>
        </p:nvSpPr>
        <p:spPr/>
        <p:txBody>
          <a:bodyPr/>
          <a:lstStyle/>
          <a:p>
            <a:fld id="{24CEA261-9A9B-9F46-ADC4-53EA6F873E17}" type="slidenum">
              <a:rPr lang="en-US" smtClean="0"/>
              <a:t>12</a:t>
            </a:fld>
            <a:endParaRPr lang="en-US"/>
          </a:p>
        </p:txBody>
      </p:sp>
    </p:spTree>
    <p:extLst>
      <p:ext uri="{BB962C8B-B14F-4D97-AF65-F5344CB8AC3E}">
        <p14:creationId xmlns:p14="http://schemas.microsoft.com/office/powerpoint/2010/main" val="226319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Healthy attachment is critical to the regulation of emotional experience</a:t>
            </a:r>
          </a:p>
          <a:p>
            <a:r>
              <a:rPr lang="en-US" dirty="0" smtClean="0"/>
              <a:t>Type D infants have disorganized behavior, HPA axis is activated, cortisol</a:t>
            </a:r>
            <a:r>
              <a:rPr lang="en-US" baseline="0" dirty="0" smtClean="0"/>
              <a:t> is neurotoxic</a:t>
            </a:r>
          </a:p>
          <a:p>
            <a:r>
              <a:rPr lang="en-US" baseline="0" dirty="0" smtClean="0"/>
              <a:t>Mom was frightened or her behavior was frightening to baby, disruptive affective maternal communication.</a:t>
            </a:r>
          </a:p>
          <a:p>
            <a:r>
              <a:rPr lang="en-US" baseline="0" dirty="0" err="1" smtClean="0"/>
              <a:t>Interventtions</a:t>
            </a:r>
            <a:r>
              <a:rPr lang="en-US" baseline="0" dirty="0" smtClean="0"/>
              <a:t>– Home visitation Parental Enhancement for Maternal Depression (PEMD) </a:t>
            </a:r>
          </a:p>
          <a:p>
            <a:endParaRPr lang="en-US" dirty="0"/>
          </a:p>
        </p:txBody>
      </p:sp>
      <p:sp>
        <p:nvSpPr>
          <p:cNvPr id="4" name="Slide Number Placeholder 3"/>
          <p:cNvSpPr>
            <a:spLocks noGrp="1"/>
          </p:cNvSpPr>
          <p:nvPr>
            <p:ph type="sldNum" sz="quarter" idx="10"/>
          </p:nvPr>
        </p:nvSpPr>
        <p:spPr/>
        <p:txBody>
          <a:bodyPr/>
          <a:lstStyle/>
          <a:p>
            <a:fld id="{24CEA261-9A9B-9F46-ADC4-53EA6F873E17}" type="slidenum">
              <a:rPr lang="en-US" smtClean="0"/>
              <a:t>15</a:t>
            </a:fld>
            <a:endParaRPr lang="en-US"/>
          </a:p>
        </p:txBody>
      </p:sp>
    </p:spTree>
    <p:extLst>
      <p:ext uri="{BB962C8B-B14F-4D97-AF65-F5344CB8AC3E}">
        <p14:creationId xmlns:p14="http://schemas.microsoft.com/office/powerpoint/2010/main" val="4065798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avahealth.org/" TargetMode="External"/><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avahealth.org/" TargetMode="External"/><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7AF61A-BB65-8E4E-9680-38DA666A9DBC}" type="datetimeFigureOut">
              <a:rPr lang="en-US" smtClean="0"/>
              <a:t>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2F048-E498-FF4D-9AB9-6B77AA9AA3AB}" type="slidenum">
              <a:rPr lang="en-US" smtClean="0"/>
              <a:t>‹#›</a:t>
            </a:fld>
            <a:endParaRPr lang="en-US"/>
          </a:p>
        </p:txBody>
      </p:sp>
      <p:pic>
        <p:nvPicPr>
          <p:cNvPr id="7" name="Picture 2" descr="Academy on Violence and Abuse (AVA)">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426148"/>
            <a:ext cx="9144000" cy="143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34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AF61A-BB65-8E4E-9680-38DA666A9DBC}" type="datetimeFigureOut">
              <a:rPr lang="en-US" smtClean="0"/>
              <a:t>1/22/15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12F048-E498-FF4D-9AB9-6B77AA9AA3AB}" type="slidenum">
              <a:rPr lang="en-US" smtClean="0"/>
              <a:t>‹#›</a:t>
            </a:fld>
            <a:endParaRPr lang="en-US" dirty="0"/>
          </a:p>
        </p:txBody>
      </p:sp>
    </p:spTree>
    <p:extLst>
      <p:ext uri="{BB962C8B-B14F-4D97-AF65-F5344CB8AC3E}">
        <p14:creationId xmlns:p14="http://schemas.microsoft.com/office/powerpoint/2010/main" val="241705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AF61A-BB65-8E4E-9680-38DA666A9DBC}" type="datetimeFigureOut">
              <a:rPr lang="en-US" smtClean="0"/>
              <a:t>1/22/15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12F048-E498-FF4D-9AB9-6B77AA9AA3AB}" type="slidenum">
              <a:rPr lang="en-US" smtClean="0"/>
              <a:t>‹#›</a:t>
            </a:fld>
            <a:endParaRPr lang="en-US" dirty="0"/>
          </a:p>
        </p:txBody>
      </p:sp>
    </p:spTree>
    <p:extLst>
      <p:ext uri="{BB962C8B-B14F-4D97-AF65-F5344CB8AC3E}">
        <p14:creationId xmlns:p14="http://schemas.microsoft.com/office/powerpoint/2010/main" val="378067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AF61A-BB65-8E4E-9680-38DA666A9DBC}" type="datetimeFigureOut">
              <a:rPr lang="en-US" smtClean="0"/>
              <a:t>1/22/15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12F048-E498-FF4D-9AB9-6B77AA9AA3AB}" type="slidenum">
              <a:rPr lang="en-US" smtClean="0"/>
              <a:t>‹#›</a:t>
            </a:fld>
            <a:endParaRPr lang="en-US" dirty="0"/>
          </a:p>
        </p:txBody>
      </p:sp>
      <p:pic>
        <p:nvPicPr>
          <p:cNvPr id="7" name="Picture 2" descr="Academy on Violence and Abuse (AVA)">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426148"/>
            <a:ext cx="9144000" cy="143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267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7AF61A-BB65-8E4E-9680-38DA666A9DBC}" type="datetimeFigureOut">
              <a:rPr lang="en-US" smtClean="0"/>
              <a:t>1/22/15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12F048-E498-FF4D-9AB9-6B77AA9AA3AB}" type="slidenum">
              <a:rPr lang="en-US" smtClean="0"/>
              <a:t>‹#›</a:t>
            </a:fld>
            <a:endParaRPr lang="en-US" dirty="0"/>
          </a:p>
        </p:txBody>
      </p:sp>
    </p:spTree>
    <p:extLst>
      <p:ext uri="{BB962C8B-B14F-4D97-AF65-F5344CB8AC3E}">
        <p14:creationId xmlns:p14="http://schemas.microsoft.com/office/powerpoint/2010/main" val="415165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7AF61A-BB65-8E4E-9680-38DA666A9DBC}" type="datetimeFigureOut">
              <a:rPr lang="en-US" smtClean="0"/>
              <a:t>1/22/15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12F048-E498-FF4D-9AB9-6B77AA9AA3AB}" type="slidenum">
              <a:rPr lang="en-US" smtClean="0"/>
              <a:t>‹#›</a:t>
            </a:fld>
            <a:endParaRPr lang="en-US" dirty="0"/>
          </a:p>
        </p:txBody>
      </p:sp>
    </p:spTree>
    <p:extLst>
      <p:ext uri="{BB962C8B-B14F-4D97-AF65-F5344CB8AC3E}">
        <p14:creationId xmlns:p14="http://schemas.microsoft.com/office/powerpoint/2010/main" val="417916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7AF61A-BB65-8E4E-9680-38DA666A9DBC}" type="datetimeFigureOut">
              <a:rPr lang="en-US" smtClean="0"/>
              <a:t>1/22/15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12F048-E498-FF4D-9AB9-6B77AA9AA3AB}" type="slidenum">
              <a:rPr lang="en-US" smtClean="0"/>
              <a:t>‹#›</a:t>
            </a:fld>
            <a:endParaRPr lang="en-US" dirty="0"/>
          </a:p>
        </p:txBody>
      </p:sp>
    </p:spTree>
    <p:extLst>
      <p:ext uri="{BB962C8B-B14F-4D97-AF65-F5344CB8AC3E}">
        <p14:creationId xmlns:p14="http://schemas.microsoft.com/office/powerpoint/2010/main" val="211354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7AF61A-BB65-8E4E-9680-38DA666A9DBC}" type="datetimeFigureOut">
              <a:rPr lang="en-US" smtClean="0"/>
              <a:t>1/22/15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12F048-E498-FF4D-9AB9-6B77AA9AA3AB}" type="slidenum">
              <a:rPr lang="en-US" smtClean="0"/>
              <a:t>‹#›</a:t>
            </a:fld>
            <a:endParaRPr lang="en-US" dirty="0"/>
          </a:p>
        </p:txBody>
      </p:sp>
    </p:spTree>
    <p:extLst>
      <p:ext uri="{BB962C8B-B14F-4D97-AF65-F5344CB8AC3E}">
        <p14:creationId xmlns:p14="http://schemas.microsoft.com/office/powerpoint/2010/main" val="4133106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AF61A-BB65-8E4E-9680-38DA666A9DBC}" type="datetimeFigureOut">
              <a:rPr lang="en-US" smtClean="0"/>
              <a:t>1/22/15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12F048-E498-FF4D-9AB9-6B77AA9AA3AB}" type="slidenum">
              <a:rPr lang="en-US" smtClean="0"/>
              <a:t>‹#›</a:t>
            </a:fld>
            <a:endParaRPr lang="en-US" dirty="0"/>
          </a:p>
        </p:txBody>
      </p:sp>
    </p:spTree>
    <p:extLst>
      <p:ext uri="{BB962C8B-B14F-4D97-AF65-F5344CB8AC3E}">
        <p14:creationId xmlns:p14="http://schemas.microsoft.com/office/powerpoint/2010/main" val="390640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7AF61A-BB65-8E4E-9680-38DA666A9DBC}" type="datetimeFigureOut">
              <a:rPr lang="en-US" smtClean="0"/>
              <a:t>1/22/15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12F048-E498-FF4D-9AB9-6B77AA9AA3AB}" type="slidenum">
              <a:rPr lang="en-US" smtClean="0"/>
              <a:t>‹#›</a:t>
            </a:fld>
            <a:endParaRPr lang="en-US" dirty="0"/>
          </a:p>
        </p:txBody>
      </p:sp>
    </p:spTree>
    <p:extLst>
      <p:ext uri="{BB962C8B-B14F-4D97-AF65-F5344CB8AC3E}">
        <p14:creationId xmlns:p14="http://schemas.microsoft.com/office/powerpoint/2010/main" val="1311463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7AF61A-BB65-8E4E-9680-38DA666A9DBC}" type="datetimeFigureOut">
              <a:rPr lang="en-US" smtClean="0"/>
              <a:t>1/22/15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12F048-E498-FF4D-9AB9-6B77AA9AA3AB}" type="slidenum">
              <a:rPr lang="en-US" smtClean="0"/>
              <a:t>‹#›</a:t>
            </a:fld>
            <a:endParaRPr lang="en-US" dirty="0"/>
          </a:p>
        </p:txBody>
      </p:sp>
    </p:spTree>
    <p:extLst>
      <p:ext uri="{BB962C8B-B14F-4D97-AF65-F5344CB8AC3E}">
        <p14:creationId xmlns:p14="http://schemas.microsoft.com/office/powerpoint/2010/main" val="35027307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8000">
              <a:srgbClr val="DDEBCF"/>
            </a:gs>
            <a:gs pos="83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AF61A-BB65-8E4E-9680-38DA666A9DBC}" type="datetimeFigureOut">
              <a:rPr lang="en-US" smtClean="0"/>
              <a:t>1/22/15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2F048-E498-FF4D-9AB9-6B77AA9AA3AB}" type="slidenum">
              <a:rPr lang="en-US" smtClean="0"/>
              <a:t>‹#›</a:t>
            </a:fld>
            <a:endParaRPr lang="en-US"/>
          </a:p>
        </p:txBody>
      </p:sp>
    </p:spTree>
    <p:extLst>
      <p:ext uri="{BB962C8B-B14F-4D97-AF65-F5344CB8AC3E}">
        <p14:creationId xmlns:p14="http://schemas.microsoft.com/office/powerpoint/2010/main" val="3642227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media/media1.mp4"/><Relationship Id="rId2" Type="http://schemas.openxmlformats.org/officeDocument/2006/relationships/video" Target="../media/media1.mp4"/></Relationships>
</file>

<file path=ppt/slides/_rels/slide12.xml.rels><?xml version="1.0" encoding="UTF-8" standalone="yes"?>
<Relationships xmlns="http://schemas.openxmlformats.org/package/2006/relationships"><Relationship Id="rId11" Type="http://schemas.openxmlformats.org/officeDocument/2006/relationships/hyperlink" Target="http://www.ncbi.nlm.nih.gov/pubmed/?term=Loeschner%20A%5BAuthor%5D&amp;cauthor=true&amp;cauthor_uid=23630272" TargetMode="External"/><Relationship Id="rId12" Type="http://schemas.openxmlformats.org/officeDocument/2006/relationships/hyperlink" Target="http://www.ncbi.nlm.nih.gov/pubmed/?term=Gonik%20M%5BAuthor%5D&amp;cauthor=true&amp;cauthor_uid=23630272" TargetMode="External"/><Relationship Id="rId13" Type="http://schemas.openxmlformats.org/officeDocument/2006/relationships/hyperlink" Target="http://www.ncbi.nlm.nih.gov/pubmed/?term=Mercer%20KB%5BAuthor%5D&amp;cauthor=true&amp;cauthor_uid=23630272" TargetMode="External"/><Relationship Id="rId14" Type="http://schemas.openxmlformats.org/officeDocument/2006/relationships/hyperlink" Target="http://www.ncbi.nlm.nih.gov/pubmed/?term=Bradley%20B%5BAuthor%5D&amp;cauthor=true&amp;cauthor_uid=23630272" TargetMode="External"/><Relationship Id="rId15" Type="http://schemas.openxmlformats.org/officeDocument/2006/relationships/hyperlink" Target="http://www.ncbi.nlm.nih.gov/pubmed/?term=M%C3%BCller-Myhsok%20B%5BAuthor%5D&amp;cauthor=true&amp;cauthor_uid=23630272" TargetMode="External"/><Relationship Id="rId16" Type="http://schemas.openxmlformats.org/officeDocument/2006/relationships/hyperlink" Target="http://www.ncbi.nlm.nih.gov/pubmed/?term=Ressler%20KJ%5BAuthor%5D&amp;cauthor=true&amp;cauthor_uid=23630272" TargetMode="External"/><Relationship Id="rId17" Type="http://schemas.openxmlformats.org/officeDocument/2006/relationships/hyperlink" Target="http://www.ncbi.nlm.nih.gov/pubmed/?term=Binder%20EB%5BAuthor%5D&amp;cauthor=true&amp;cauthor_uid=23630272"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ncbi.nlm.nih.gov/pubmed/23630272%23" TargetMode="External"/><Relationship Id="rId4" Type="http://schemas.openxmlformats.org/officeDocument/2006/relationships/hyperlink" Target="http://www.ncbi.nlm.nih.gov/pubmed/?term=Mehta%20D%5BAuthor%5D&amp;cauthor=true&amp;cauthor_uid=23630272" TargetMode="External"/><Relationship Id="rId5" Type="http://schemas.openxmlformats.org/officeDocument/2006/relationships/hyperlink" Target="http://www.ncbi.nlm.nih.gov/pubmed/?term=Klengel%20T%5BAuthor%5D&amp;cauthor=true&amp;cauthor_uid=23630272" TargetMode="External"/><Relationship Id="rId6" Type="http://schemas.openxmlformats.org/officeDocument/2006/relationships/hyperlink" Target="http://www.ncbi.nlm.nih.gov/pubmed/?term=Conneely%20KN%5BAuthor%5D&amp;cauthor=true&amp;cauthor_uid=23630272" TargetMode="External"/><Relationship Id="rId7" Type="http://schemas.openxmlformats.org/officeDocument/2006/relationships/hyperlink" Target="http://www.ncbi.nlm.nih.gov/pubmed/?term=Smith%20AK%5BAuthor%5D&amp;cauthor=true&amp;cauthor_uid=23630272" TargetMode="External"/><Relationship Id="rId8" Type="http://schemas.openxmlformats.org/officeDocument/2006/relationships/hyperlink" Target="http://www.ncbi.nlm.nih.gov/pubmed/?term=Altmann%20A%5BAuthor%5D&amp;cauthor=true&amp;cauthor_uid=23630272" TargetMode="External"/><Relationship Id="rId9" Type="http://schemas.openxmlformats.org/officeDocument/2006/relationships/hyperlink" Target="http://www.ncbi.nlm.nih.gov/pubmed/?term=Pace%20TW%5BAuthor%5D&amp;cauthor=true&amp;cauthor_uid=23630272" TargetMode="External"/><Relationship Id="rId10" Type="http://schemas.openxmlformats.org/officeDocument/2006/relationships/hyperlink" Target="http://www.ncbi.nlm.nih.gov/pubmed/?term=Rex-Haffner%20M%5BAuthor%5D&amp;cauthor=true&amp;cauthor_uid=2363027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vahealth.org" TargetMode="External"/><Relationship Id="rId3" Type="http://schemas.openxmlformats.org/officeDocument/2006/relationships/hyperlink" Target="http://www.nctsn.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ap.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hyperlink" Target="http://www.cdc.gov/violenceprevention/overview/social-ecologicalmodel.html"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3301"/>
            <a:ext cx="7772400" cy="2557149"/>
          </a:xfrm>
        </p:spPr>
        <p:txBody>
          <a:bodyPr/>
          <a:lstStyle/>
          <a:p>
            <a:r>
              <a:rPr lang="en-US" dirty="0" smtClean="0"/>
              <a:t>Trauma </a:t>
            </a:r>
            <a:r>
              <a:rPr lang="en-US" dirty="0"/>
              <a:t>I</a:t>
            </a:r>
            <a:r>
              <a:rPr lang="en-US" dirty="0" smtClean="0"/>
              <a:t>nformed Healthcare and Communities </a:t>
            </a:r>
            <a:endParaRPr lang="en-US" dirty="0"/>
          </a:p>
        </p:txBody>
      </p:sp>
      <p:sp>
        <p:nvSpPr>
          <p:cNvPr id="3" name="Subtitle 2"/>
          <p:cNvSpPr>
            <a:spLocks noGrp="1"/>
          </p:cNvSpPr>
          <p:nvPr>
            <p:ph type="subTitle" idx="1"/>
          </p:nvPr>
        </p:nvSpPr>
        <p:spPr>
          <a:xfrm>
            <a:off x="1371600" y="3600450"/>
            <a:ext cx="6400800" cy="2038350"/>
          </a:xfrm>
        </p:spPr>
        <p:txBody>
          <a:bodyPr/>
          <a:lstStyle/>
          <a:p>
            <a:r>
              <a:rPr lang="en-US" dirty="0" smtClean="0"/>
              <a:t>Tasneem </a:t>
            </a:r>
            <a:r>
              <a:rPr lang="en-US" dirty="0"/>
              <a:t>I</a:t>
            </a:r>
            <a:r>
              <a:rPr lang="en-US" dirty="0" smtClean="0"/>
              <a:t>smailji MD, MPH</a:t>
            </a:r>
          </a:p>
          <a:p>
            <a:r>
              <a:rPr lang="en-US" dirty="0" smtClean="0"/>
              <a:t>Academy on Violence and Abuse</a:t>
            </a:r>
          </a:p>
          <a:p>
            <a:r>
              <a:rPr lang="en-US" dirty="0" smtClean="0"/>
              <a:t>Board Chair</a:t>
            </a:r>
            <a:endParaRPr lang="en-US" dirty="0"/>
          </a:p>
        </p:txBody>
      </p:sp>
    </p:spTree>
    <p:extLst>
      <p:ext uri="{BB962C8B-B14F-4D97-AF65-F5344CB8AC3E}">
        <p14:creationId xmlns:p14="http://schemas.microsoft.com/office/powerpoint/2010/main" val="19660680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EcoBioDevelopmental Framework</a:t>
            </a:r>
            <a:endParaRPr lang="en-US" dirty="0"/>
          </a:p>
        </p:txBody>
      </p:sp>
      <p:sp>
        <p:nvSpPr>
          <p:cNvPr id="5" name="Content Placeholder 4"/>
          <p:cNvSpPr>
            <a:spLocks noGrp="1"/>
          </p:cNvSpPr>
          <p:nvPr>
            <p:ph idx="1"/>
          </p:nvPr>
        </p:nvSpPr>
        <p:spPr>
          <a:xfrm>
            <a:off x="457200" y="1600201"/>
            <a:ext cx="8229600" cy="4325596"/>
          </a:xfrm>
        </p:spPr>
        <p:txBody>
          <a:bodyPr/>
          <a:lstStyle/>
          <a:p>
            <a:pPr>
              <a:buFont typeface="Wingdings" charset="2"/>
              <a:buChar char="Ø"/>
            </a:pPr>
            <a:r>
              <a:rPr lang="en-US" dirty="0" smtClean="0"/>
              <a:t>Important new concept by the American Academy of Pediatrics</a:t>
            </a:r>
          </a:p>
          <a:p>
            <a:pPr>
              <a:buFont typeface="Wingdings" charset="2"/>
              <a:buChar char="Ø"/>
            </a:pPr>
            <a:r>
              <a:rPr lang="en-US" dirty="0" smtClean="0"/>
              <a:t>See graph at</a:t>
            </a:r>
          </a:p>
          <a:p>
            <a:pPr marL="0" indent="0">
              <a:buNone/>
            </a:pPr>
            <a:r>
              <a:rPr lang="en-US" dirty="0" smtClean="0"/>
              <a:t>Reference: </a:t>
            </a:r>
            <a:r>
              <a:rPr lang="en-US" dirty="0"/>
              <a:t>Schonkoff JP, Garner AS 2012 </a:t>
            </a:r>
            <a:r>
              <a:rPr lang="en-US" dirty="0" smtClean="0"/>
              <a:t>Pediatrics 129</a:t>
            </a:r>
            <a:r>
              <a:rPr lang="en-US" dirty="0"/>
              <a:t>;e232</a:t>
            </a:r>
          </a:p>
          <a:p>
            <a:pPr marL="0" indent="0">
              <a:buNone/>
            </a:pPr>
            <a:endParaRPr lang="en-US" dirty="0"/>
          </a:p>
        </p:txBody>
      </p:sp>
    </p:spTree>
    <p:extLst>
      <p:ext uri="{BB962C8B-B14F-4D97-AF65-F5344CB8AC3E}">
        <p14:creationId xmlns:p14="http://schemas.microsoft.com/office/powerpoint/2010/main" val="1819087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Epigenetics</a:t>
            </a:r>
            <a:endParaRPr lang="en-US" dirty="0"/>
          </a:p>
        </p:txBody>
      </p:sp>
      <p:pic>
        <p:nvPicPr>
          <p:cNvPr id="4" name="epigenome.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417638"/>
            <a:ext cx="8045450" cy="3549380"/>
          </a:xfrm>
        </p:spPr>
      </p:pic>
    </p:spTree>
    <p:extLst>
      <p:ext uri="{BB962C8B-B14F-4D97-AF65-F5344CB8AC3E}">
        <p14:creationId xmlns:p14="http://schemas.microsoft.com/office/powerpoint/2010/main" val="35296810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Epigenetics</a:t>
            </a:r>
            <a:endParaRPr lang="en-US" dirty="0"/>
          </a:p>
        </p:txBody>
      </p:sp>
      <p:sp>
        <p:nvSpPr>
          <p:cNvPr id="3" name="Content Placeholder 2"/>
          <p:cNvSpPr>
            <a:spLocks noGrp="1"/>
          </p:cNvSpPr>
          <p:nvPr>
            <p:ph idx="1"/>
          </p:nvPr>
        </p:nvSpPr>
        <p:spPr>
          <a:xfrm>
            <a:off x="457200" y="1600201"/>
            <a:ext cx="7994073" cy="3572164"/>
          </a:xfrm>
        </p:spPr>
        <p:txBody>
          <a:bodyPr>
            <a:normAutofit fontScale="55000" lnSpcReduction="20000"/>
          </a:bodyPr>
          <a:lstStyle/>
          <a:p>
            <a:pPr>
              <a:buFont typeface="Wingdings" charset="2"/>
              <a:buChar char="Ø"/>
            </a:pPr>
            <a:r>
              <a:rPr lang="en-US" sz="4500" dirty="0" smtClean="0"/>
              <a:t>There are distinct epigenetic differences in adults with PTSD who have c</a:t>
            </a:r>
            <a:r>
              <a:rPr lang="en-US" sz="4500" dirty="0" smtClean="0"/>
              <a:t>hildhood adverse events and those who do not</a:t>
            </a:r>
          </a:p>
          <a:p>
            <a:pPr>
              <a:buFont typeface="Wingdings" charset="2"/>
              <a:buChar char="Ø"/>
            </a:pPr>
            <a:endParaRPr lang="en-US" dirty="0"/>
          </a:p>
          <a:p>
            <a:pPr marL="0" indent="0">
              <a:buNone/>
            </a:pPr>
            <a:r>
              <a:rPr lang="en-US" dirty="0" smtClean="0"/>
              <a:t>Reference:</a:t>
            </a:r>
          </a:p>
          <a:p>
            <a:pPr>
              <a:buFont typeface="Wingdings" charset="2"/>
              <a:buChar char="Ø"/>
            </a:pPr>
            <a:endParaRPr lang="en-US" dirty="0" smtClean="0"/>
          </a:p>
          <a:p>
            <a:pPr marL="0" indent="0">
              <a:buNone/>
            </a:pPr>
            <a:r>
              <a:rPr lang="en-US" dirty="0">
                <a:hlinkClick r:id="rId3" tooltip="Proceedings of the National Academy of Sciences of the United States of America."/>
              </a:rPr>
              <a:t>Proc Natl Acad Sci U S A.</a:t>
            </a:r>
            <a:r>
              <a:rPr lang="en-US" dirty="0"/>
              <a:t> 2013 May 14;110(20):8302-7. </a:t>
            </a:r>
            <a:r>
              <a:rPr lang="en-US" dirty="0" err="1"/>
              <a:t>doi</a:t>
            </a:r>
            <a:r>
              <a:rPr lang="en-US" dirty="0"/>
              <a:t>: 10.1073/pnas.1217750110. </a:t>
            </a:r>
            <a:r>
              <a:rPr lang="en-US" dirty="0" err="1"/>
              <a:t>Epub</a:t>
            </a:r>
            <a:r>
              <a:rPr lang="en-US" dirty="0"/>
              <a:t> 2013 Apr 29.</a:t>
            </a:r>
          </a:p>
          <a:p>
            <a:pPr marL="0" indent="0">
              <a:buNone/>
            </a:pPr>
            <a:r>
              <a:rPr lang="en-US" b="1" dirty="0"/>
              <a:t>Childhood maltreatment is associated with distinct genomic and epigenetic profiles in posttraumatic stress disorder.</a:t>
            </a:r>
          </a:p>
          <a:p>
            <a:pPr marL="0" indent="0">
              <a:buNone/>
            </a:pPr>
            <a:r>
              <a:rPr lang="en-US" dirty="0">
                <a:hlinkClick r:id="rId4"/>
              </a:rPr>
              <a:t>Mehta D</a:t>
            </a:r>
            <a:r>
              <a:rPr lang="en-US" baseline="30000" dirty="0"/>
              <a:t>1</a:t>
            </a:r>
            <a:r>
              <a:rPr lang="en-US" dirty="0"/>
              <a:t>, </a:t>
            </a:r>
            <a:r>
              <a:rPr lang="en-US" dirty="0">
                <a:hlinkClick r:id="rId5"/>
              </a:rPr>
              <a:t>Klengel T</a:t>
            </a:r>
            <a:r>
              <a:rPr lang="en-US" dirty="0"/>
              <a:t>, </a:t>
            </a:r>
            <a:r>
              <a:rPr lang="en-US" dirty="0">
                <a:hlinkClick r:id="rId6"/>
              </a:rPr>
              <a:t>Conneely KN</a:t>
            </a:r>
            <a:r>
              <a:rPr lang="en-US" dirty="0"/>
              <a:t>, </a:t>
            </a:r>
            <a:r>
              <a:rPr lang="en-US" dirty="0">
                <a:hlinkClick r:id="rId7"/>
              </a:rPr>
              <a:t>Smith AK</a:t>
            </a:r>
            <a:r>
              <a:rPr lang="en-US" dirty="0"/>
              <a:t>, </a:t>
            </a:r>
            <a:r>
              <a:rPr lang="en-US" dirty="0">
                <a:hlinkClick r:id="rId8"/>
              </a:rPr>
              <a:t>Altmann A</a:t>
            </a:r>
            <a:r>
              <a:rPr lang="en-US" dirty="0"/>
              <a:t>, </a:t>
            </a:r>
            <a:r>
              <a:rPr lang="en-US" dirty="0">
                <a:hlinkClick r:id="rId9"/>
              </a:rPr>
              <a:t>Pace TW</a:t>
            </a:r>
            <a:r>
              <a:rPr lang="en-US" dirty="0"/>
              <a:t>, </a:t>
            </a:r>
            <a:r>
              <a:rPr lang="en-US" dirty="0">
                <a:hlinkClick r:id="rId10"/>
              </a:rPr>
              <a:t>Rex-Haffner M</a:t>
            </a:r>
            <a:r>
              <a:rPr lang="en-US" dirty="0"/>
              <a:t>, </a:t>
            </a:r>
            <a:r>
              <a:rPr lang="en-US" dirty="0">
                <a:hlinkClick r:id="rId11"/>
              </a:rPr>
              <a:t>Loeschner A</a:t>
            </a:r>
            <a:r>
              <a:rPr lang="en-US" dirty="0"/>
              <a:t>, </a:t>
            </a:r>
            <a:r>
              <a:rPr lang="en-US" dirty="0">
                <a:hlinkClick r:id="rId12"/>
              </a:rPr>
              <a:t>Gonik M</a:t>
            </a:r>
            <a:r>
              <a:rPr lang="en-US" dirty="0"/>
              <a:t>, </a:t>
            </a:r>
            <a:r>
              <a:rPr lang="en-US" dirty="0">
                <a:hlinkClick r:id="rId13"/>
              </a:rPr>
              <a:t>Mercer KB</a:t>
            </a:r>
            <a:r>
              <a:rPr lang="en-US" dirty="0"/>
              <a:t>, </a:t>
            </a:r>
            <a:r>
              <a:rPr lang="en-US" dirty="0">
                <a:hlinkClick r:id="rId14"/>
              </a:rPr>
              <a:t>Bradley B</a:t>
            </a:r>
            <a:r>
              <a:rPr lang="en-US" dirty="0"/>
              <a:t>, </a:t>
            </a:r>
            <a:r>
              <a:rPr lang="en-US" dirty="0">
                <a:hlinkClick r:id="rId15"/>
              </a:rPr>
              <a:t>Müller-Myhsok B</a:t>
            </a:r>
            <a:r>
              <a:rPr lang="en-US" dirty="0"/>
              <a:t>, </a:t>
            </a:r>
            <a:r>
              <a:rPr lang="en-US" dirty="0">
                <a:hlinkClick r:id="rId16"/>
              </a:rPr>
              <a:t>Ressler KJ</a:t>
            </a:r>
            <a:r>
              <a:rPr lang="en-US" dirty="0"/>
              <a:t>, </a:t>
            </a:r>
            <a:r>
              <a:rPr lang="en-US" dirty="0">
                <a:hlinkClick r:id="rId17"/>
              </a:rPr>
              <a:t>Binder EB</a:t>
            </a:r>
            <a:r>
              <a:rPr lang="en-US" dirty="0"/>
              <a:t>.</a:t>
            </a:r>
          </a:p>
          <a:p>
            <a:endParaRPr lang="en-US" dirty="0" smtClean="0"/>
          </a:p>
          <a:p>
            <a:endParaRPr lang="en-US" dirty="0"/>
          </a:p>
        </p:txBody>
      </p:sp>
    </p:spTree>
    <p:extLst>
      <p:ext uri="{BB962C8B-B14F-4D97-AF65-F5344CB8AC3E}">
        <p14:creationId xmlns:p14="http://schemas.microsoft.com/office/powerpoint/2010/main" val="10820872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Toxic Stress</a:t>
            </a:r>
            <a:endParaRPr lang="en-US" dirty="0"/>
          </a:p>
        </p:txBody>
      </p:sp>
      <p:sp>
        <p:nvSpPr>
          <p:cNvPr id="3" name="Content Placeholder 2"/>
          <p:cNvSpPr>
            <a:spLocks noGrp="1"/>
          </p:cNvSpPr>
          <p:nvPr>
            <p:ph idx="1"/>
          </p:nvPr>
        </p:nvSpPr>
        <p:spPr/>
        <p:txBody>
          <a:bodyPr/>
          <a:lstStyle/>
          <a:p>
            <a:endParaRPr lang="en-US" dirty="0"/>
          </a:p>
          <a:p>
            <a:pPr marL="0" indent="0">
              <a:buNone/>
            </a:pPr>
            <a:r>
              <a:rPr lang="en-US" dirty="0" smtClean="0"/>
              <a:t>“</a:t>
            </a:r>
            <a:r>
              <a:rPr lang="en-US" sz="2800" i="1" dirty="0" smtClean="0"/>
              <a:t>Excessive or prolonged activation of the physiologic stress response system in the absence of the buffering protection afforded by stable responsive relationships”</a:t>
            </a:r>
            <a:endParaRPr lang="en-US" sz="2800" i="1" dirty="0"/>
          </a:p>
        </p:txBody>
      </p:sp>
    </p:spTree>
    <p:extLst>
      <p:ext uri="{BB962C8B-B14F-4D97-AF65-F5344CB8AC3E}">
        <p14:creationId xmlns:p14="http://schemas.microsoft.com/office/powerpoint/2010/main" val="8804239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and Stress</a:t>
            </a:r>
            <a:endParaRPr lang="en-US" dirty="0"/>
          </a:p>
        </p:txBody>
      </p:sp>
      <p:sp>
        <p:nvSpPr>
          <p:cNvPr id="3" name="Content Placeholder 2"/>
          <p:cNvSpPr>
            <a:spLocks noGrp="1"/>
          </p:cNvSpPr>
          <p:nvPr>
            <p:ph idx="1"/>
          </p:nvPr>
        </p:nvSpPr>
        <p:spPr/>
        <p:txBody>
          <a:bodyPr/>
          <a:lstStyle/>
          <a:p>
            <a:pPr>
              <a:buFont typeface="Wingdings" charset="2"/>
              <a:buChar char="Ø"/>
            </a:pPr>
            <a:r>
              <a:rPr lang="en-US" dirty="0" smtClean="0"/>
              <a:t>Important graphic- please see</a:t>
            </a:r>
          </a:p>
          <a:p>
            <a:pPr>
              <a:buFont typeface="Wingdings" charset="2"/>
              <a:buChar char="Ø"/>
            </a:pPr>
            <a:r>
              <a:rPr lang="en-US" dirty="0" smtClean="0"/>
              <a:t>Stress and Allostasis- Induced Brain Plasticity</a:t>
            </a:r>
          </a:p>
          <a:p>
            <a:pPr>
              <a:buFont typeface="Wingdings" charset="2"/>
              <a:buChar char="Ø"/>
            </a:pPr>
            <a:r>
              <a:rPr lang="en-US" dirty="0" smtClean="0"/>
              <a:t>Bruce S McEwen and Peter J Gianaros</a:t>
            </a:r>
          </a:p>
          <a:p>
            <a:pPr marL="0" indent="0">
              <a:buNone/>
            </a:pPr>
            <a:r>
              <a:rPr lang="en-US" dirty="0" smtClean="0"/>
              <a:t>Annual Review of Medicine Vol 62(2011) 431-4445</a:t>
            </a:r>
            <a:endParaRPr lang="en-US" dirty="0"/>
          </a:p>
        </p:txBody>
      </p:sp>
    </p:spTree>
    <p:extLst>
      <p:ext uri="{BB962C8B-B14F-4D97-AF65-F5344CB8AC3E}">
        <p14:creationId xmlns:p14="http://schemas.microsoft.com/office/powerpoint/2010/main" val="37494108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Parenting and Attachment</a:t>
            </a:r>
          </a:p>
        </p:txBody>
      </p:sp>
      <p:sp>
        <p:nvSpPr>
          <p:cNvPr id="3" name="Content Placeholder 2"/>
          <p:cNvSpPr>
            <a:spLocks noGrp="1"/>
          </p:cNvSpPr>
          <p:nvPr>
            <p:ph idx="1"/>
          </p:nvPr>
        </p:nvSpPr>
        <p:spPr>
          <a:xfrm>
            <a:off x="457200" y="1600200"/>
            <a:ext cx="8229600" cy="3729705"/>
          </a:xfrm>
        </p:spPr>
        <p:txBody>
          <a:bodyPr>
            <a:normAutofit fontScale="85000" lnSpcReduction="20000"/>
          </a:bodyPr>
          <a:lstStyle/>
          <a:p>
            <a:pPr marL="0" indent="0">
              <a:buNone/>
            </a:pPr>
            <a:r>
              <a:rPr lang="en-US" dirty="0" smtClean="0"/>
              <a:t>Four major patterns of attachment</a:t>
            </a:r>
          </a:p>
          <a:p>
            <a:pPr marL="971550" lvl="1" indent="-514350">
              <a:buFont typeface="+mj-lt"/>
              <a:buAutoNum type="arabicPeriod"/>
            </a:pPr>
            <a:r>
              <a:rPr lang="en-US" dirty="0" smtClean="0"/>
              <a:t>Secure (Type B)</a:t>
            </a:r>
          </a:p>
          <a:p>
            <a:pPr marL="971550" lvl="1" indent="-514350">
              <a:buFont typeface="+mj-lt"/>
              <a:buAutoNum type="arabicPeriod"/>
            </a:pPr>
            <a:r>
              <a:rPr lang="en-US" dirty="0" smtClean="0"/>
              <a:t>Anxious – avoidant (Type A)</a:t>
            </a:r>
          </a:p>
          <a:p>
            <a:pPr marL="971550" lvl="1" indent="-514350">
              <a:buFont typeface="+mj-lt"/>
              <a:buAutoNum type="arabicPeriod"/>
            </a:pPr>
            <a:r>
              <a:rPr lang="en-US" dirty="0" smtClean="0"/>
              <a:t>Anxious-resistant (Type C)</a:t>
            </a:r>
          </a:p>
          <a:p>
            <a:pPr marL="971550" lvl="1" indent="-514350">
              <a:buFont typeface="+mj-lt"/>
              <a:buAutoNum type="arabicPeriod"/>
            </a:pPr>
            <a:r>
              <a:rPr lang="en-US" dirty="0" smtClean="0"/>
              <a:t>Disorientated- disorganized (Type D)- this is the type of attachment of most concern and associated with child maltreatment</a:t>
            </a:r>
          </a:p>
          <a:p>
            <a:pPr marL="457200" lvl="1" indent="0">
              <a:buNone/>
            </a:pPr>
            <a:endParaRPr lang="en-US" dirty="0" smtClean="0"/>
          </a:p>
          <a:p>
            <a:pPr marL="457200" lvl="1" indent="0">
              <a:buNone/>
            </a:pPr>
            <a:r>
              <a:rPr lang="en-US" dirty="0"/>
              <a:t>http://</a:t>
            </a:r>
            <a:r>
              <a:rPr lang="en-US" dirty="0" err="1"/>
              <a:t>www.avahealth.org</a:t>
            </a:r>
            <a:r>
              <a:rPr lang="en-US" dirty="0"/>
              <a:t>/</a:t>
            </a:r>
            <a:r>
              <a:rPr lang="en-US" dirty="0" smtClean="0"/>
              <a:t>videos/</a:t>
            </a:r>
            <a:r>
              <a:rPr lang="en-US" dirty="0" err="1" smtClean="0"/>
              <a:t>putnam_intergenerational.html</a:t>
            </a:r>
            <a:endParaRPr lang="en-US" dirty="0"/>
          </a:p>
          <a:p>
            <a:pPr lvl="1"/>
            <a:endParaRPr lang="en-US" dirty="0" smtClean="0"/>
          </a:p>
          <a:p>
            <a:endParaRPr lang="en-US" dirty="0"/>
          </a:p>
        </p:txBody>
      </p:sp>
    </p:spTree>
    <p:extLst>
      <p:ext uri="{BB962C8B-B14F-4D97-AF65-F5344CB8AC3E}">
        <p14:creationId xmlns:p14="http://schemas.microsoft.com/office/powerpoint/2010/main" val="11260752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Parenting and Attachment</a:t>
            </a:r>
            <a:endParaRPr lang="en-US" dirty="0"/>
          </a:p>
        </p:txBody>
      </p:sp>
      <p:sp>
        <p:nvSpPr>
          <p:cNvPr id="3" name="Content Placeholder 2"/>
          <p:cNvSpPr>
            <a:spLocks noGrp="1"/>
          </p:cNvSpPr>
          <p:nvPr>
            <p:ph idx="1"/>
          </p:nvPr>
        </p:nvSpPr>
        <p:spPr/>
        <p:txBody>
          <a:bodyPr>
            <a:normAutofit/>
          </a:bodyPr>
          <a:lstStyle/>
          <a:p>
            <a:pPr>
              <a:buFont typeface="Wingdings" charset="2"/>
              <a:buChar char="Ø"/>
            </a:pPr>
            <a:r>
              <a:rPr lang="en-US" sz="2400" dirty="0" smtClean="0"/>
              <a:t>With a trauma informed approach, healthcare team can:</a:t>
            </a:r>
          </a:p>
          <a:p>
            <a:pPr lvl="1">
              <a:buFont typeface="Wingdings" charset="2"/>
              <a:buChar char="Ø"/>
            </a:pPr>
            <a:r>
              <a:rPr lang="en-US" sz="2400" dirty="0" smtClean="0"/>
              <a:t> </a:t>
            </a:r>
            <a:r>
              <a:rPr lang="en-US" sz="2400" dirty="0"/>
              <a:t>E</a:t>
            </a:r>
            <a:r>
              <a:rPr lang="en-US" sz="2400" dirty="0" smtClean="0"/>
              <a:t>ducate parents about the health effects of ACEs</a:t>
            </a:r>
          </a:p>
          <a:p>
            <a:pPr lvl="1">
              <a:buFont typeface="Wingdings" charset="2"/>
              <a:buChar char="Ø"/>
            </a:pPr>
            <a:r>
              <a:rPr lang="en-US" sz="2400" dirty="0" smtClean="0"/>
              <a:t>Create an emotionally safe and nonjudgmental  space for parents to talk about their own ACEs</a:t>
            </a:r>
          </a:p>
          <a:p>
            <a:pPr lvl="1">
              <a:buFont typeface="Wingdings" charset="2"/>
              <a:buChar char="Ø"/>
            </a:pPr>
            <a:r>
              <a:rPr lang="en-US" sz="2400" dirty="0" smtClean="0"/>
              <a:t>Recognize that parenting may trigger their own traumatic experiences</a:t>
            </a:r>
          </a:p>
          <a:p>
            <a:pPr lvl="1">
              <a:buFont typeface="Wingdings" charset="2"/>
              <a:buChar char="Ø"/>
            </a:pPr>
            <a:r>
              <a:rPr lang="en-US" sz="2400" dirty="0" smtClean="0"/>
              <a:t>Identify families strengths</a:t>
            </a:r>
          </a:p>
          <a:p>
            <a:pPr lvl="1">
              <a:buFont typeface="Wingdings" charset="2"/>
              <a:buChar char="Ø"/>
            </a:pPr>
            <a:r>
              <a:rPr lang="en-US" sz="2400" dirty="0" smtClean="0"/>
              <a:t>Provide resources and skills for supportive parenting</a:t>
            </a:r>
          </a:p>
          <a:p>
            <a:pPr lvl="1"/>
            <a:endParaRPr lang="en-US" dirty="0"/>
          </a:p>
        </p:txBody>
      </p:sp>
    </p:spTree>
    <p:extLst>
      <p:ext uri="{BB962C8B-B14F-4D97-AF65-F5344CB8AC3E}">
        <p14:creationId xmlns:p14="http://schemas.microsoft.com/office/powerpoint/2010/main" val="29974769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Home for Children and Families Exposed to Violence and Abuse</a:t>
            </a:r>
            <a:endParaRPr lang="en-US" dirty="0"/>
          </a:p>
        </p:txBody>
      </p:sp>
      <p:sp>
        <p:nvSpPr>
          <p:cNvPr id="3" name="Content Placeholder 2"/>
          <p:cNvSpPr>
            <a:spLocks noGrp="1"/>
          </p:cNvSpPr>
          <p:nvPr>
            <p:ph idx="1"/>
          </p:nvPr>
        </p:nvSpPr>
        <p:spPr/>
        <p:txBody>
          <a:bodyPr>
            <a:normAutofit/>
          </a:bodyPr>
          <a:lstStyle/>
          <a:p>
            <a:pPr>
              <a:buFont typeface="Wingdings" charset="2"/>
              <a:buChar char="Ø"/>
            </a:pPr>
            <a:r>
              <a:rPr lang="en-US" sz="2800" dirty="0" smtClean="0"/>
              <a:t>Identify the population and track them</a:t>
            </a:r>
          </a:p>
          <a:p>
            <a:pPr>
              <a:buFont typeface="Wingdings" charset="2"/>
              <a:buChar char="Ø"/>
            </a:pPr>
            <a:r>
              <a:rPr lang="en-US" sz="2800" dirty="0" smtClean="0"/>
              <a:t>Assess the family and patients strengths/assets and need for specific services</a:t>
            </a:r>
          </a:p>
          <a:p>
            <a:pPr>
              <a:buFont typeface="Wingdings" charset="2"/>
              <a:buChar char="Ø"/>
            </a:pPr>
            <a:r>
              <a:rPr lang="en-US" sz="2800" dirty="0" smtClean="0"/>
              <a:t>Make referrals</a:t>
            </a:r>
          </a:p>
          <a:p>
            <a:pPr>
              <a:buFont typeface="Wingdings" charset="2"/>
              <a:buChar char="Ø"/>
            </a:pPr>
            <a:r>
              <a:rPr lang="en-US" sz="2800" dirty="0" smtClean="0"/>
              <a:t>Provide self management tools</a:t>
            </a:r>
          </a:p>
          <a:p>
            <a:pPr>
              <a:buFont typeface="Wingdings" charset="2"/>
              <a:buChar char="Ø"/>
            </a:pPr>
            <a:r>
              <a:rPr lang="en-US" sz="2800" dirty="0" smtClean="0"/>
              <a:t>Follow up and continuity of care</a:t>
            </a:r>
          </a:p>
          <a:p>
            <a:endParaRPr lang="en-US" dirty="0"/>
          </a:p>
        </p:txBody>
      </p:sp>
    </p:spTree>
    <p:extLst>
      <p:ext uri="{BB962C8B-B14F-4D97-AF65-F5344CB8AC3E}">
        <p14:creationId xmlns:p14="http://schemas.microsoft.com/office/powerpoint/2010/main" val="27446193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a:t>
            </a:r>
            <a:endParaRPr lang="en-US" dirty="0"/>
          </a:p>
        </p:txBody>
      </p:sp>
      <p:sp>
        <p:nvSpPr>
          <p:cNvPr id="3" name="Content Placeholder 2"/>
          <p:cNvSpPr>
            <a:spLocks noGrp="1"/>
          </p:cNvSpPr>
          <p:nvPr>
            <p:ph idx="1"/>
          </p:nvPr>
        </p:nvSpPr>
        <p:spPr/>
        <p:txBody>
          <a:bodyPr>
            <a:normAutofit/>
          </a:bodyPr>
          <a:lstStyle/>
          <a:p>
            <a:pPr marL="0" indent="0">
              <a:buNone/>
            </a:pPr>
            <a:r>
              <a:rPr lang="en-US" sz="2800" i="1" dirty="0" smtClean="0"/>
              <a:t>Resilience is the process of adapting well in the face of adversity, trauma, tragedy, threats, or significant sources of stress, such as family and relationship problems, serious health problems or workplace and financial stressors. It means  “bouncing back” from difficult experiences</a:t>
            </a:r>
          </a:p>
          <a:p>
            <a:pPr marL="0" indent="0">
              <a:buNone/>
            </a:pPr>
            <a:endParaRPr lang="en-US" sz="2800" i="1" dirty="0"/>
          </a:p>
          <a:p>
            <a:pPr marL="0" indent="0">
              <a:buNone/>
            </a:pPr>
            <a:r>
              <a:rPr lang="en-US" sz="2800" i="1" dirty="0" smtClean="0"/>
              <a:t>The Road to Resilience </a:t>
            </a:r>
            <a:r>
              <a:rPr lang="en-US" sz="2800" i="1" dirty="0" err="1" smtClean="0"/>
              <a:t>www.apa.org</a:t>
            </a:r>
            <a:endParaRPr lang="en-US" sz="2800" i="1" dirty="0"/>
          </a:p>
        </p:txBody>
      </p:sp>
    </p:spTree>
    <p:extLst>
      <p:ext uri="{BB962C8B-B14F-4D97-AF65-F5344CB8AC3E}">
        <p14:creationId xmlns:p14="http://schemas.microsoft.com/office/powerpoint/2010/main" val="32476212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Tarpon Springs, Florida</a:t>
            </a:r>
            <a:endParaRPr lang="en-US" dirty="0"/>
          </a:p>
        </p:txBody>
      </p:sp>
      <p:sp>
        <p:nvSpPr>
          <p:cNvPr id="5" name="Content Placeholder 4"/>
          <p:cNvSpPr>
            <a:spLocks noGrp="1"/>
          </p:cNvSpPr>
          <p:nvPr>
            <p:ph idx="1"/>
          </p:nvPr>
        </p:nvSpPr>
        <p:spPr/>
        <p:txBody>
          <a:bodyPr>
            <a:normAutofit/>
          </a:bodyPr>
          <a:lstStyle/>
          <a:p>
            <a:pPr>
              <a:buFont typeface="Wingdings" charset="2"/>
              <a:buChar char="Ø"/>
            </a:pPr>
            <a:r>
              <a:rPr lang="en-US" sz="2800" dirty="0" smtClean="0"/>
              <a:t>First trauma informed community</a:t>
            </a:r>
          </a:p>
          <a:p>
            <a:pPr>
              <a:buFont typeface="Wingdings" charset="2"/>
              <a:buChar char="Ø"/>
            </a:pPr>
            <a:r>
              <a:rPr lang="en-US" sz="2800" dirty="0" smtClean="0"/>
              <a:t>Small scenic gulf coast community ~24,000</a:t>
            </a:r>
          </a:p>
          <a:p>
            <a:pPr>
              <a:buFont typeface="Wingdings" charset="2"/>
              <a:buChar char="Ø"/>
            </a:pPr>
            <a:r>
              <a:rPr lang="en-US" sz="2800" smtClean="0"/>
              <a:t> </a:t>
            </a:r>
            <a:r>
              <a:rPr lang="en-US" sz="2800"/>
              <a:t>http://</a:t>
            </a:r>
            <a:r>
              <a:rPr lang="en-US" sz="2800" smtClean="0"/>
              <a:t>www.peace4tarpon.org</a:t>
            </a:r>
            <a:endParaRPr lang="en-US" sz="2800" dirty="0"/>
          </a:p>
        </p:txBody>
      </p:sp>
    </p:spTree>
    <p:extLst>
      <p:ext uri="{BB962C8B-B14F-4D97-AF65-F5344CB8AC3E}">
        <p14:creationId xmlns:p14="http://schemas.microsoft.com/office/powerpoint/2010/main" val="9495628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19" y="754472"/>
            <a:ext cx="8229600" cy="1143000"/>
          </a:xfrm>
        </p:spPr>
        <p:txBody>
          <a:bodyPr>
            <a:normAutofit fontScale="90000"/>
          </a:bodyPr>
          <a:lstStyle/>
          <a:p>
            <a:r>
              <a:rPr lang="en-US" dirty="0" smtClean="0"/>
              <a:t> Definition of Trauma</a:t>
            </a:r>
            <a:br>
              <a:rPr lang="en-US" dirty="0" smtClean="0"/>
            </a:br>
            <a:r>
              <a:rPr lang="en-US" dirty="0" smtClean="0"/>
              <a:t>(SAMSHA) </a:t>
            </a:r>
            <a:endParaRPr lang="en-US" dirty="0"/>
          </a:p>
        </p:txBody>
      </p:sp>
      <p:sp>
        <p:nvSpPr>
          <p:cNvPr id="3" name="Content Placeholder 2"/>
          <p:cNvSpPr>
            <a:spLocks noGrp="1"/>
          </p:cNvSpPr>
          <p:nvPr>
            <p:ph idx="1"/>
          </p:nvPr>
        </p:nvSpPr>
        <p:spPr>
          <a:xfrm>
            <a:off x="0" y="1383507"/>
            <a:ext cx="9076099" cy="4612397"/>
          </a:xfrm>
        </p:spPr>
        <p:txBody>
          <a:bodyPr>
            <a:normAutofit/>
          </a:bodyPr>
          <a:lstStyle/>
          <a:p>
            <a:pPr marL="0" indent="0">
              <a:buNone/>
            </a:pPr>
            <a:endParaRPr lang="en-US" sz="2800" dirty="0" smtClean="0"/>
          </a:p>
          <a:p>
            <a:pPr marL="0" indent="0">
              <a:buNone/>
            </a:pPr>
            <a:r>
              <a:rPr lang="en-US" i="1" dirty="0" smtClean="0"/>
              <a:t>Individual </a:t>
            </a:r>
            <a:r>
              <a:rPr lang="en-US" i="1" dirty="0"/>
              <a:t>trauma results from an </a:t>
            </a:r>
            <a:r>
              <a:rPr lang="en-US" b="1" i="1" dirty="0"/>
              <a:t>event</a:t>
            </a:r>
            <a:r>
              <a:rPr lang="en-US" i="1" dirty="0"/>
              <a:t>, series of events, </a:t>
            </a:r>
            <a:r>
              <a:rPr lang="en-US" i="1" dirty="0" smtClean="0"/>
              <a:t>or </a:t>
            </a:r>
            <a:r>
              <a:rPr lang="en-US" i="1" dirty="0"/>
              <a:t>a set of circumstances that is </a:t>
            </a:r>
            <a:r>
              <a:rPr lang="en-US" b="1" i="1" dirty="0"/>
              <a:t>experienced</a:t>
            </a:r>
            <a:r>
              <a:rPr lang="en-US" i="1" dirty="0"/>
              <a:t> by an individual as physically or emotionally harmful or threatening and that has lasting adverse </a:t>
            </a:r>
            <a:r>
              <a:rPr lang="en-US" b="1" i="1" dirty="0"/>
              <a:t>effects</a:t>
            </a:r>
            <a:r>
              <a:rPr lang="en-US" i="1" dirty="0"/>
              <a:t> on the individual’s functioning and physical, social, </a:t>
            </a:r>
            <a:r>
              <a:rPr lang="en-US" i="1" dirty="0" smtClean="0"/>
              <a:t>emotional, </a:t>
            </a:r>
            <a:r>
              <a:rPr lang="en-US" i="1" dirty="0"/>
              <a:t>or spiritual </a:t>
            </a:r>
            <a:r>
              <a:rPr lang="en-US" i="1" dirty="0" smtClean="0"/>
              <a:t>well-being</a:t>
            </a:r>
            <a:endParaRPr lang="en-US" dirty="0"/>
          </a:p>
          <a:p>
            <a:endParaRPr lang="en-US" dirty="0"/>
          </a:p>
        </p:txBody>
      </p:sp>
    </p:spTree>
    <p:extLst>
      <p:ext uri="{BB962C8B-B14F-4D97-AF65-F5344CB8AC3E}">
        <p14:creationId xmlns:p14="http://schemas.microsoft.com/office/powerpoint/2010/main" val="6804786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YOUR COMMUNITY RADAR</a:t>
            </a:r>
            <a:endParaRPr lang="en-US" dirty="0"/>
          </a:p>
        </p:txBody>
      </p:sp>
      <p:sp>
        <p:nvSpPr>
          <p:cNvPr id="3" name="Content Placeholder 2"/>
          <p:cNvSpPr>
            <a:spLocks noGrp="1"/>
          </p:cNvSpPr>
          <p:nvPr>
            <p:ph idx="1"/>
          </p:nvPr>
        </p:nvSpPr>
        <p:spPr/>
        <p:txBody>
          <a:bodyPr/>
          <a:lstStyle/>
          <a:p>
            <a:pPr>
              <a:buFont typeface="Wingdings" charset="2"/>
              <a:buChar char="Ø"/>
            </a:pPr>
            <a:r>
              <a:rPr lang="en-US" dirty="0" smtClean="0"/>
              <a:t>R- REFLECT</a:t>
            </a:r>
          </a:p>
          <a:p>
            <a:pPr>
              <a:buFont typeface="Wingdings" charset="2"/>
              <a:buChar char="Ø"/>
            </a:pPr>
            <a:r>
              <a:rPr lang="en-US" dirty="0" smtClean="0"/>
              <a:t>A- ASSESS</a:t>
            </a:r>
          </a:p>
          <a:p>
            <a:pPr>
              <a:buFont typeface="Wingdings" charset="2"/>
              <a:buChar char="Ø"/>
            </a:pPr>
            <a:r>
              <a:rPr lang="en-US" dirty="0" smtClean="0"/>
              <a:t>D- DECIDE</a:t>
            </a:r>
          </a:p>
          <a:p>
            <a:pPr>
              <a:buFont typeface="Wingdings" charset="2"/>
              <a:buChar char="Ø"/>
            </a:pPr>
            <a:r>
              <a:rPr lang="en-US" dirty="0" smtClean="0"/>
              <a:t>A- ACT</a:t>
            </a:r>
          </a:p>
          <a:p>
            <a:pPr>
              <a:buFont typeface="Wingdings" charset="2"/>
              <a:buChar char="Ø"/>
            </a:pPr>
            <a:r>
              <a:rPr lang="en-US" dirty="0" smtClean="0"/>
              <a:t>R- REFINE</a:t>
            </a:r>
          </a:p>
          <a:p>
            <a:pPr marL="0" indent="0">
              <a:buNone/>
            </a:pPr>
            <a:r>
              <a:rPr lang="en-US" sz="2800" i="1" dirty="0" smtClean="0"/>
              <a:t> AND MAY THE FORCE BE WITH YOU!</a:t>
            </a:r>
            <a:endParaRPr lang="en-US" sz="2800" i="1" dirty="0"/>
          </a:p>
        </p:txBody>
      </p:sp>
    </p:spTree>
    <p:extLst>
      <p:ext uri="{BB962C8B-B14F-4D97-AF65-F5344CB8AC3E}">
        <p14:creationId xmlns:p14="http://schemas.microsoft.com/office/powerpoint/2010/main" val="35556057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HSA&quot;s Concept of Trauma and Guidance for a Trauma-informed Approa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0"/>
            <a:ext cx="8892058" cy="6858000"/>
          </a:xfrm>
          <a:prstGeom prst="rect">
            <a:avLst/>
          </a:prstGeom>
        </p:spPr>
      </p:pic>
    </p:spTree>
    <p:extLst>
      <p:ext uri="{BB962C8B-B14F-4D97-AF65-F5344CB8AC3E}">
        <p14:creationId xmlns:p14="http://schemas.microsoft.com/office/powerpoint/2010/main" val="21144559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SHA TIP 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804"/>
            <a:ext cx="9061825" cy="4987544"/>
          </a:xfrm>
          <a:prstGeom prst="rect">
            <a:avLst/>
          </a:prstGeom>
        </p:spPr>
      </p:pic>
    </p:spTree>
    <p:extLst>
      <p:ext uri="{BB962C8B-B14F-4D97-AF65-F5344CB8AC3E}">
        <p14:creationId xmlns:p14="http://schemas.microsoft.com/office/powerpoint/2010/main" val="21349699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CTS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980" y="0"/>
            <a:ext cx="6417240" cy="6096377"/>
          </a:xfrm>
          <a:prstGeom prst="rect">
            <a:avLst/>
          </a:prstGeom>
        </p:spPr>
      </p:pic>
    </p:spTree>
    <p:extLst>
      <p:ext uri="{BB962C8B-B14F-4D97-AF65-F5344CB8AC3E}">
        <p14:creationId xmlns:p14="http://schemas.microsoft.com/office/powerpoint/2010/main" val="41913073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pPr>
              <a:buFont typeface="Wingdings" charset="2"/>
              <a:buChar char="Ø"/>
            </a:pPr>
            <a:r>
              <a:rPr lang="en-US" sz="2400" dirty="0" smtClean="0"/>
              <a:t>Academy on Violence and Abuse (AVA)</a:t>
            </a:r>
          </a:p>
          <a:p>
            <a:pPr marL="0" indent="0">
              <a:buNone/>
            </a:pPr>
            <a:r>
              <a:rPr lang="en-US" sz="2400" dirty="0">
                <a:hlinkClick r:id="rId2"/>
              </a:rPr>
              <a:t> </a:t>
            </a:r>
            <a:r>
              <a:rPr lang="en-US" sz="2400" dirty="0" smtClean="0">
                <a:hlinkClick r:id="rId2"/>
              </a:rPr>
              <a:t>   www.avahealth.org</a:t>
            </a:r>
            <a:endParaRPr lang="en-US" sz="2400" dirty="0" smtClean="0"/>
          </a:p>
          <a:p>
            <a:pPr>
              <a:buFont typeface="Wingdings" charset="2"/>
              <a:buChar char="Ø"/>
            </a:pPr>
            <a:r>
              <a:rPr lang="en-US" sz="2400" dirty="0" smtClean="0"/>
              <a:t>Substance Abuse and Mental Health Services Administration (SAMHSA) TIP 57</a:t>
            </a:r>
          </a:p>
          <a:p>
            <a:pPr>
              <a:buFont typeface="Wingdings" charset="2"/>
              <a:buChar char="Ø"/>
            </a:pPr>
            <a:r>
              <a:rPr lang="en-US" sz="2400" dirty="0" smtClean="0"/>
              <a:t>National Center for Trauma Informed Care</a:t>
            </a:r>
          </a:p>
          <a:p>
            <a:pPr>
              <a:buFont typeface="Wingdings" charset="2"/>
              <a:buChar char="Ø"/>
            </a:pPr>
            <a:r>
              <a:rPr lang="en-US" sz="2400" dirty="0" smtClean="0"/>
              <a:t>National Child Traumatic Stress Network (NCTSN)</a:t>
            </a:r>
          </a:p>
          <a:p>
            <a:pPr marL="0" indent="0">
              <a:buNone/>
            </a:pPr>
            <a:r>
              <a:rPr lang="en-US" sz="2400" dirty="0" smtClean="0">
                <a:hlinkClick r:id="rId3"/>
              </a:rPr>
              <a:t>    www.nctsn.org</a:t>
            </a:r>
            <a:endParaRPr lang="en-US" sz="2400" dirty="0" smtClean="0"/>
          </a:p>
        </p:txBody>
      </p:sp>
    </p:spTree>
    <p:extLst>
      <p:ext uri="{BB962C8B-B14F-4D97-AF65-F5344CB8AC3E}">
        <p14:creationId xmlns:p14="http://schemas.microsoft.com/office/powerpoint/2010/main" val="17927119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pPr>
              <a:buFont typeface="Wingdings" charset="2"/>
              <a:buChar char="Ø"/>
            </a:pPr>
            <a:r>
              <a:rPr lang="en-US" sz="2800" dirty="0"/>
              <a:t>American Academy of Pediatrics Medical Home for Children and Adolescents Exposed to Violence</a:t>
            </a:r>
          </a:p>
          <a:p>
            <a:pPr marL="0" indent="0">
              <a:buNone/>
            </a:pPr>
            <a:r>
              <a:rPr lang="en-US" sz="2800" dirty="0"/>
              <a:t>   </a:t>
            </a:r>
            <a:r>
              <a:rPr lang="en-US" sz="2800" dirty="0">
                <a:hlinkClick r:id="rId2"/>
              </a:rPr>
              <a:t>www.aap.org</a:t>
            </a:r>
            <a:endParaRPr lang="en-US" sz="2800" dirty="0"/>
          </a:p>
          <a:p>
            <a:pPr>
              <a:buFont typeface="Wingdings" charset="2"/>
              <a:buChar char="Ø"/>
            </a:pPr>
            <a:r>
              <a:rPr lang="en-US" sz="2800" dirty="0" smtClean="0"/>
              <a:t>American Academy of Pediatrics- plans for a Center on Healthy Resilient Children to be headed by Dr Bob Block past AVA &amp; AAP President </a:t>
            </a:r>
          </a:p>
          <a:p>
            <a:pPr>
              <a:buFont typeface="Wingdings" charset="2"/>
              <a:buChar char="Ø"/>
            </a:pPr>
            <a:r>
              <a:rPr lang="en-US" sz="2800" dirty="0" err="1" smtClean="0"/>
              <a:t>Acestoohigh.com</a:t>
            </a:r>
            <a:endParaRPr lang="en-US" sz="2800" dirty="0"/>
          </a:p>
        </p:txBody>
      </p:sp>
    </p:spTree>
    <p:extLst>
      <p:ext uri="{BB962C8B-B14F-4D97-AF65-F5344CB8AC3E}">
        <p14:creationId xmlns:p14="http://schemas.microsoft.com/office/powerpoint/2010/main" val="29932223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625" y="666750"/>
            <a:ext cx="8286750" cy="1938992"/>
          </a:xfrm>
          <a:prstGeom prst="rect">
            <a:avLst/>
          </a:prstGeom>
          <a:noFill/>
        </p:spPr>
        <p:txBody>
          <a:bodyPr wrap="square" rtlCol="0">
            <a:spAutoFit/>
          </a:bodyPr>
          <a:lstStyle/>
          <a:p>
            <a:pPr algn="ctr"/>
            <a:r>
              <a:rPr lang="en-US" sz="4000" dirty="0" smtClean="0"/>
              <a:t>Public Health Prevention </a:t>
            </a:r>
          </a:p>
          <a:p>
            <a:pPr algn="ctr"/>
            <a:r>
              <a:rPr lang="en-US" sz="4000" dirty="0" smtClean="0"/>
              <a:t>Social </a:t>
            </a:r>
            <a:r>
              <a:rPr lang="en-US" sz="4000" dirty="0" smtClean="0"/>
              <a:t>Ecological Model</a:t>
            </a:r>
          </a:p>
          <a:p>
            <a:pPr algn="ctr"/>
            <a:endParaRPr lang="en-US" sz="4000" dirty="0"/>
          </a:p>
        </p:txBody>
      </p:sp>
      <p:pic>
        <p:nvPicPr>
          <p:cNvPr id="5" name="Picture 4" descr="social-ecological mod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50" y="1905802"/>
            <a:ext cx="8566150" cy="4437196"/>
          </a:xfrm>
          <a:prstGeom prst="rect">
            <a:avLst/>
          </a:prstGeom>
          <a:effectLst>
            <a:outerShdw blurRad="50800" dist="38100" dir="18900000" algn="bl" rotWithShape="0">
              <a:prstClr val="black">
                <a:alpha val="40000"/>
              </a:prstClr>
            </a:outerShdw>
          </a:effectLst>
        </p:spPr>
      </p:pic>
      <p:sp>
        <p:nvSpPr>
          <p:cNvPr id="2" name="TextBox 1"/>
          <p:cNvSpPr txBox="1"/>
          <p:nvPr/>
        </p:nvSpPr>
        <p:spPr>
          <a:xfrm>
            <a:off x="852159" y="6066291"/>
            <a:ext cx="7335251" cy="923330"/>
          </a:xfrm>
          <a:prstGeom prst="rect">
            <a:avLst/>
          </a:prstGeom>
          <a:noFill/>
        </p:spPr>
        <p:txBody>
          <a:bodyPr wrap="square" rtlCol="0">
            <a:spAutoFit/>
          </a:bodyPr>
          <a:lstStyle/>
          <a:p>
            <a:r>
              <a:rPr lang="en-US" dirty="0">
                <a:hlinkClick r:id="rId4"/>
              </a:rPr>
              <a:t>http://www.cdc.gov/violenceprevention/overview/social-</a:t>
            </a:r>
            <a:r>
              <a:rPr lang="en-US" dirty="0" smtClean="0">
                <a:hlinkClick r:id="rId4"/>
              </a:rPr>
              <a:t>ecologicalmodel.html</a:t>
            </a:r>
            <a:endParaRPr lang="en-US" dirty="0" smtClean="0"/>
          </a:p>
          <a:p>
            <a:endParaRPr lang="en-US" dirty="0"/>
          </a:p>
        </p:txBody>
      </p:sp>
    </p:spTree>
    <p:extLst>
      <p:ext uri="{BB962C8B-B14F-4D97-AF65-F5344CB8AC3E}">
        <p14:creationId xmlns:p14="http://schemas.microsoft.com/office/powerpoint/2010/main" val="23127859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dirty="0" smtClean="0"/>
              <a:t>Principles of Trauma-Informed Care</a:t>
            </a:r>
            <a:endParaRPr lang="en-US" sz="4000" dirty="0"/>
          </a:p>
        </p:txBody>
      </p:sp>
      <p:sp>
        <p:nvSpPr>
          <p:cNvPr id="3" name="Content Placeholder 2"/>
          <p:cNvSpPr>
            <a:spLocks noGrp="1"/>
          </p:cNvSpPr>
          <p:nvPr>
            <p:ph idx="1"/>
          </p:nvPr>
        </p:nvSpPr>
        <p:spPr>
          <a:xfrm>
            <a:off x="914400" y="1681682"/>
            <a:ext cx="8229600" cy="3234350"/>
          </a:xfrm>
        </p:spPr>
        <p:txBody>
          <a:bodyPr>
            <a:normAutofit fontScale="85000" lnSpcReduction="20000"/>
          </a:bodyPr>
          <a:lstStyle/>
          <a:p>
            <a:pPr marL="0" indent="0">
              <a:buNone/>
            </a:pPr>
            <a:r>
              <a:rPr lang="en-US" sz="2800" dirty="0"/>
              <a:t>A trauma-informed approach integrates the following key elements</a:t>
            </a:r>
            <a:r>
              <a:rPr lang="en-US" sz="2800" dirty="0" smtClean="0"/>
              <a:t>:</a:t>
            </a:r>
          </a:p>
          <a:p>
            <a:pPr>
              <a:buClr>
                <a:schemeClr val="accent1">
                  <a:lumMod val="50000"/>
                </a:schemeClr>
              </a:buClr>
              <a:buFont typeface="Wingdings" charset="2"/>
              <a:buChar char="Ø"/>
            </a:pPr>
            <a:r>
              <a:rPr lang="en-US" sz="2800" dirty="0" smtClean="0"/>
              <a:t> </a:t>
            </a:r>
            <a:r>
              <a:rPr lang="en-US" sz="2800" dirty="0"/>
              <a:t>R</a:t>
            </a:r>
            <a:r>
              <a:rPr lang="en-US" sz="2800" dirty="0" smtClean="0"/>
              <a:t>ealizing </a:t>
            </a:r>
            <a:r>
              <a:rPr lang="en-US" sz="2800" dirty="0"/>
              <a:t>the prevalence of </a:t>
            </a:r>
            <a:r>
              <a:rPr lang="en-US" sz="2800" dirty="0" smtClean="0"/>
              <a:t>trauma exposure &gt;60% of men and &gt;50% of women </a:t>
            </a:r>
          </a:p>
          <a:p>
            <a:pPr>
              <a:buClr>
                <a:schemeClr val="accent1">
                  <a:lumMod val="50000"/>
                </a:schemeClr>
              </a:buClr>
              <a:buFont typeface="Wingdings" charset="2"/>
              <a:buChar char="Ø"/>
            </a:pPr>
            <a:r>
              <a:rPr lang="en-US" sz="2800" dirty="0" smtClean="0"/>
              <a:t>Recognizing </a:t>
            </a:r>
            <a:r>
              <a:rPr lang="en-US" sz="2800" dirty="0"/>
              <a:t>how trauma affects </a:t>
            </a:r>
            <a:r>
              <a:rPr lang="en-US" sz="2800" dirty="0" smtClean="0"/>
              <a:t/>
            </a:r>
            <a:br>
              <a:rPr lang="en-US" sz="2800" dirty="0" smtClean="0"/>
            </a:br>
            <a:r>
              <a:rPr lang="en-US" sz="2800" dirty="0" smtClean="0"/>
              <a:t>individuals, families, </a:t>
            </a:r>
            <a:r>
              <a:rPr lang="en-US" sz="2800" dirty="0"/>
              <a:t>and </a:t>
            </a:r>
            <a:r>
              <a:rPr lang="en-US" sz="2800" dirty="0" smtClean="0"/>
              <a:t/>
            </a:r>
            <a:br>
              <a:rPr lang="en-US" sz="2800" dirty="0" smtClean="0"/>
            </a:br>
            <a:r>
              <a:rPr lang="en-US" sz="2800" dirty="0" smtClean="0"/>
              <a:t>communities</a:t>
            </a:r>
          </a:p>
          <a:p>
            <a:pPr marL="398463" indent="-398463">
              <a:buClr>
                <a:schemeClr val="accent1">
                  <a:lumMod val="50000"/>
                </a:schemeClr>
              </a:buClr>
              <a:buFont typeface="Wingdings" charset="2"/>
              <a:buChar char="Ø"/>
            </a:pPr>
            <a:r>
              <a:rPr lang="en-US" sz="2800" dirty="0" smtClean="0"/>
              <a:t> responding </a:t>
            </a:r>
            <a:r>
              <a:rPr lang="en-US" sz="2800" dirty="0"/>
              <a:t>to </a:t>
            </a:r>
            <a:r>
              <a:rPr lang="en-US" sz="2800" dirty="0" smtClean="0"/>
              <a:t/>
            </a:r>
            <a:br>
              <a:rPr lang="en-US" sz="2800" dirty="0" smtClean="0"/>
            </a:br>
            <a:r>
              <a:rPr lang="en-US" sz="2800" dirty="0" smtClean="0"/>
              <a:t>this knowledge</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646" y="3154001"/>
            <a:ext cx="1647825" cy="165735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223446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dirty="0" smtClean="0"/>
              <a:t>Principles </a:t>
            </a:r>
            <a:r>
              <a:rPr lang="en-US" sz="4000" dirty="0"/>
              <a:t>of </a:t>
            </a:r>
            <a:r>
              <a:rPr lang="en-US" sz="4000" dirty="0" smtClean="0"/>
              <a:t>Trauma-Informed </a:t>
            </a:r>
            <a:r>
              <a:rPr lang="en-US" sz="4000" dirty="0"/>
              <a:t>Care</a:t>
            </a:r>
          </a:p>
        </p:txBody>
      </p:sp>
      <p:sp>
        <p:nvSpPr>
          <p:cNvPr id="3" name="Content Placeholder 2"/>
          <p:cNvSpPr>
            <a:spLocks noGrp="1"/>
          </p:cNvSpPr>
          <p:nvPr>
            <p:ph idx="1"/>
          </p:nvPr>
        </p:nvSpPr>
        <p:spPr>
          <a:xfrm>
            <a:off x="819339" y="1464399"/>
            <a:ext cx="8229600" cy="3279618"/>
          </a:xfrm>
        </p:spPr>
        <p:txBody>
          <a:bodyPr/>
          <a:lstStyle/>
          <a:p>
            <a:pPr>
              <a:buClr>
                <a:schemeClr val="accent1">
                  <a:lumMod val="50000"/>
                </a:schemeClr>
              </a:buClr>
              <a:buFont typeface="Wingdings" charset="2"/>
              <a:buChar char="Ø"/>
            </a:pPr>
            <a:r>
              <a:rPr lang="en-US" sz="2400" dirty="0" smtClean="0"/>
              <a:t>The </a:t>
            </a:r>
            <a:r>
              <a:rPr lang="en-US" sz="2400" dirty="0"/>
              <a:t>core principles of </a:t>
            </a:r>
            <a:r>
              <a:rPr lang="en-US" sz="2400" dirty="0" smtClean="0"/>
              <a:t>trauma-informed </a:t>
            </a:r>
            <a:r>
              <a:rPr lang="en-US" sz="2400" dirty="0"/>
              <a:t>care </a:t>
            </a:r>
            <a:r>
              <a:rPr lang="en-US" sz="2400" dirty="0" smtClean="0"/>
              <a:t>are:</a:t>
            </a:r>
          </a:p>
          <a:p>
            <a:pPr lvl="1">
              <a:buClr>
                <a:schemeClr val="accent1">
                  <a:lumMod val="50000"/>
                </a:schemeClr>
              </a:buClr>
              <a:buFont typeface="Arial" panose="020B0604020202020204" pitchFamily="34" charset="0"/>
              <a:buChar char="•"/>
            </a:pPr>
            <a:r>
              <a:rPr lang="en-US" sz="2000" dirty="0" smtClean="0"/>
              <a:t>Safety</a:t>
            </a:r>
          </a:p>
          <a:p>
            <a:pPr lvl="1">
              <a:buClr>
                <a:schemeClr val="accent1">
                  <a:lumMod val="50000"/>
                </a:schemeClr>
              </a:buClr>
              <a:buFont typeface="Arial" panose="020B0604020202020204" pitchFamily="34" charset="0"/>
              <a:buChar char="•"/>
            </a:pPr>
            <a:r>
              <a:rPr lang="en-US" sz="2000" dirty="0" smtClean="0"/>
              <a:t>Trustworthiness</a:t>
            </a:r>
            <a:endParaRPr lang="en-US" sz="2000" dirty="0"/>
          </a:p>
          <a:p>
            <a:pPr lvl="1">
              <a:buClr>
                <a:schemeClr val="accent1">
                  <a:lumMod val="50000"/>
                </a:schemeClr>
              </a:buClr>
              <a:buFont typeface="Arial" panose="020B0604020202020204" pitchFamily="34" charset="0"/>
              <a:buChar char="•"/>
            </a:pPr>
            <a:r>
              <a:rPr lang="en-US" sz="2000" dirty="0" smtClean="0"/>
              <a:t>Choice</a:t>
            </a:r>
          </a:p>
          <a:p>
            <a:pPr lvl="1">
              <a:buClr>
                <a:schemeClr val="accent1">
                  <a:lumMod val="50000"/>
                </a:schemeClr>
              </a:buClr>
              <a:buFont typeface="Arial" panose="020B0604020202020204" pitchFamily="34" charset="0"/>
              <a:buChar char="•"/>
            </a:pPr>
            <a:r>
              <a:rPr lang="en-US" sz="2000" dirty="0" smtClean="0"/>
              <a:t>Collaboration </a:t>
            </a:r>
            <a:endParaRPr lang="en-US" sz="2000" dirty="0"/>
          </a:p>
          <a:p>
            <a:pPr lvl="1">
              <a:buClr>
                <a:schemeClr val="accent1">
                  <a:lumMod val="50000"/>
                </a:schemeClr>
              </a:buClr>
              <a:buFont typeface="Arial" panose="020B0604020202020204" pitchFamily="34" charset="0"/>
              <a:buChar char="•"/>
            </a:pPr>
            <a:r>
              <a:rPr lang="en-US" sz="2000" dirty="0" smtClean="0"/>
              <a:t>Empowerment </a:t>
            </a:r>
          </a:p>
          <a:p>
            <a:pPr>
              <a:buClr>
                <a:schemeClr val="accent1">
                  <a:lumMod val="50000"/>
                </a:schemeClr>
              </a:buClr>
              <a:buFont typeface="Wingdings" charset="2"/>
              <a:buChar char="Ø"/>
            </a:pPr>
            <a:r>
              <a:rPr lang="en-US" sz="2400" dirty="0" smtClean="0"/>
              <a:t>Such </a:t>
            </a:r>
            <a:r>
              <a:rPr lang="en-US" sz="2400" dirty="0"/>
              <a:t>principles can be infused into all areas of </a:t>
            </a:r>
            <a:r>
              <a:rPr lang="en-US" sz="2400" dirty="0" smtClean="0"/>
              <a:t/>
            </a:r>
            <a:br>
              <a:rPr lang="en-US" sz="2400" dirty="0" smtClean="0"/>
            </a:br>
            <a:r>
              <a:rPr lang="en-US" sz="2400" dirty="0" smtClean="0"/>
              <a:t>clinical practice</a:t>
            </a:r>
            <a:r>
              <a:rPr lang="en-US" sz="2400" dirty="0"/>
              <a:t> </a:t>
            </a:r>
            <a:r>
              <a:rPr lang="en-US" sz="2400" dirty="0" smtClean="0"/>
              <a:t>and environment</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003" y="1913072"/>
            <a:ext cx="2386934" cy="178895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0129540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of Trauma-Informed Care</a:t>
            </a:r>
          </a:p>
        </p:txBody>
      </p:sp>
      <p:sp>
        <p:nvSpPr>
          <p:cNvPr id="3" name="Content Placeholder 2"/>
          <p:cNvSpPr>
            <a:spLocks noGrp="1"/>
          </p:cNvSpPr>
          <p:nvPr>
            <p:ph idx="1"/>
          </p:nvPr>
        </p:nvSpPr>
        <p:spPr/>
        <p:txBody>
          <a:bodyPr>
            <a:normAutofit/>
          </a:bodyPr>
          <a:lstStyle/>
          <a:p>
            <a:pPr>
              <a:buFont typeface="Wingdings" charset="2"/>
              <a:buChar char="Ø"/>
            </a:pPr>
            <a:r>
              <a:rPr lang="en-US" sz="2800" dirty="0" smtClean="0"/>
              <a:t>Assess and strengthen protective factors</a:t>
            </a:r>
          </a:p>
          <a:p>
            <a:pPr>
              <a:buFont typeface="Wingdings" charset="2"/>
              <a:buChar char="Ø"/>
            </a:pPr>
            <a:r>
              <a:rPr lang="en-US" sz="2800" dirty="0" smtClean="0"/>
              <a:t>Complex trauma and its effects are often unrecognized, misdiagnosed and misaddressed</a:t>
            </a:r>
          </a:p>
          <a:p>
            <a:pPr>
              <a:buFont typeface="Wingdings" charset="2"/>
              <a:buChar char="Ø"/>
            </a:pPr>
            <a:r>
              <a:rPr lang="en-US" sz="2800" dirty="0" smtClean="0"/>
              <a:t>People impacted with trauma present to multiple services, care is fragmented, poor follow up</a:t>
            </a:r>
          </a:p>
          <a:p>
            <a:pPr>
              <a:buFont typeface="Wingdings" charset="2"/>
              <a:buChar char="Ø"/>
            </a:pPr>
            <a:r>
              <a:rPr lang="en-US" sz="2800" dirty="0" smtClean="0"/>
              <a:t>And this can lead to retraumatization</a:t>
            </a:r>
            <a:endParaRPr lang="en-US" sz="2800" dirty="0"/>
          </a:p>
        </p:txBody>
      </p:sp>
    </p:spTree>
    <p:extLst>
      <p:ext uri="{BB962C8B-B14F-4D97-AF65-F5344CB8AC3E}">
        <p14:creationId xmlns:p14="http://schemas.microsoft.com/office/powerpoint/2010/main" val="25879390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Trauma</a:t>
            </a:r>
            <a:endParaRPr lang="en-US" dirty="0"/>
          </a:p>
        </p:txBody>
      </p:sp>
      <p:sp>
        <p:nvSpPr>
          <p:cNvPr id="3" name="Content Placeholder 2"/>
          <p:cNvSpPr>
            <a:spLocks noGrp="1"/>
          </p:cNvSpPr>
          <p:nvPr>
            <p:ph idx="1"/>
          </p:nvPr>
        </p:nvSpPr>
        <p:spPr>
          <a:xfrm>
            <a:off x="457200" y="816496"/>
            <a:ext cx="8229600" cy="5309667"/>
          </a:xfrm>
        </p:spPr>
        <p:txBody>
          <a:bodyPr>
            <a:normAutofit/>
          </a:bodyPr>
          <a:lstStyle/>
          <a:p>
            <a:endParaRPr lang="en-US" dirty="0"/>
          </a:p>
          <a:p>
            <a:pPr>
              <a:buFont typeface="Wingdings" charset="2"/>
              <a:buChar char="Ø"/>
            </a:pPr>
            <a:r>
              <a:rPr lang="en-US" dirty="0" smtClean="0"/>
              <a:t> </a:t>
            </a:r>
            <a:r>
              <a:rPr lang="en-US" sz="2800" dirty="0"/>
              <a:t>Interpersonal violence –abuse, rape, DV, violent crime</a:t>
            </a:r>
            <a:r>
              <a:rPr lang="en-US" sz="2800" dirty="0" smtClean="0"/>
              <a:t>, gangs</a:t>
            </a:r>
            <a:r>
              <a:rPr lang="en-US" sz="2800" dirty="0"/>
              <a:t>, bullying</a:t>
            </a:r>
          </a:p>
          <a:p>
            <a:pPr>
              <a:buFont typeface="Wingdings" charset="2"/>
              <a:buChar char="Ø"/>
            </a:pPr>
            <a:r>
              <a:rPr lang="en-US" sz="2800" dirty="0" smtClean="0"/>
              <a:t> </a:t>
            </a:r>
            <a:r>
              <a:rPr lang="en-US" sz="2800" dirty="0"/>
              <a:t>Social violence – war, terrorism, disasters</a:t>
            </a:r>
          </a:p>
          <a:p>
            <a:pPr>
              <a:buFont typeface="Wingdings" charset="2"/>
              <a:buChar char="Ø"/>
            </a:pPr>
            <a:r>
              <a:rPr lang="en-US" sz="2800" dirty="0" smtClean="0"/>
              <a:t> </a:t>
            </a:r>
            <a:r>
              <a:rPr lang="en-US" sz="2800" dirty="0"/>
              <a:t>Chronic social stressors – racism, poverty, </a:t>
            </a:r>
            <a:r>
              <a:rPr lang="en-US" sz="2800" dirty="0" smtClean="0"/>
              <a:t>humiliation</a:t>
            </a:r>
            <a:endParaRPr lang="en-US" sz="2800" dirty="0"/>
          </a:p>
        </p:txBody>
      </p:sp>
    </p:spTree>
    <p:extLst>
      <p:ext uri="{BB962C8B-B14F-4D97-AF65-F5344CB8AC3E}">
        <p14:creationId xmlns:p14="http://schemas.microsoft.com/office/powerpoint/2010/main" val="11717370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Trauma</a:t>
            </a:r>
            <a:endParaRPr lang="en-US" dirty="0"/>
          </a:p>
        </p:txBody>
      </p:sp>
      <p:sp>
        <p:nvSpPr>
          <p:cNvPr id="3" name="Content Placeholder 2"/>
          <p:cNvSpPr>
            <a:spLocks noGrp="1"/>
          </p:cNvSpPr>
          <p:nvPr>
            <p:ph idx="1"/>
          </p:nvPr>
        </p:nvSpPr>
        <p:spPr/>
        <p:txBody>
          <a:bodyPr>
            <a:normAutofit/>
          </a:bodyPr>
          <a:lstStyle/>
          <a:p>
            <a:pPr>
              <a:buFont typeface="Wingdings" charset="2"/>
              <a:buChar char="Ø"/>
            </a:pPr>
            <a:r>
              <a:rPr lang="en-US" sz="2800" dirty="0" smtClean="0"/>
              <a:t>Cultural </a:t>
            </a:r>
            <a:r>
              <a:rPr lang="en-US" sz="2800" dirty="0"/>
              <a:t>dislocation</a:t>
            </a:r>
          </a:p>
          <a:p>
            <a:pPr>
              <a:buFont typeface="Wingdings" charset="2"/>
              <a:buChar char="Ø"/>
            </a:pPr>
            <a:r>
              <a:rPr lang="en-US" sz="2800" dirty="0" smtClean="0"/>
              <a:t> </a:t>
            </a:r>
            <a:r>
              <a:rPr lang="en-US" sz="2800" dirty="0"/>
              <a:t>Institutional (or “sanctuary”) trauma</a:t>
            </a:r>
          </a:p>
          <a:p>
            <a:pPr>
              <a:buFont typeface="Wingdings" charset="2"/>
              <a:buChar char="Ø"/>
            </a:pPr>
            <a:r>
              <a:rPr lang="en-US" sz="2800" dirty="0" smtClean="0"/>
              <a:t>Organizational </a:t>
            </a:r>
            <a:r>
              <a:rPr lang="en-US" sz="2800" dirty="0"/>
              <a:t>trauma</a:t>
            </a:r>
          </a:p>
          <a:p>
            <a:pPr>
              <a:buFont typeface="Wingdings" charset="2"/>
              <a:buChar char="Ø"/>
            </a:pPr>
            <a:r>
              <a:rPr lang="en-US" sz="2800" dirty="0" smtClean="0"/>
              <a:t>Historical </a:t>
            </a:r>
            <a:r>
              <a:rPr lang="en-US" sz="2800" dirty="0"/>
              <a:t>trauma</a:t>
            </a:r>
          </a:p>
          <a:p>
            <a:endParaRPr lang="en-US" dirty="0"/>
          </a:p>
        </p:txBody>
      </p:sp>
    </p:spTree>
    <p:extLst>
      <p:ext uri="{BB962C8B-B14F-4D97-AF65-F5344CB8AC3E}">
        <p14:creationId xmlns:p14="http://schemas.microsoft.com/office/powerpoint/2010/main" val="11650413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Current Concepts</a:t>
            </a:r>
            <a:endParaRPr lang="en-US" dirty="0"/>
          </a:p>
        </p:txBody>
      </p:sp>
      <p:sp>
        <p:nvSpPr>
          <p:cNvPr id="3" name="Content Placeholder 2"/>
          <p:cNvSpPr>
            <a:spLocks noGrp="1"/>
          </p:cNvSpPr>
          <p:nvPr>
            <p:ph idx="1"/>
          </p:nvPr>
        </p:nvSpPr>
        <p:spPr/>
        <p:txBody>
          <a:bodyPr>
            <a:normAutofit/>
          </a:bodyPr>
          <a:lstStyle/>
          <a:p>
            <a:pPr>
              <a:buFont typeface="Wingdings" charset="2"/>
              <a:buChar char="Ø"/>
            </a:pPr>
            <a:r>
              <a:rPr lang="en-US" sz="2800" dirty="0" smtClean="0"/>
              <a:t>Adverse Childhood Experiences (ACEs)studies</a:t>
            </a:r>
          </a:p>
          <a:p>
            <a:pPr>
              <a:buFont typeface="Wingdings" charset="2"/>
              <a:buChar char="Ø"/>
            </a:pPr>
            <a:r>
              <a:rPr lang="en-US" sz="2800" dirty="0" smtClean="0"/>
              <a:t>EcoBioDevelopmental Framework ( American Academy of Pediatrics)</a:t>
            </a:r>
          </a:p>
          <a:p>
            <a:pPr>
              <a:buFont typeface="Wingdings" charset="2"/>
              <a:buChar char="Ø"/>
            </a:pPr>
            <a:r>
              <a:rPr lang="en-US" sz="2800" dirty="0" smtClean="0"/>
              <a:t>Epigenetics- how environment affects the regulation of our genome</a:t>
            </a:r>
          </a:p>
          <a:p>
            <a:pPr>
              <a:buFont typeface="Wingdings" charset="2"/>
              <a:buChar char="Ø"/>
            </a:pPr>
            <a:r>
              <a:rPr lang="en-US" sz="2800" dirty="0"/>
              <a:t>Parenting and Attachment </a:t>
            </a:r>
            <a:r>
              <a:rPr lang="en-US" sz="2800" dirty="0" smtClean="0"/>
              <a:t>Theory</a:t>
            </a:r>
          </a:p>
          <a:p>
            <a:pPr>
              <a:buFont typeface="Wingdings" charset="2"/>
              <a:buChar char="Ø"/>
            </a:pPr>
            <a:r>
              <a:rPr lang="en-US" sz="2800" dirty="0" smtClean="0"/>
              <a:t>Medical Home for Children Exposed to Violence ( American Academy of Pediatrics)</a:t>
            </a:r>
          </a:p>
        </p:txBody>
      </p:sp>
    </p:spTree>
    <p:extLst>
      <p:ext uri="{BB962C8B-B14F-4D97-AF65-F5344CB8AC3E}">
        <p14:creationId xmlns:p14="http://schemas.microsoft.com/office/powerpoint/2010/main" val="38495231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VAmaster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AVAmaster2014.potx</Template>
  <TotalTime>8085</TotalTime>
  <Words>1012</Words>
  <Application>Microsoft Macintosh PowerPoint</Application>
  <PresentationFormat>On-screen Show (4:3)</PresentationFormat>
  <Paragraphs>129</Paragraphs>
  <Slides>25</Slides>
  <Notes>4</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AVAmaster2014</vt:lpstr>
      <vt:lpstr>Trauma Informed Healthcare and Communities </vt:lpstr>
      <vt:lpstr> Definition of Trauma (SAMSHA) </vt:lpstr>
      <vt:lpstr>PowerPoint Presentation</vt:lpstr>
      <vt:lpstr>Principles of Trauma-Informed Care</vt:lpstr>
      <vt:lpstr>Principles of Trauma-Informed Care</vt:lpstr>
      <vt:lpstr>Principles of Trauma-Informed Care</vt:lpstr>
      <vt:lpstr>Types of Trauma</vt:lpstr>
      <vt:lpstr>Types of Trauma</vt:lpstr>
      <vt:lpstr>A Few Current Concepts</vt:lpstr>
      <vt:lpstr>EcoBioDevelopmental Framework</vt:lpstr>
      <vt:lpstr>Epigenetics</vt:lpstr>
      <vt:lpstr>Epigenetics</vt:lpstr>
      <vt:lpstr>Toxic Stress</vt:lpstr>
      <vt:lpstr>Brain and Stress</vt:lpstr>
      <vt:lpstr>Parenting and Attachment</vt:lpstr>
      <vt:lpstr>Parenting and Attachment</vt:lpstr>
      <vt:lpstr>Medical Home for Children and Families Exposed to Violence and Abuse</vt:lpstr>
      <vt:lpstr>Resilience</vt:lpstr>
      <vt:lpstr>Tarpon Springs, Florida</vt:lpstr>
      <vt:lpstr>BUILD YOUR COMMUNITY RADAR</vt:lpstr>
      <vt:lpstr>PowerPoint Presentation</vt:lpstr>
      <vt:lpstr>PowerPoint Presentation</vt:lpstr>
      <vt:lpstr>PowerPoint Presentation</vt:lpstr>
      <vt:lpstr>Resources</vt:lpstr>
      <vt:lpstr>Resources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Informed Care</dc:title>
  <dc:creator>Tasneem Ismailji</dc:creator>
  <cp:lastModifiedBy>Tasneem Ismailji</cp:lastModifiedBy>
  <cp:revision>65</cp:revision>
  <dcterms:created xsi:type="dcterms:W3CDTF">2014-04-22T22:57:25Z</dcterms:created>
  <dcterms:modified xsi:type="dcterms:W3CDTF">2015-01-23T00:08:35Z</dcterms:modified>
</cp:coreProperties>
</file>