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6" r:id="rId4"/>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3712" autoAdjust="0"/>
  </p:normalViewPr>
  <p:slideViewPr>
    <p:cSldViewPr snapToGrid="0" snapToObjects="1" showGuides="1">
      <p:cViewPr>
        <p:scale>
          <a:sx n="100" d="100"/>
          <a:sy n="100" d="100"/>
        </p:scale>
        <p:origin x="-22080" y="-1074"/>
      </p:cViewPr>
      <p:guideLst>
        <p:guide orient="horz" pos="3318"/>
        <p:guide orient="horz" pos="288"/>
        <p:guide orient="horz" pos="20160"/>
        <p:guide orient="horz"/>
        <p:guide pos="581"/>
        <p:guide pos="270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10/28/2015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10/28/2015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41030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41"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587165"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587166"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22258339"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22250400"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2914027"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2914027"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2914027"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2914027"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2914027"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2914027"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904188"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9"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6" y="6295353"/>
            <a:ext cx="13591277"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38" y="5431995"/>
            <a:ext cx="1357312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22338" y="18240478"/>
            <a:ext cx="1359286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942080" y="17409229"/>
            <a:ext cx="1357312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5154276" y="2159508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5154276" y="20739663"/>
            <a:ext cx="1357153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5162215" y="629535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5154277" y="5431995"/>
            <a:ext cx="135794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9395741" y="5431995"/>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9395741" y="6295353"/>
            <a:ext cx="13576029"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9395741" y="17377122"/>
            <a:ext cx="13576029"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9390710" y="18157350"/>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9395741" y="25845657"/>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9395742" y="26625887"/>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212225"/>
            <a:ext cx="10056813"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922341" y="5348867"/>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02598" y="15043762"/>
            <a:ext cx="1005840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587163" y="6204287"/>
            <a:ext cx="20720048"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11587164" y="5348867"/>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11587164" y="21896538"/>
            <a:ext cx="20720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11587162" y="21074746"/>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32905536" y="5348867"/>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32905536" y="6212225"/>
            <a:ext cx="10047018"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32905536"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32905536" y="15011402"/>
            <a:ext cx="10052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32905536" y="25669876"/>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32905536" y="26436774"/>
            <a:ext cx="10052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image" Target="../media/image7.png"/><Relationship Id="rId18" Type="http://schemas.openxmlformats.org/officeDocument/2006/relationships/image" Target="../media/image2.wmf"/><Relationship Id="rId3" Type="http://schemas.openxmlformats.org/officeDocument/2006/relationships/vmlDrawing" Target="../drawings/vmlDrawing2.vml"/><Relationship Id="rId7" Type="http://schemas.openxmlformats.org/officeDocument/2006/relationships/oleObject" Target="../embeddings/oleObject6.bin"/><Relationship Id="rId12" Type="http://schemas.openxmlformats.org/officeDocument/2006/relationships/image" Target="../media/image6.png"/><Relationship Id="rId17" Type="http://schemas.openxmlformats.org/officeDocument/2006/relationships/oleObject" Target="../embeddings/oleObject8.bin"/><Relationship Id="rId2" Type="http://schemas.openxmlformats.org/officeDocument/2006/relationships/theme" Target="../theme/theme2.xml"/><Relationship Id="rId16"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5.png"/><Relationship Id="rId5" Type="http://schemas.openxmlformats.org/officeDocument/2006/relationships/image" Target="../media/image3.wmf"/><Relationship Id="rId15" Type="http://schemas.openxmlformats.org/officeDocument/2006/relationships/oleObject" Target="../embeddings/oleObject7.bin"/><Relationship Id="rId10" Type="http://schemas.openxmlformats.org/officeDocument/2006/relationships/image" Target="../media/image10.jpeg"/><Relationship Id="rId4" Type="http://schemas.openxmlformats.org/officeDocument/2006/relationships/oleObject" Target="../embeddings/oleObject5.bin"/><Relationship Id="rId9" Type="http://schemas.openxmlformats.org/officeDocument/2006/relationships/hyperlink" Target="http://www.facebook.com/pages/PosterPresentationscom/217914411419?v=app_4949752878&amp;ref=ts" TargetMode="External"/><Relationship Id="rId14" Type="http://schemas.openxmlformats.org/officeDocument/2006/relationships/image" Target="../media/image8.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image" Target="../media/image7.png"/><Relationship Id="rId18" Type="http://schemas.openxmlformats.org/officeDocument/2006/relationships/image" Target="../media/image2.wmf"/><Relationship Id="rId3" Type="http://schemas.openxmlformats.org/officeDocument/2006/relationships/vmlDrawing" Target="../drawings/vmlDrawing3.vml"/><Relationship Id="rId7" Type="http://schemas.openxmlformats.org/officeDocument/2006/relationships/oleObject" Target="../embeddings/oleObject10.bin"/><Relationship Id="rId12" Type="http://schemas.openxmlformats.org/officeDocument/2006/relationships/image" Target="../media/image6.png"/><Relationship Id="rId17" Type="http://schemas.openxmlformats.org/officeDocument/2006/relationships/oleObject" Target="../embeddings/oleObject12.bin"/><Relationship Id="rId2" Type="http://schemas.openxmlformats.org/officeDocument/2006/relationships/theme" Target="../theme/theme3.xml"/><Relationship Id="rId16" Type="http://schemas.openxmlformats.org/officeDocument/2006/relationships/image" Target="../media/image1.wmf"/><Relationship Id="rId1" Type="http://schemas.openxmlformats.org/officeDocument/2006/relationships/slideLayout" Target="../slideLayouts/slideLayout3.xml"/><Relationship Id="rId6" Type="http://schemas.openxmlformats.org/officeDocument/2006/relationships/image" Target="../media/image9.png"/><Relationship Id="rId11" Type="http://schemas.openxmlformats.org/officeDocument/2006/relationships/image" Target="../media/image5.png"/><Relationship Id="rId5" Type="http://schemas.openxmlformats.org/officeDocument/2006/relationships/image" Target="../media/image3.wmf"/><Relationship Id="rId15" Type="http://schemas.openxmlformats.org/officeDocument/2006/relationships/oleObject" Target="../embeddings/oleObject11.bin"/><Relationship Id="rId10" Type="http://schemas.openxmlformats.org/officeDocument/2006/relationships/image" Target="../media/image10.jpeg"/><Relationship Id="rId4" Type="http://schemas.openxmlformats.org/officeDocument/2006/relationships/oleObject" Target="../embeddings/oleObject9.bin"/><Relationship Id="rId9" Type="http://schemas.openxmlformats.org/officeDocument/2006/relationships/hyperlink" Target="http://www.facebook.com/pages/PosterPresentationscom/217914411419?v=app_4949752878&amp;ref=ts" TargetMode="External"/><Relationship Id="rId1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0600"/>
            <a:ext cx="43891200" cy="45719"/>
          </a:xfrm>
          <a:prstGeom prst="rect">
            <a:avLst/>
          </a:prstGeom>
          <a:solidFill>
            <a:schemeClr val="accent5">
              <a:lumMod val="50000"/>
            </a:schemeClr>
          </a:solidFill>
          <a:ln w="152400">
            <a:solidFill>
              <a:schemeClr val="accent5">
                <a:lumMod val="50000"/>
              </a:schemeClr>
            </a:solid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567305" y="32315729"/>
            <a:ext cx="2514600" cy="336819"/>
          </a:xfrm>
          <a:prstGeom prst="rect">
            <a:avLst/>
          </a:prstGeom>
          <a:noFill/>
          <a:ln w="9525">
            <a:solidFill>
              <a:schemeClr val="accent5">
                <a:lumMod val="50000"/>
              </a:schemeClr>
            </a:solid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2012</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2" name="Rounded Rectangle 1"/>
          <p:cNvSpPr/>
          <p:nvPr userDrawn="1"/>
        </p:nvSpPr>
        <p:spPr>
          <a:xfrm>
            <a:off x="922338"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11587692"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userDrawn="1"/>
        </p:nvSpPr>
        <p:spPr>
          <a:xfrm>
            <a:off x="22253046"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userDrawn="1"/>
        </p:nvSpPr>
        <p:spPr>
          <a:xfrm>
            <a:off x="32918400"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userDrawn="1"/>
        </p:nvGrpSpPr>
        <p:grpSpPr>
          <a:xfrm>
            <a:off x="-11225189" y="-1"/>
            <a:ext cx="11018865" cy="329184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4"/>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38" name="Group 37"/>
            <p:cNvGrpSpPr/>
            <p:nvPr userDrawn="1"/>
          </p:nvGrpSpPr>
          <p:grpSpPr>
            <a:xfrm>
              <a:off x="-9744993" y="23540957"/>
              <a:ext cx="7531182" cy="2120439"/>
              <a:chOff x="-4470427" y="11016658"/>
              <a:chExt cx="3470785" cy="974220"/>
            </a:xfrm>
          </p:grpSpPr>
          <p:grpSp>
            <p:nvGrpSpPr>
              <p:cNvPr id="46" name="Group 45"/>
              <p:cNvGrpSpPr/>
              <p:nvPr userDrawn="1"/>
            </p:nvGrpSpPr>
            <p:grpSpPr>
              <a:xfrm>
                <a:off x="-2783495" y="11060886"/>
                <a:ext cx="624431" cy="893535"/>
                <a:chOff x="-3958697" y="11117435"/>
                <a:chExt cx="779338" cy="1280430"/>
              </a:xfrm>
            </p:grpSpPr>
            <p:pic>
              <p:nvPicPr>
                <p:cNvPr id="52" name="Picture 51"/>
                <p:cNvPicPr>
                  <a:picLocks noChangeAspect="1"/>
                </p:cNvPicPr>
                <p:nvPr userDrawn="1"/>
              </p:nvPicPr>
              <p:blipFill>
                <a:blip r:embed="rId6"/>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47" name="Group 46"/>
              <p:cNvGrpSpPr/>
              <p:nvPr userDrawn="1"/>
            </p:nvGrpSpPr>
            <p:grpSpPr>
              <a:xfrm>
                <a:off x="-2033159" y="11060889"/>
                <a:ext cx="1033517" cy="893529"/>
                <a:chOff x="-2921738" y="11200127"/>
                <a:chExt cx="1420279" cy="1227904"/>
              </a:xfrm>
            </p:grpSpPr>
            <p:pic>
              <p:nvPicPr>
                <p:cNvPr id="50" name="Picture 49"/>
                <p:cNvPicPr>
                  <a:picLocks noChangeAspect="1"/>
                </p:cNvPicPr>
                <p:nvPr userDrawn="1"/>
              </p:nvPicPr>
              <p:blipFill>
                <a:blip r:embed="rId6"/>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39" name="Group 38"/>
            <p:cNvGrpSpPr/>
            <p:nvPr userDrawn="1"/>
          </p:nvGrpSpPr>
          <p:grpSpPr>
            <a:xfrm>
              <a:off x="-10398793" y="27751410"/>
              <a:ext cx="9323012" cy="2453251"/>
              <a:chOff x="-4754996" y="12734136"/>
              <a:chExt cx="4296559"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106"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107"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44" name="TextBox 43"/>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45" name="TextBox 44"/>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54" name="Group 53"/>
          <p:cNvGrpSpPr/>
          <p:nvPr userDrawn="1"/>
        </p:nvGrpSpPr>
        <p:grpSpPr>
          <a:xfrm>
            <a:off x="44157839" y="-55065"/>
            <a:ext cx="11062139" cy="32973465"/>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108"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109"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60" name="TextBox 5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2013</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484177" y="32232601"/>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2012</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cxnSp>
        <p:nvCxnSpPr>
          <p:cNvPr id="38" name="Straight Connector 37"/>
          <p:cNvCxnSpPr/>
          <p:nvPr/>
        </p:nvCxnSpPr>
        <p:spPr>
          <a:xfrm flipV="1">
            <a:off x="-13946601"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userDrawn="1"/>
        </p:nvSpPr>
        <p:spPr>
          <a:xfrm>
            <a:off x="922338"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userDrawn="1"/>
        </p:nvSpPr>
        <p:spPr>
          <a:xfrm>
            <a:off x="15154504"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29386670"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userDrawn="1"/>
        </p:nvGrpSpPr>
        <p:grpSpPr>
          <a:xfrm>
            <a:off x="44157839" y="-55065"/>
            <a:ext cx="11062139" cy="32973465"/>
            <a:chOff x="44157839" y="-55065"/>
            <a:chExt cx="11062139" cy="32973465"/>
          </a:xfrm>
        </p:grpSpPr>
        <p:sp>
          <p:nvSpPr>
            <p:cNvPr id="45" name="Rectangle 4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6" name="Object 4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2130"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7" name="Picture 46"/>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8" name="Object 4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2131"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9" name="Group 48"/>
            <p:cNvGrpSpPr/>
            <p:nvPr userDrawn="1"/>
          </p:nvGrpSpPr>
          <p:grpSpPr>
            <a:xfrm>
              <a:off x="44487207" y="29414560"/>
              <a:ext cx="10354213" cy="1265612"/>
              <a:chOff x="44200453" y="28362386"/>
              <a:chExt cx="9771399" cy="1090622"/>
            </a:xfrm>
          </p:grpSpPr>
          <p:sp>
            <p:nvSpPr>
              <p:cNvPr id="51" name="Rounded Rectangle 5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3" name="TextBox 5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50" name="TextBox 4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2013</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grpSp>
        <p:nvGrpSpPr>
          <p:cNvPr id="54" name="Group 53"/>
          <p:cNvGrpSpPr/>
          <p:nvPr userDrawn="1"/>
        </p:nvGrpSpPr>
        <p:grpSpPr>
          <a:xfrm>
            <a:off x="-11225189" y="-1"/>
            <a:ext cx="11018865" cy="32918401"/>
            <a:chOff x="-11225189" y="-1"/>
            <a:chExt cx="11018865" cy="32918401"/>
          </a:xfrm>
        </p:grpSpPr>
        <p:sp>
          <p:nvSpPr>
            <p:cNvPr id="55" name="Rectangle 54"/>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56" name="Straight Connector 55"/>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7" name="Picture 56"/>
            <p:cNvPicPr>
              <a:picLocks noChangeAspect="1"/>
            </p:cNvPicPr>
            <p:nvPr userDrawn="1"/>
          </p:nvPicPr>
          <p:blipFill>
            <a:blip r:embed="rId11"/>
            <a:stretch>
              <a:fillRect/>
            </a:stretch>
          </p:blipFill>
          <p:spPr>
            <a:xfrm>
              <a:off x="-10740740" y="10261718"/>
              <a:ext cx="1597666" cy="1201935"/>
            </a:xfrm>
            <a:prstGeom prst="rect">
              <a:avLst/>
            </a:prstGeom>
          </p:spPr>
        </p:pic>
        <p:pic>
          <p:nvPicPr>
            <p:cNvPr id="58" name="Picture 57"/>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9" name="Group 58"/>
            <p:cNvGrpSpPr/>
            <p:nvPr userDrawn="1"/>
          </p:nvGrpSpPr>
          <p:grpSpPr>
            <a:xfrm>
              <a:off x="-9744993" y="23540957"/>
              <a:ext cx="7531182" cy="2120439"/>
              <a:chOff x="-4470427" y="11016658"/>
              <a:chExt cx="3470785" cy="974220"/>
            </a:xfrm>
          </p:grpSpPr>
          <p:grpSp>
            <p:nvGrpSpPr>
              <p:cNvPr id="65" name="Group 64"/>
              <p:cNvGrpSpPr/>
              <p:nvPr userDrawn="1"/>
            </p:nvGrpSpPr>
            <p:grpSpPr>
              <a:xfrm>
                <a:off x="-2783495" y="11060886"/>
                <a:ext cx="624431" cy="893535"/>
                <a:chOff x="-3958697" y="11117435"/>
                <a:chExt cx="779338" cy="1280430"/>
              </a:xfrm>
            </p:grpSpPr>
            <p:pic>
              <p:nvPicPr>
                <p:cNvPr id="71" name="Picture 70"/>
                <p:cNvPicPr>
                  <a:picLocks noChangeAspect="1"/>
                </p:cNvPicPr>
                <p:nvPr userDrawn="1"/>
              </p:nvPicPr>
              <p:blipFill>
                <a:blip r:embed="rId13"/>
                <a:stretch>
                  <a:fillRect/>
                </a:stretch>
              </p:blipFill>
              <p:spPr>
                <a:xfrm>
                  <a:off x="-3948160" y="11117435"/>
                  <a:ext cx="768801" cy="1090857"/>
                </a:xfrm>
                <a:prstGeom prst="rect">
                  <a:avLst/>
                </a:prstGeom>
              </p:spPr>
            </p:pic>
            <p:sp>
              <p:nvSpPr>
                <p:cNvPr id="72" name="TextBox 71"/>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66" name="Group 65"/>
              <p:cNvGrpSpPr/>
              <p:nvPr userDrawn="1"/>
            </p:nvGrpSpPr>
            <p:grpSpPr>
              <a:xfrm>
                <a:off x="-2033159" y="11060889"/>
                <a:ext cx="1033517" cy="893529"/>
                <a:chOff x="-2921738" y="11200127"/>
                <a:chExt cx="1420279" cy="1227904"/>
              </a:xfrm>
            </p:grpSpPr>
            <p:pic>
              <p:nvPicPr>
                <p:cNvPr id="69" name="Picture 68"/>
                <p:cNvPicPr>
                  <a:picLocks noChangeAspect="1"/>
                </p:cNvPicPr>
                <p:nvPr userDrawn="1"/>
              </p:nvPicPr>
              <p:blipFill>
                <a:blip r:embed="rId13"/>
                <a:stretch>
                  <a:fillRect/>
                </a:stretch>
              </p:blipFill>
              <p:spPr>
                <a:xfrm>
                  <a:off x="-2921738" y="11200127"/>
                  <a:ext cx="1420279" cy="1029694"/>
                </a:xfrm>
                <a:prstGeom prst="rect">
                  <a:avLst/>
                </a:prstGeom>
              </p:spPr>
            </p:pic>
            <p:sp>
              <p:nvSpPr>
                <p:cNvPr id="70" name="TextBox 69"/>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7" name="Picture 66"/>
              <p:cNvPicPr>
                <a:picLocks noChangeAspect="1"/>
              </p:cNvPicPr>
              <p:nvPr userDrawn="1"/>
            </p:nvPicPr>
            <p:blipFill>
              <a:blip r:embed="rId14"/>
              <a:stretch>
                <a:fillRect/>
              </a:stretch>
            </p:blipFill>
            <p:spPr>
              <a:xfrm>
                <a:off x="-4470427" y="11016658"/>
                <a:ext cx="1098742" cy="847761"/>
              </a:xfrm>
              <a:prstGeom prst="rect">
                <a:avLst/>
              </a:prstGeom>
            </p:spPr>
          </p:pic>
          <p:sp>
            <p:nvSpPr>
              <p:cNvPr id="68" name="TextBox 67"/>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60" name="Group 59"/>
            <p:cNvGrpSpPr/>
            <p:nvPr userDrawn="1"/>
          </p:nvGrpSpPr>
          <p:grpSpPr>
            <a:xfrm>
              <a:off x="-10398793" y="27751410"/>
              <a:ext cx="9323012" cy="2453251"/>
              <a:chOff x="-4754996" y="12734136"/>
              <a:chExt cx="4296559" cy="1127128"/>
            </a:xfrm>
          </p:grpSpPr>
          <p:graphicFrame>
            <p:nvGraphicFramePr>
              <p:cNvPr id="61" name="Object 60"/>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2132"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62" name="Object 61"/>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2133"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63" name="TextBox 62"/>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64" name="TextBox 63"/>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484177" y="32232601"/>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2012</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21" name="Rounded Rectangle 20"/>
          <p:cNvSpPr/>
          <p:nvPr userDrawn="1"/>
        </p:nvSpPr>
        <p:spPr>
          <a:xfrm>
            <a:off x="922338" y="5257800"/>
            <a:ext cx="10050462"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userDrawn="1"/>
        </p:nvSpPr>
        <p:spPr>
          <a:xfrm>
            <a:off x="32918400" y="5257800"/>
            <a:ext cx="10050462"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11583194" y="5267325"/>
            <a:ext cx="20724813" cy="26736675"/>
          </a:xfrm>
          <a:prstGeom prst="roundRect">
            <a:avLst>
              <a:gd name="adj" fmla="val 2853"/>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p:cNvGrpSpPr/>
          <p:nvPr userDrawn="1"/>
        </p:nvGrpSpPr>
        <p:grpSpPr>
          <a:xfrm>
            <a:off x="44157839" y="-55065"/>
            <a:ext cx="11062139" cy="32973465"/>
            <a:chOff x="44157839" y="-55065"/>
            <a:chExt cx="11062139" cy="32973465"/>
          </a:xfrm>
        </p:grpSpPr>
        <p:sp>
          <p:nvSpPr>
            <p:cNvPr id="44" name="Rectangle 43"/>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5" name="Object 44"/>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3154"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6" name="Picture 45"/>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7" name="Object 46"/>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3155"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8" name="Group 47"/>
            <p:cNvGrpSpPr/>
            <p:nvPr userDrawn="1"/>
          </p:nvGrpSpPr>
          <p:grpSpPr>
            <a:xfrm>
              <a:off x="44487207" y="29414560"/>
              <a:ext cx="10354213" cy="1265612"/>
              <a:chOff x="44200453" y="28362386"/>
              <a:chExt cx="9771399" cy="1090622"/>
            </a:xfrm>
          </p:grpSpPr>
          <p:sp>
            <p:nvSpPr>
              <p:cNvPr id="50" name="Rounded Rectangle 49"/>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2" name="TextBox 51"/>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49" name="TextBox 48"/>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2013</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grpSp>
        <p:nvGrpSpPr>
          <p:cNvPr id="53" name="Group 52"/>
          <p:cNvGrpSpPr/>
          <p:nvPr userDrawn="1"/>
        </p:nvGrpSpPr>
        <p:grpSpPr>
          <a:xfrm>
            <a:off x="-11225189" y="-1"/>
            <a:ext cx="11018865" cy="32918401"/>
            <a:chOff x="-11225189" y="-1"/>
            <a:chExt cx="11018865" cy="32918401"/>
          </a:xfrm>
        </p:grpSpPr>
        <p:sp>
          <p:nvSpPr>
            <p:cNvPr id="54" name="Rectangle 53"/>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55" name="Straight Connector 54"/>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6" name="Picture 55"/>
            <p:cNvPicPr>
              <a:picLocks noChangeAspect="1"/>
            </p:cNvPicPr>
            <p:nvPr userDrawn="1"/>
          </p:nvPicPr>
          <p:blipFill>
            <a:blip r:embed="rId11"/>
            <a:stretch>
              <a:fillRect/>
            </a:stretch>
          </p:blipFill>
          <p:spPr>
            <a:xfrm>
              <a:off x="-10740740" y="10261718"/>
              <a:ext cx="1597666" cy="1201935"/>
            </a:xfrm>
            <a:prstGeom prst="rect">
              <a:avLst/>
            </a:prstGeom>
          </p:spPr>
        </p:pic>
        <p:pic>
          <p:nvPicPr>
            <p:cNvPr id="57" name="Picture 56"/>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8" name="Group 57"/>
            <p:cNvGrpSpPr/>
            <p:nvPr userDrawn="1"/>
          </p:nvGrpSpPr>
          <p:grpSpPr>
            <a:xfrm>
              <a:off x="-9744993" y="23540957"/>
              <a:ext cx="7531182" cy="2120439"/>
              <a:chOff x="-4470427" y="11016658"/>
              <a:chExt cx="3470785" cy="974220"/>
            </a:xfrm>
          </p:grpSpPr>
          <p:grpSp>
            <p:nvGrpSpPr>
              <p:cNvPr id="64" name="Group 63"/>
              <p:cNvGrpSpPr/>
              <p:nvPr userDrawn="1"/>
            </p:nvGrpSpPr>
            <p:grpSpPr>
              <a:xfrm>
                <a:off x="-2783495" y="11060886"/>
                <a:ext cx="624431" cy="893535"/>
                <a:chOff x="-3958697" y="11117435"/>
                <a:chExt cx="779338" cy="1280430"/>
              </a:xfrm>
            </p:grpSpPr>
            <p:pic>
              <p:nvPicPr>
                <p:cNvPr id="70" name="Picture 69"/>
                <p:cNvPicPr>
                  <a:picLocks noChangeAspect="1"/>
                </p:cNvPicPr>
                <p:nvPr userDrawn="1"/>
              </p:nvPicPr>
              <p:blipFill>
                <a:blip r:embed="rId13"/>
                <a:stretch>
                  <a:fillRect/>
                </a:stretch>
              </p:blipFill>
              <p:spPr>
                <a:xfrm>
                  <a:off x="-3948160" y="11117435"/>
                  <a:ext cx="768801" cy="1090857"/>
                </a:xfrm>
                <a:prstGeom prst="rect">
                  <a:avLst/>
                </a:prstGeom>
              </p:spPr>
            </p:pic>
            <p:sp>
              <p:nvSpPr>
                <p:cNvPr id="71" name="TextBox 70"/>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65" name="Group 64"/>
              <p:cNvGrpSpPr/>
              <p:nvPr userDrawn="1"/>
            </p:nvGrpSpPr>
            <p:grpSpPr>
              <a:xfrm>
                <a:off x="-2033159" y="11060889"/>
                <a:ext cx="1033517" cy="893529"/>
                <a:chOff x="-2921738" y="11200127"/>
                <a:chExt cx="1420279" cy="1227904"/>
              </a:xfrm>
            </p:grpSpPr>
            <p:pic>
              <p:nvPicPr>
                <p:cNvPr id="68" name="Picture 67"/>
                <p:cNvPicPr>
                  <a:picLocks noChangeAspect="1"/>
                </p:cNvPicPr>
                <p:nvPr userDrawn="1"/>
              </p:nvPicPr>
              <p:blipFill>
                <a:blip r:embed="rId13"/>
                <a:stretch>
                  <a:fillRect/>
                </a:stretch>
              </p:blipFill>
              <p:spPr>
                <a:xfrm>
                  <a:off x="-2921738" y="11200127"/>
                  <a:ext cx="1420279" cy="1029694"/>
                </a:xfrm>
                <a:prstGeom prst="rect">
                  <a:avLst/>
                </a:prstGeom>
              </p:spPr>
            </p:pic>
            <p:sp>
              <p:nvSpPr>
                <p:cNvPr id="69" name="TextBox 68"/>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6" name="Picture 65"/>
              <p:cNvPicPr>
                <a:picLocks noChangeAspect="1"/>
              </p:cNvPicPr>
              <p:nvPr userDrawn="1"/>
            </p:nvPicPr>
            <p:blipFill>
              <a:blip r:embed="rId14"/>
              <a:stretch>
                <a:fillRect/>
              </a:stretch>
            </p:blipFill>
            <p:spPr>
              <a:xfrm>
                <a:off x="-4470427" y="11016658"/>
                <a:ext cx="1098742" cy="847761"/>
              </a:xfrm>
              <a:prstGeom prst="rect">
                <a:avLst/>
              </a:prstGeom>
            </p:spPr>
          </p:pic>
          <p:sp>
            <p:nvSpPr>
              <p:cNvPr id="67" name="TextBox 66"/>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59" name="Group 58"/>
            <p:cNvGrpSpPr/>
            <p:nvPr userDrawn="1"/>
          </p:nvGrpSpPr>
          <p:grpSpPr>
            <a:xfrm>
              <a:off x="-10398793" y="27751410"/>
              <a:ext cx="9323012" cy="2453251"/>
              <a:chOff x="-4754996" y="12734136"/>
              <a:chExt cx="4296559" cy="1127128"/>
            </a:xfrm>
          </p:grpSpPr>
          <p:graphicFrame>
            <p:nvGraphicFramePr>
              <p:cNvPr id="60" name="Object 59"/>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3156"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61" name="Object 60"/>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3157"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62" name="TextBox 61"/>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63" name="TextBox 62"/>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 name="Text Placeholder 448"/>
          <p:cNvSpPr>
            <a:spLocks noGrp="1"/>
          </p:cNvSpPr>
          <p:nvPr>
            <p:ph type="body" sz="quarter" idx="10"/>
          </p:nvPr>
        </p:nvSpPr>
        <p:spPr>
          <a:xfrm>
            <a:off x="904188" y="6378481"/>
            <a:ext cx="10056813" cy="27373625"/>
          </a:xfrm>
        </p:spPr>
        <p:txBody>
          <a:bodyPr/>
          <a:lstStyle/>
          <a:p>
            <a:pPr marL="274320" lvl="0"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Instructional method that uses a handheld, radio and computer based device to enable students to answer instructor’s questions with a </a:t>
            </a:r>
            <a:r>
              <a:rPr lang="en-US" altLang="en-US" sz="3200" dirty="0" smtClean="0">
                <a:solidFill>
                  <a:srgbClr val="073E87"/>
                </a:solidFill>
                <a:latin typeface="Candara"/>
              </a:rPr>
              <a:t>clicker</a:t>
            </a:r>
            <a:endParaRPr lang="en-US" altLang="en-US" sz="3200" dirty="0">
              <a:solidFill>
                <a:srgbClr val="073E87"/>
              </a:solidFill>
              <a:latin typeface="Candara"/>
            </a:endParaRPr>
          </a:p>
          <a:p>
            <a:pPr marL="274320" lvl="0"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Answers are collected, tabulated and shown with a </a:t>
            </a:r>
            <a:r>
              <a:rPr lang="en-US" altLang="en-US" sz="3200" dirty="0" smtClean="0">
                <a:solidFill>
                  <a:srgbClr val="073E87"/>
                </a:solidFill>
                <a:latin typeface="Candara"/>
              </a:rPr>
              <a:t>histogram</a:t>
            </a:r>
            <a:endParaRPr lang="en-US" altLang="en-US" sz="3200" dirty="0">
              <a:solidFill>
                <a:srgbClr val="073E87"/>
              </a:solidFill>
              <a:latin typeface="Candara"/>
            </a:endParaRPr>
          </a:p>
          <a:p>
            <a:pPr marL="274320" lvl="0"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Allows students to respond </a:t>
            </a:r>
            <a:r>
              <a:rPr lang="en-US" altLang="en-US" sz="3200" dirty="0" smtClean="0">
                <a:solidFill>
                  <a:srgbClr val="073E87"/>
                </a:solidFill>
                <a:latin typeface="Candara"/>
              </a:rPr>
              <a:t>anonymously</a:t>
            </a:r>
            <a:endParaRPr lang="en-US" altLang="en-US" sz="3200" dirty="0">
              <a:solidFill>
                <a:srgbClr val="073E87"/>
              </a:solidFill>
              <a:latin typeface="Candara"/>
            </a:endParaRPr>
          </a:p>
          <a:p>
            <a:pPr marL="274320" lvl="0"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May be linked to an online learning management system for “points</a:t>
            </a:r>
            <a:r>
              <a:rPr lang="en-US" altLang="en-US" sz="3200" dirty="0" smtClean="0">
                <a:solidFill>
                  <a:srgbClr val="073E87"/>
                </a:solidFill>
                <a:latin typeface="Candara"/>
              </a:rPr>
              <a:t>”</a:t>
            </a:r>
            <a:endParaRPr lang="en-US" altLang="en-US" sz="3200" dirty="0">
              <a:solidFill>
                <a:srgbClr val="073E87"/>
              </a:solidFill>
              <a:latin typeface="Candara"/>
            </a:endParaRPr>
          </a:p>
          <a:p>
            <a:pPr marL="274320" lvl="0"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Called “peer instruction” because students can discuss their answers and then possibly “re-vote</a:t>
            </a:r>
            <a:r>
              <a:rPr lang="en-US" altLang="en-US" sz="3200" dirty="0" smtClean="0">
                <a:solidFill>
                  <a:srgbClr val="073E87"/>
                </a:solidFill>
                <a:latin typeface="Candara"/>
              </a:rPr>
              <a:t>”</a:t>
            </a:r>
            <a:endParaRPr lang="en-US" altLang="en-US" sz="3200" dirty="0">
              <a:solidFill>
                <a:srgbClr val="073E87"/>
              </a:solidFill>
              <a:latin typeface="Candara"/>
            </a:endParaRPr>
          </a:p>
          <a:p>
            <a:pPr marL="274320" lvl="0"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Effective as an evidence based practice, considerable literature in physics and biology education </a:t>
            </a:r>
            <a:r>
              <a:rPr lang="en-US" altLang="en-US" sz="3200" dirty="0" smtClean="0">
                <a:solidFill>
                  <a:srgbClr val="073E87"/>
                </a:solidFill>
                <a:latin typeface="Candara"/>
              </a:rPr>
              <a:t>research</a:t>
            </a:r>
          </a:p>
          <a:p>
            <a:pPr marL="274320" lvl="0" indent="-274320" defTabSz="914400">
              <a:buClr>
                <a:srgbClr val="31B6FD"/>
              </a:buClr>
              <a:buSzPct val="100000"/>
              <a:buFont typeface="Symbol" panose="05050102010706020507" pitchFamily="18" charset="2"/>
              <a:buChar char=""/>
              <a:defRPr/>
            </a:pPr>
            <a:endParaRPr lang="en-US" altLang="en-US" sz="3200" dirty="0">
              <a:solidFill>
                <a:srgbClr val="073E87"/>
              </a:solidFill>
              <a:latin typeface="Candara"/>
            </a:endParaRPr>
          </a:p>
          <a:p>
            <a:pPr marL="274320" lvl="0" indent="-274320" defTabSz="914400">
              <a:buClr>
                <a:srgbClr val="31B6FD"/>
              </a:buClr>
              <a:buSzPct val="100000"/>
              <a:buFont typeface="Symbol" panose="05050102010706020507" pitchFamily="18" charset="2"/>
              <a:buChar char=""/>
              <a:defRPr/>
            </a:pPr>
            <a:endParaRPr lang="en-US" altLang="en-US" sz="3200" dirty="0" smtClean="0">
              <a:solidFill>
                <a:srgbClr val="073E87"/>
              </a:solidFill>
              <a:latin typeface="Candara"/>
            </a:endParaRPr>
          </a:p>
          <a:p>
            <a:pPr lvl="0" defTabSz="914400">
              <a:buClr>
                <a:srgbClr val="31B6FD"/>
              </a:buClr>
              <a:buSzPct val="100000"/>
              <a:defRPr/>
            </a:pPr>
            <a:endParaRPr lang="en-US" altLang="en-US" sz="3200" dirty="0">
              <a:solidFill>
                <a:srgbClr val="073E87"/>
              </a:solidFill>
              <a:latin typeface="Candara"/>
            </a:endParaRPr>
          </a:p>
          <a:p>
            <a:pPr marL="274320" lvl="0"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Pilot studies in 2013 and 2014</a:t>
            </a:r>
          </a:p>
          <a:p>
            <a:pPr marL="274320" lvl="0"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Funded by CSULA Center for Excellence in Teaching and Learning, Scholarship for Teaching and Learning grant</a:t>
            </a:r>
          </a:p>
          <a:p>
            <a:pPr marL="274320" lvl="0"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Utilized in COMD 457: Communicating with Abused Children and Violent </a:t>
            </a:r>
            <a:r>
              <a:rPr lang="en-US" altLang="en-US" sz="3200" dirty="0" smtClean="0">
                <a:solidFill>
                  <a:srgbClr val="073E87"/>
                </a:solidFill>
                <a:latin typeface="Candara"/>
              </a:rPr>
              <a:t>Families. n= 43, will add 20+ soon</a:t>
            </a:r>
            <a:endParaRPr lang="en-US" altLang="en-US" sz="3200" dirty="0">
              <a:solidFill>
                <a:srgbClr val="073E87"/>
              </a:solidFill>
              <a:latin typeface="Candara"/>
            </a:endParaRPr>
          </a:p>
          <a:p>
            <a:pPr lvl="0" defTabSz="914400">
              <a:buClr>
                <a:srgbClr val="31B6FD"/>
              </a:buClr>
              <a:buSzPct val="100000"/>
              <a:defRPr/>
            </a:pPr>
            <a:r>
              <a:rPr lang="en-US" altLang="en-US" sz="3200" b="1" u="sng" dirty="0">
                <a:solidFill>
                  <a:srgbClr val="073E87"/>
                </a:solidFill>
                <a:latin typeface="Candara"/>
              </a:rPr>
              <a:t>Data Collection:</a:t>
            </a:r>
          </a:p>
          <a:p>
            <a:pPr marL="274320" lvl="0"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Pre and Post Survey </a:t>
            </a:r>
            <a:r>
              <a:rPr lang="en-US" altLang="en-US" sz="3200" dirty="0" smtClean="0">
                <a:solidFill>
                  <a:srgbClr val="073E87"/>
                </a:solidFill>
                <a:latin typeface="Candara"/>
              </a:rPr>
              <a:t>first 9 questions (analyzed </a:t>
            </a:r>
            <a:r>
              <a:rPr lang="en-US" altLang="en-US" sz="3200" dirty="0">
                <a:solidFill>
                  <a:srgbClr val="073E87"/>
                </a:solidFill>
                <a:latin typeface="Candara"/>
              </a:rPr>
              <a:t>as paired sample </a:t>
            </a:r>
            <a:r>
              <a:rPr lang="en-US" altLang="en-US" sz="3200" dirty="0" smtClean="0">
                <a:solidFill>
                  <a:srgbClr val="073E87"/>
                </a:solidFill>
                <a:latin typeface="Candara"/>
              </a:rPr>
              <a:t>T tests</a:t>
            </a:r>
            <a:r>
              <a:rPr lang="en-US" altLang="en-US" sz="3200" dirty="0">
                <a:solidFill>
                  <a:srgbClr val="073E87"/>
                </a:solidFill>
                <a:latin typeface="Candara"/>
              </a:rPr>
              <a:t>)</a:t>
            </a:r>
          </a:p>
          <a:p>
            <a:pPr marL="274320" lvl="0"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Qualitative comments on pre and post-test open-ended questions with a focus on post-test comments on items 12, 13, and </a:t>
            </a:r>
            <a:r>
              <a:rPr lang="en-US" altLang="en-US" sz="3200" dirty="0" smtClean="0">
                <a:solidFill>
                  <a:srgbClr val="073E87"/>
                </a:solidFill>
                <a:latin typeface="Candara"/>
              </a:rPr>
              <a:t>14 (analyzed with case study method)</a:t>
            </a:r>
            <a:endParaRPr lang="en-US" altLang="en-US" sz="3200" dirty="0">
              <a:solidFill>
                <a:srgbClr val="073E87"/>
              </a:solidFill>
              <a:latin typeface="Candara"/>
            </a:endParaRPr>
          </a:p>
          <a:p>
            <a:pPr marL="274320" lvl="0"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Comments from Student Opinion </a:t>
            </a:r>
            <a:r>
              <a:rPr lang="en-US" altLang="en-US" sz="3200" dirty="0" smtClean="0">
                <a:solidFill>
                  <a:srgbClr val="073E87"/>
                </a:solidFill>
                <a:latin typeface="Candara"/>
              </a:rPr>
              <a:t>Surveys (SOS)</a:t>
            </a:r>
            <a:endParaRPr lang="en-US" altLang="en-US" sz="3200" dirty="0">
              <a:solidFill>
                <a:srgbClr val="073E87"/>
              </a:solidFill>
              <a:latin typeface="Candara"/>
            </a:endParaRPr>
          </a:p>
          <a:p>
            <a:pPr lvl="0" defTabSz="914400">
              <a:buClr>
                <a:srgbClr val="31B6FD"/>
              </a:buClr>
              <a:buSzPct val="100000"/>
              <a:defRPr/>
            </a:pPr>
            <a:r>
              <a:rPr lang="en-US" altLang="en-US" sz="3200" b="1" u="sng" dirty="0">
                <a:solidFill>
                  <a:srgbClr val="073E87"/>
                </a:solidFill>
                <a:latin typeface="Candara"/>
              </a:rPr>
              <a:t>Findings:</a:t>
            </a:r>
          </a:p>
          <a:p>
            <a:pPr marL="274320" lvl="0"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On pre/post survey </a:t>
            </a:r>
            <a:r>
              <a:rPr lang="en-US" altLang="en-US" sz="3200" dirty="0" smtClean="0">
                <a:solidFill>
                  <a:srgbClr val="073E87"/>
                </a:solidFill>
                <a:latin typeface="Candara"/>
              </a:rPr>
              <a:t>four </a:t>
            </a:r>
            <a:r>
              <a:rPr lang="en-US" altLang="en-US" sz="3200" dirty="0">
                <a:solidFill>
                  <a:srgbClr val="073E87"/>
                </a:solidFill>
                <a:latin typeface="Candara"/>
              </a:rPr>
              <a:t>items (1, 2, 5, and 6</a:t>
            </a:r>
            <a:r>
              <a:rPr lang="en-US" altLang="en-US" sz="3200">
                <a:solidFill>
                  <a:srgbClr val="073E87"/>
                </a:solidFill>
                <a:latin typeface="Candara"/>
              </a:rPr>
              <a:t>) </a:t>
            </a:r>
            <a:r>
              <a:rPr lang="en-US" altLang="en-US" sz="3200" smtClean="0">
                <a:solidFill>
                  <a:srgbClr val="073E87"/>
                </a:solidFill>
                <a:latin typeface="Candara"/>
              </a:rPr>
              <a:t>showed with </a:t>
            </a:r>
            <a:r>
              <a:rPr lang="en-US" altLang="en-US" sz="3200" dirty="0">
                <a:solidFill>
                  <a:srgbClr val="073E87"/>
                </a:solidFill>
                <a:latin typeface="Candara"/>
              </a:rPr>
              <a:t>a statistically significant increase; all statements were phrased such that an increase in the Likert scale score was desirable. Only item </a:t>
            </a:r>
            <a:r>
              <a:rPr lang="en-US" altLang="en-US" sz="3200" dirty="0" smtClean="0">
                <a:solidFill>
                  <a:srgbClr val="073E87"/>
                </a:solidFill>
                <a:latin typeface="Candara"/>
              </a:rPr>
              <a:t>3 was  </a:t>
            </a:r>
            <a:r>
              <a:rPr lang="en-US" altLang="en-US" sz="3200" dirty="0">
                <a:solidFill>
                  <a:srgbClr val="073E87"/>
                </a:solidFill>
                <a:latin typeface="Candara"/>
              </a:rPr>
              <a:t>statistically lower</a:t>
            </a:r>
            <a:r>
              <a:rPr lang="en-US" altLang="en-US" sz="3200" dirty="0" smtClean="0">
                <a:solidFill>
                  <a:srgbClr val="073E87"/>
                </a:solidFill>
                <a:latin typeface="Candara"/>
              </a:rPr>
              <a:t>. Overall  statistically significant increase.</a:t>
            </a:r>
            <a:endParaRPr lang="en-US" altLang="en-US" sz="3200" dirty="0">
              <a:solidFill>
                <a:srgbClr val="073E87"/>
              </a:solidFill>
              <a:latin typeface="Candara"/>
            </a:endParaRPr>
          </a:p>
          <a:p>
            <a:pPr marL="274320" lvl="0"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Qualitative </a:t>
            </a:r>
            <a:r>
              <a:rPr lang="en-US" altLang="en-US" sz="3200" dirty="0" smtClean="0">
                <a:solidFill>
                  <a:srgbClr val="073E87"/>
                </a:solidFill>
                <a:latin typeface="Candara"/>
              </a:rPr>
              <a:t>comments </a:t>
            </a:r>
            <a:r>
              <a:rPr lang="en-US" altLang="en-US" sz="3200" dirty="0">
                <a:solidFill>
                  <a:srgbClr val="073E87"/>
                </a:solidFill>
                <a:latin typeface="Candara"/>
              </a:rPr>
              <a:t>showed:</a:t>
            </a:r>
          </a:p>
          <a:p>
            <a:pPr marL="1760145" lvl="1"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88% felt learning with the </a:t>
            </a:r>
            <a:r>
              <a:rPr lang="en-US" altLang="en-US" sz="3200" dirty="0" err="1">
                <a:solidFill>
                  <a:srgbClr val="073E87"/>
                </a:solidFill>
                <a:latin typeface="Candara"/>
              </a:rPr>
              <a:t>i</a:t>
            </a:r>
            <a:r>
              <a:rPr lang="en-US" altLang="en-US" sz="3200" dirty="0">
                <a:solidFill>
                  <a:srgbClr val="073E87"/>
                </a:solidFill>
                <a:latin typeface="Candara"/>
              </a:rPr>
              <a:t>&gt;clicker was better</a:t>
            </a:r>
          </a:p>
          <a:p>
            <a:pPr marL="1760145" lvl="1"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86% had a favorable appraisal of the think-pair-share method</a:t>
            </a:r>
          </a:p>
          <a:p>
            <a:pPr marL="1760145" lvl="1"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83% felt that all students provided their own answers </a:t>
            </a:r>
          </a:p>
          <a:p>
            <a:pPr marL="274320" lvl="0" indent="-274320" defTabSz="914400">
              <a:buClr>
                <a:srgbClr val="31B6FD"/>
              </a:buClr>
              <a:buSzPct val="100000"/>
              <a:buFont typeface="Symbol" panose="05050102010706020507" pitchFamily="18" charset="2"/>
              <a:buChar char=""/>
              <a:defRPr/>
            </a:pPr>
            <a:r>
              <a:rPr lang="en-US" altLang="en-US" sz="3200" dirty="0">
                <a:solidFill>
                  <a:srgbClr val="073E87"/>
                </a:solidFill>
                <a:latin typeface="Candara"/>
              </a:rPr>
              <a:t>SOS responses offered these themes:</a:t>
            </a:r>
          </a:p>
          <a:p>
            <a:pPr marL="1760145" lvl="1" indent="-274320" defTabSz="914400">
              <a:buClr>
                <a:srgbClr val="31B6FD"/>
              </a:buClr>
              <a:buSzPct val="100000"/>
              <a:buFont typeface="Symbol" panose="05050102010706020507" pitchFamily="18" charset="2"/>
              <a:buChar char=""/>
              <a:defRPr/>
            </a:pPr>
            <a:r>
              <a:rPr lang="en-US" altLang="en-US" sz="3200" dirty="0" err="1" smtClean="0">
                <a:solidFill>
                  <a:srgbClr val="073E87"/>
                </a:solidFill>
                <a:latin typeface="Candara"/>
              </a:rPr>
              <a:t>i</a:t>
            </a:r>
            <a:r>
              <a:rPr lang="en-US" altLang="en-US" sz="3200" dirty="0" smtClean="0">
                <a:solidFill>
                  <a:srgbClr val="073E87"/>
                </a:solidFill>
                <a:latin typeface="Candara"/>
              </a:rPr>
              <a:t>&gt;clickers </a:t>
            </a:r>
            <a:r>
              <a:rPr lang="en-US" altLang="en-US" sz="3200" dirty="0">
                <a:solidFill>
                  <a:srgbClr val="073E87"/>
                </a:solidFill>
                <a:latin typeface="Candara"/>
              </a:rPr>
              <a:t>are a good tool for learning or engagement (</a:t>
            </a:r>
            <a:r>
              <a:rPr lang="en-US" altLang="en-US" sz="3200" dirty="0" smtClean="0">
                <a:solidFill>
                  <a:srgbClr val="073E87"/>
                </a:solidFill>
                <a:latin typeface="Candara"/>
              </a:rPr>
              <a:t>6)</a:t>
            </a:r>
          </a:p>
          <a:p>
            <a:pPr marL="1760145" lvl="1" indent="-274320" defTabSz="914400">
              <a:buClr>
                <a:srgbClr val="31B6FD"/>
              </a:buClr>
              <a:buSzPct val="100000"/>
              <a:buFont typeface="Symbol" panose="05050102010706020507" pitchFamily="18" charset="2"/>
              <a:buChar char=""/>
              <a:defRPr/>
            </a:pPr>
            <a:r>
              <a:rPr lang="en-US" altLang="en-US" sz="3200" dirty="0" smtClean="0">
                <a:solidFill>
                  <a:srgbClr val="073E87"/>
                </a:solidFill>
                <a:latin typeface="Candara"/>
              </a:rPr>
              <a:t>Concern </a:t>
            </a:r>
            <a:r>
              <a:rPr lang="en-US" altLang="en-US" sz="3200" dirty="0">
                <a:solidFill>
                  <a:srgbClr val="073E87"/>
                </a:solidFill>
                <a:latin typeface="Candara"/>
              </a:rPr>
              <a:t>about points and the impact on the grade (</a:t>
            </a:r>
            <a:r>
              <a:rPr lang="en-US" altLang="en-US" sz="3200" dirty="0" smtClean="0">
                <a:solidFill>
                  <a:srgbClr val="073E87"/>
                </a:solidFill>
                <a:latin typeface="Candara"/>
              </a:rPr>
              <a:t>3)</a:t>
            </a:r>
          </a:p>
          <a:p>
            <a:pPr marL="1760145" lvl="1" indent="-274320" defTabSz="914400">
              <a:buClr>
                <a:srgbClr val="31B6FD"/>
              </a:buClr>
              <a:buSzPct val="100000"/>
              <a:buFont typeface="Symbol" panose="05050102010706020507" pitchFamily="18" charset="2"/>
              <a:buChar char=""/>
              <a:defRPr/>
            </a:pPr>
            <a:r>
              <a:rPr lang="en-US" altLang="en-US" sz="3200" dirty="0" smtClean="0">
                <a:solidFill>
                  <a:srgbClr val="073E87"/>
                </a:solidFill>
                <a:latin typeface="Candara"/>
              </a:rPr>
              <a:t>Specific </a:t>
            </a:r>
            <a:r>
              <a:rPr lang="en-US" altLang="en-US" sz="3200" dirty="0">
                <a:solidFill>
                  <a:srgbClr val="073E87"/>
                </a:solidFill>
                <a:latin typeface="Candara"/>
              </a:rPr>
              <a:t>need or complaint is expressed (3)</a:t>
            </a:r>
          </a:p>
          <a:p>
            <a:pPr marL="274320" lvl="0" indent="-274320" defTabSz="914400">
              <a:buClr>
                <a:srgbClr val="31B6FD"/>
              </a:buClr>
              <a:buSzPct val="100000"/>
              <a:buFont typeface="Symbol" panose="05050102010706020507" pitchFamily="18" charset="2"/>
              <a:buChar char=""/>
              <a:defRPr/>
            </a:pPr>
            <a:endParaRPr lang="en-US" altLang="en-US" sz="3200" dirty="0">
              <a:solidFill>
                <a:srgbClr val="073E87"/>
              </a:solidFill>
              <a:latin typeface="Candara"/>
            </a:endParaRPr>
          </a:p>
          <a:p>
            <a:pPr marL="274320" lvl="0" indent="-274320" defTabSz="914400">
              <a:buClr>
                <a:srgbClr val="31B6FD"/>
              </a:buClr>
              <a:buSzPct val="100000"/>
              <a:buFont typeface="Symbol" panose="05050102010706020507" pitchFamily="18" charset="2"/>
              <a:buChar char=""/>
              <a:defRPr/>
            </a:pPr>
            <a:endParaRPr lang="en-US" altLang="en-US" sz="1200" dirty="0">
              <a:solidFill>
                <a:srgbClr val="073E87"/>
              </a:solidFill>
              <a:latin typeface="Candara"/>
            </a:endParaRPr>
          </a:p>
        </p:txBody>
      </p:sp>
      <p:sp>
        <p:nvSpPr>
          <p:cNvPr id="450" name="Text Placeholder 449"/>
          <p:cNvSpPr>
            <a:spLocks noGrp="1"/>
          </p:cNvSpPr>
          <p:nvPr>
            <p:ph type="body" sz="quarter" idx="11"/>
          </p:nvPr>
        </p:nvSpPr>
        <p:spPr>
          <a:xfrm>
            <a:off x="922341" y="5494889"/>
            <a:ext cx="10048875" cy="861766"/>
          </a:xfrm>
        </p:spPr>
        <p:txBody>
          <a:bodyPr/>
          <a:lstStyle/>
          <a:p>
            <a:r>
              <a:rPr lang="en-US" sz="4400" dirty="0" smtClean="0">
                <a:latin typeface="Candara" panose="020E0502030303020204" pitchFamily="34" charset="0"/>
              </a:rPr>
              <a:t>What is it?</a:t>
            </a:r>
            <a:endParaRPr lang="en-US" sz="4400" dirty="0">
              <a:latin typeface="Candara" panose="020E0502030303020204" pitchFamily="34" charset="0"/>
            </a:endParaRPr>
          </a:p>
        </p:txBody>
      </p:sp>
      <p:sp>
        <p:nvSpPr>
          <p:cNvPr id="453" name="Text Placeholder 452"/>
          <p:cNvSpPr>
            <a:spLocks noGrp="1"/>
          </p:cNvSpPr>
          <p:nvPr>
            <p:ph type="body" sz="quarter" idx="20"/>
          </p:nvPr>
        </p:nvSpPr>
        <p:spPr>
          <a:xfrm>
            <a:off x="782438" y="13522421"/>
            <a:ext cx="10012088" cy="1545030"/>
          </a:xfrm>
        </p:spPr>
        <p:txBody>
          <a:bodyPr/>
          <a:lstStyle/>
          <a:p>
            <a:r>
              <a:rPr lang="en-US" sz="4400" dirty="0" smtClean="0">
                <a:latin typeface="Candara" panose="020E0502030303020204" pitchFamily="34" charset="0"/>
              </a:rPr>
              <a:t>What </a:t>
            </a:r>
            <a:r>
              <a:rPr lang="en-US" sz="4400" dirty="0">
                <a:latin typeface="Candara" panose="020E0502030303020204" pitchFamily="34" charset="0"/>
              </a:rPr>
              <a:t>was involved with this research?</a:t>
            </a:r>
          </a:p>
          <a:p>
            <a:endParaRPr lang="en-US" dirty="0"/>
          </a:p>
        </p:txBody>
      </p:sp>
      <p:sp>
        <p:nvSpPr>
          <p:cNvPr id="454" name="Text Placeholder 453"/>
          <p:cNvSpPr>
            <a:spLocks noGrp="1"/>
          </p:cNvSpPr>
          <p:nvPr>
            <p:ph type="body" sz="quarter" idx="21"/>
          </p:nvPr>
        </p:nvSpPr>
        <p:spPr>
          <a:xfrm>
            <a:off x="11587167" y="6264322"/>
            <a:ext cx="10048874" cy="27595224"/>
          </a:xfrm>
        </p:spPr>
        <p:txBody>
          <a:bodyPr/>
          <a:lstStyle/>
          <a:p>
            <a:pPr marL="274320" lvl="0" indent="-274320" defTabSz="914400">
              <a:buClr>
                <a:srgbClr val="31B6FD"/>
              </a:buClr>
              <a:buSzPct val="100000"/>
              <a:buFont typeface="Symbol" panose="05050102010706020507" pitchFamily="18" charset="2"/>
              <a:buChar char=""/>
              <a:defRPr/>
            </a:pPr>
            <a:r>
              <a:rPr lang="en-US" sz="2800" dirty="0">
                <a:solidFill>
                  <a:srgbClr val="073E87"/>
                </a:solidFill>
                <a:latin typeface="Candara"/>
              </a:rPr>
              <a:t>More research is needed to expand upon this limited pilot study, yet given its limitations, there were some clear </a:t>
            </a:r>
            <a:r>
              <a:rPr lang="en-US" sz="2800" dirty="0" smtClean="0">
                <a:solidFill>
                  <a:srgbClr val="073E87"/>
                </a:solidFill>
                <a:latin typeface="Candara"/>
              </a:rPr>
              <a:t>findings:</a:t>
            </a:r>
          </a:p>
          <a:p>
            <a:pPr marL="914400" lvl="1" indent="-274320" defTabSz="914400">
              <a:buClr>
                <a:srgbClr val="31B6FD"/>
              </a:buClr>
              <a:buSzPct val="100000"/>
              <a:buFont typeface="Symbol" panose="05050102010706020507" pitchFamily="18" charset="2"/>
              <a:buChar char=""/>
              <a:defRPr/>
            </a:pPr>
            <a:r>
              <a:rPr lang="en-US" sz="2800" dirty="0" smtClean="0">
                <a:solidFill>
                  <a:srgbClr val="073E87"/>
                </a:solidFill>
                <a:latin typeface="Candara"/>
              </a:rPr>
              <a:t>This </a:t>
            </a:r>
            <a:r>
              <a:rPr lang="en-US" sz="2800" dirty="0">
                <a:solidFill>
                  <a:srgbClr val="073E87"/>
                </a:solidFill>
                <a:latin typeface="Candara"/>
              </a:rPr>
              <a:t>was a good way to earn points and get immediate feedback for the students (and teacher too</a:t>
            </a:r>
            <a:r>
              <a:rPr lang="en-US" sz="2800" dirty="0" smtClean="0">
                <a:solidFill>
                  <a:srgbClr val="073E87"/>
                </a:solidFill>
                <a:latin typeface="Candara"/>
              </a:rPr>
              <a:t>!).</a:t>
            </a:r>
            <a:endParaRPr lang="en-US" sz="2800" dirty="0">
              <a:solidFill>
                <a:srgbClr val="073E87"/>
              </a:solidFill>
              <a:latin typeface="Candara"/>
            </a:endParaRPr>
          </a:p>
          <a:p>
            <a:pPr marL="914400" lvl="1" indent="-274320" defTabSz="914400">
              <a:buClr>
                <a:srgbClr val="31B6FD"/>
              </a:buClr>
              <a:buSzPct val="100000"/>
              <a:buFont typeface="Symbol" panose="05050102010706020507" pitchFamily="18" charset="2"/>
              <a:buChar char=""/>
              <a:defRPr/>
            </a:pPr>
            <a:r>
              <a:rPr lang="en-US" sz="2800" dirty="0">
                <a:solidFill>
                  <a:srgbClr val="073E87"/>
                </a:solidFill>
                <a:latin typeface="Candara"/>
              </a:rPr>
              <a:t>More needs to be done to get students to keep up with the reading; this was the only statistical </a:t>
            </a:r>
            <a:r>
              <a:rPr lang="en-US" sz="2800" dirty="0" smtClean="0">
                <a:solidFill>
                  <a:srgbClr val="073E87"/>
                </a:solidFill>
                <a:latin typeface="Candara"/>
              </a:rPr>
              <a:t>decrease.</a:t>
            </a:r>
            <a:endParaRPr lang="en-US" sz="2800" dirty="0">
              <a:solidFill>
                <a:srgbClr val="073E87"/>
              </a:solidFill>
              <a:latin typeface="Candara"/>
            </a:endParaRPr>
          </a:p>
          <a:p>
            <a:pPr marL="914400" lvl="1" indent="-274320" defTabSz="914400">
              <a:buClr>
                <a:srgbClr val="31B6FD"/>
              </a:buClr>
              <a:buSzPct val="100000"/>
              <a:buFont typeface="Symbol" panose="05050102010706020507" pitchFamily="18" charset="2"/>
              <a:buChar char=""/>
              <a:defRPr/>
            </a:pPr>
            <a:r>
              <a:rPr lang="en-US" sz="2800" dirty="0">
                <a:solidFill>
                  <a:srgbClr val="073E87"/>
                </a:solidFill>
                <a:latin typeface="Candara"/>
              </a:rPr>
              <a:t>Students seemed to embrace </a:t>
            </a:r>
            <a:r>
              <a:rPr lang="en-US" sz="2800" dirty="0" smtClean="0">
                <a:solidFill>
                  <a:srgbClr val="073E87"/>
                </a:solidFill>
                <a:latin typeface="Candara"/>
              </a:rPr>
              <a:t>think-pair-share.</a:t>
            </a:r>
            <a:endParaRPr lang="en-US" sz="2800" dirty="0">
              <a:solidFill>
                <a:srgbClr val="073E87"/>
              </a:solidFill>
              <a:latin typeface="Candara"/>
            </a:endParaRPr>
          </a:p>
          <a:p>
            <a:pPr marL="914400" lvl="1" indent="-274320" defTabSz="914400">
              <a:buClr>
                <a:srgbClr val="31B6FD"/>
              </a:buClr>
              <a:buSzPct val="100000"/>
              <a:buFont typeface="Symbol" panose="05050102010706020507" pitchFamily="18" charset="2"/>
              <a:buChar char=""/>
              <a:defRPr/>
            </a:pPr>
            <a:r>
              <a:rPr lang="en-US" sz="2800" dirty="0">
                <a:solidFill>
                  <a:srgbClr val="073E87"/>
                </a:solidFill>
                <a:latin typeface="Candara"/>
              </a:rPr>
              <a:t>Students are very sensitive to points and the impact on the grade. Students wanted their “re-vote” to take the place of an incorrect initial answer. There are arguments for and against this.</a:t>
            </a:r>
          </a:p>
          <a:p>
            <a:pPr marL="914400" lvl="1" indent="-274320" defTabSz="914400">
              <a:buClr>
                <a:srgbClr val="31B6FD"/>
              </a:buClr>
              <a:buSzPct val="100000"/>
              <a:buFont typeface="Symbol" panose="05050102010706020507" pitchFamily="18" charset="2"/>
              <a:buChar char=""/>
              <a:defRPr/>
            </a:pPr>
            <a:r>
              <a:rPr lang="en-US" sz="2800" dirty="0">
                <a:solidFill>
                  <a:srgbClr val="073E87"/>
                </a:solidFill>
                <a:latin typeface="Candara"/>
              </a:rPr>
              <a:t>Questions have to be very clear and allow enough time for answering. </a:t>
            </a:r>
          </a:p>
          <a:p>
            <a:pPr marL="914400" lvl="1" indent="-274320" defTabSz="914400">
              <a:buClr>
                <a:srgbClr val="31B6FD"/>
              </a:buClr>
              <a:buSzPct val="100000"/>
              <a:buFont typeface="Symbol" panose="05050102010706020507" pitchFamily="18" charset="2"/>
              <a:buChar char=""/>
              <a:defRPr/>
            </a:pPr>
            <a:r>
              <a:rPr lang="en-US" sz="2800" dirty="0">
                <a:solidFill>
                  <a:srgbClr val="073E87"/>
                </a:solidFill>
                <a:latin typeface="Candara"/>
              </a:rPr>
              <a:t>This is an effective teaching tool that would also allow for navigating abuse and violence issues with privacy</a:t>
            </a:r>
            <a:r>
              <a:rPr lang="en-US" sz="2800" dirty="0" smtClean="0">
                <a:solidFill>
                  <a:srgbClr val="073E87"/>
                </a:solidFill>
                <a:latin typeface="Candara"/>
              </a:rPr>
              <a:t>.</a:t>
            </a:r>
          </a:p>
          <a:p>
            <a:pPr lvl="0" defTabSz="914400">
              <a:buClr>
                <a:srgbClr val="31B6FD"/>
              </a:buClr>
              <a:buSzPct val="100000"/>
              <a:defRPr/>
            </a:pPr>
            <a:endParaRPr lang="en-US" sz="3200" b="1" u="sng" dirty="0" smtClean="0">
              <a:solidFill>
                <a:srgbClr val="073E87"/>
              </a:solidFill>
              <a:latin typeface="Candara"/>
            </a:endParaRPr>
          </a:p>
          <a:p>
            <a:pPr lvl="0" defTabSz="914400">
              <a:buClr>
                <a:srgbClr val="31B6FD"/>
              </a:buClr>
              <a:buSzPct val="100000"/>
              <a:defRPr/>
            </a:pPr>
            <a:endParaRPr lang="en-US" sz="3200" b="1" u="sng" dirty="0" smtClean="0">
              <a:solidFill>
                <a:srgbClr val="073E87"/>
              </a:solidFill>
              <a:latin typeface="Candara"/>
            </a:endParaRPr>
          </a:p>
          <a:p>
            <a:pPr lvl="0" defTabSz="914400">
              <a:buClr>
                <a:srgbClr val="31B6FD"/>
              </a:buClr>
              <a:buSzPct val="100000"/>
              <a:defRPr/>
            </a:pPr>
            <a:r>
              <a:rPr lang="en-US" sz="3200" b="1" u="sng" dirty="0" smtClean="0">
                <a:solidFill>
                  <a:srgbClr val="073E87"/>
                </a:solidFill>
                <a:latin typeface="Candara"/>
              </a:rPr>
              <a:t>Post </a:t>
            </a:r>
            <a:r>
              <a:rPr lang="en-US" sz="3200" b="1" u="sng" dirty="0">
                <a:solidFill>
                  <a:srgbClr val="073E87"/>
                </a:solidFill>
                <a:latin typeface="Candara"/>
              </a:rPr>
              <a:t>Survey Questions</a:t>
            </a:r>
          </a:p>
          <a:p>
            <a:pPr lvl="0" defTabSz="914400">
              <a:buClr>
                <a:srgbClr val="31B6FD"/>
              </a:buClr>
              <a:buSzPct val="100000"/>
              <a:defRPr/>
            </a:pPr>
            <a:r>
              <a:rPr lang="en-US" sz="2800" dirty="0">
                <a:solidFill>
                  <a:srgbClr val="073E87"/>
                </a:solidFill>
                <a:latin typeface="Candara"/>
              </a:rPr>
              <a:t>1. At this point, I would describe my interest in the subject matter as high. </a:t>
            </a:r>
          </a:p>
          <a:p>
            <a:pPr lvl="0" defTabSz="914400">
              <a:buClr>
                <a:srgbClr val="31B6FD"/>
              </a:buClr>
              <a:buSzPct val="100000"/>
              <a:defRPr/>
            </a:pPr>
            <a:r>
              <a:rPr lang="en-US" sz="2800" dirty="0">
                <a:solidFill>
                  <a:srgbClr val="073E87"/>
                </a:solidFill>
                <a:latin typeface="Candara"/>
              </a:rPr>
              <a:t>2. I think using the </a:t>
            </a:r>
            <a:r>
              <a:rPr lang="en-US" sz="2800" dirty="0" err="1">
                <a:solidFill>
                  <a:srgbClr val="073E87"/>
                </a:solidFill>
                <a:latin typeface="Candara"/>
              </a:rPr>
              <a:t>i</a:t>
            </a:r>
            <a:r>
              <a:rPr lang="en-US" sz="2800" dirty="0">
                <a:solidFill>
                  <a:srgbClr val="073E87"/>
                </a:solidFill>
                <a:latin typeface="Candara"/>
              </a:rPr>
              <a:t>&gt;clicker was a good way to earn points in this class. </a:t>
            </a:r>
          </a:p>
          <a:p>
            <a:pPr lvl="0" defTabSz="914400">
              <a:buClr>
                <a:srgbClr val="31B6FD"/>
              </a:buClr>
              <a:buSzPct val="100000"/>
              <a:defRPr/>
            </a:pPr>
            <a:r>
              <a:rPr lang="en-US" sz="2800" dirty="0">
                <a:solidFill>
                  <a:srgbClr val="073E87"/>
                </a:solidFill>
                <a:latin typeface="Candara"/>
              </a:rPr>
              <a:t>3. Using </a:t>
            </a:r>
            <a:r>
              <a:rPr lang="en-US" sz="2800" dirty="0" err="1">
                <a:solidFill>
                  <a:srgbClr val="073E87"/>
                </a:solidFill>
                <a:latin typeface="Candara"/>
              </a:rPr>
              <a:t>i</a:t>
            </a:r>
            <a:r>
              <a:rPr lang="en-US" sz="2800" dirty="0">
                <a:solidFill>
                  <a:srgbClr val="073E87"/>
                </a:solidFill>
                <a:latin typeface="Candara"/>
              </a:rPr>
              <a:t>&gt;clickers inspired me to keep up with and do the readings. </a:t>
            </a:r>
          </a:p>
          <a:p>
            <a:pPr lvl="0" defTabSz="914400">
              <a:buClr>
                <a:srgbClr val="31B6FD"/>
              </a:buClr>
              <a:buSzPct val="100000"/>
              <a:defRPr/>
            </a:pPr>
            <a:r>
              <a:rPr lang="en-US" sz="2800" dirty="0">
                <a:solidFill>
                  <a:srgbClr val="073E87"/>
                </a:solidFill>
                <a:latin typeface="Candara"/>
              </a:rPr>
              <a:t>4. I liked the fact that some test questions were drawn from </a:t>
            </a:r>
            <a:r>
              <a:rPr lang="en-US" sz="2800" dirty="0" err="1">
                <a:solidFill>
                  <a:srgbClr val="073E87"/>
                </a:solidFill>
                <a:latin typeface="Candara"/>
              </a:rPr>
              <a:t>i</a:t>
            </a:r>
            <a:r>
              <a:rPr lang="en-US" sz="2800" dirty="0">
                <a:solidFill>
                  <a:srgbClr val="073E87"/>
                </a:solidFill>
                <a:latin typeface="Candara"/>
              </a:rPr>
              <a:t>&gt;clicker questions</a:t>
            </a:r>
            <a:r>
              <a:rPr lang="en-US" sz="2800" dirty="0" smtClean="0">
                <a:solidFill>
                  <a:srgbClr val="073E87"/>
                </a:solidFill>
                <a:latin typeface="Candara"/>
              </a:rPr>
              <a:t>.</a:t>
            </a:r>
            <a:endParaRPr lang="en-US" sz="2800" dirty="0">
              <a:solidFill>
                <a:srgbClr val="073E87"/>
              </a:solidFill>
              <a:latin typeface="Candara"/>
            </a:endParaRPr>
          </a:p>
          <a:p>
            <a:pPr lvl="0" defTabSz="914400">
              <a:buClr>
                <a:srgbClr val="31B6FD"/>
              </a:buClr>
              <a:buSzPct val="100000"/>
              <a:defRPr/>
            </a:pPr>
            <a:r>
              <a:rPr lang="en-US" sz="2800" dirty="0">
                <a:solidFill>
                  <a:srgbClr val="073E87"/>
                </a:solidFill>
                <a:latin typeface="Candara"/>
              </a:rPr>
              <a:t>5. Generally, the </a:t>
            </a:r>
            <a:r>
              <a:rPr lang="en-US" sz="2800" dirty="0" err="1">
                <a:solidFill>
                  <a:srgbClr val="073E87"/>
                </a:solidFill>
                <a:latin typeface="Candara"/>
              </a:rPr>
              <a:t>i</a:t>
            </a:r>
            <a:r>
              <a:rPr lang="en-US" sz="2800" dirty="0">
                <a:solidFill>
                  <a:srgbClr val="073E87"/>
                </a:solidFill>
                <a:latin typeface="Candara"/>
              </a:rPr>
              <a:t>&gt;clicker </a:t>
            </a:r>
            <a:r>
              <a:rPr lang="en-US" sz="2800" dirty="0" smtClean="0">
                <a:solidFill>
                  <a:srgbClr val="073E87"/>
                </a:solidFill>
                <a:latin typeface="Candara"/>
              </a:rPr>
              <a:t>questions </a:t>
            </a:r>
            <a:r>
              <a:rPr lang="en-US" sz="2800" dirty="0">
                <a:solidFill>
                  <a:srgbClr val="073E87"/>
                </a:solidFill>
                <a:latin typeface="Candara"/>
              </a:rPr>
              <a:t>were a good way to get immediate feedback on student learning. </a:t>
            </a:r>
          </a:p>
          <a:p>
            <a:pPr lvl="0" defTabSz="914400">
              <a:buClr>
                <a:srgbClr val="31B6FD"/>
              </a:buClr>
              <a:buSzPct val="100000"/>
              <a:defRPr/>
            </a:pPr>
            <a:r>
              <a:rPr lang="en-US" sz="2800" dirty="0">
                <a:solidFill>
                  <a:srgbClr val="073E87"/>
                </a:solidFill>
                <a:latin typeface="Candara"/>
              </a:rPr>
              <a:t>6. I think the price I paid to rent or buy my </a:t>
            </a:r>
            <a:r>
              <a:rPr lang="en-US" sz="2800" dirty="0" err="1">
                <a:solidFill>
                  <a:srgbClr val="073E87"/>
                </a:solidFill>
                <a:latin typeface="Candara"/>
              </a:rPr>
              <a:t>i</a:t>
            </a:r>
            <a:r>
              <a:rPr lang="en-US" sz="2800" dirty="0">
                <a:solidFill>
                  <a:srgbClr val="073E87"/>
                </a:solidFill>
                <a:latin typeface="Candara"/>
              </a:rPr>
              <a:t>&gt;clicker was OK, given that we did not also have to buy a textbook. </a:t>
            </a:r>
          </a:p>
          <a:p>
            <a:pPr lvl="0" defTabSz="914400">
              <a:buClr>
                <a:srgbClr val="31B6FD"/>
              </a:buClr>
              <a:buSzPct val="100000"/>
              <a:defRPr/>
            </a:pPr>
            <a:r>
              <a:rPr lang="en-US" sz="2800" dirty="0">
                <a:solidFill>
                  <a:srgbClr val="073E87"/>
                </a:solidFill>
                <a:latin typeface="Candara"/>
              </a:rPr>
              <a:t>7. I was committed to providing my own answers on </a:t>
            </a:r>
            <a:r>
              <a:rPr lang="en-US" sz="2800" dirty="0" smtClean="0">
                <a:solidFill>
                  <a:srgbClr val="073E87"/>
                </a:solidFill>
                <a:latin typeface="Candara"/>
              </a:rPr>
              <a:t>the </a:t>
            </a:r>
            <a:r>
              <a:rPr lang="en-US" sz="2800" dirty="0" err="1" smtClean="0">
                <a:solidFill>
                  <a:srgbClr val="073E87"/>
                </a:solidFill>
                <a:latin typeface="Candara"/>
              </a:rPr>
              <a:t>i</a:t>
            </a:r>
            <a:r>
              <a:rPr lang="en-US" sz="2800" dirty="0" smtClean="0">
                <a:solidFill>
                  <a:srgbClr val="073E87"/>
                </a:solidFill>
                <a:latin typeface="Candara"/>
              </a:rPr>
              <a:t>&gt;clicker </a:t>
            </a:r>
            <a:r>
              <a:rPr lang="en-US" sz="2800" dirty="0">
                <a:solidFill>
                  <a:srgbClr val="073E87"/>
                </a:solidFill>
                <a:latin typeface="Candara"/>
              </a:rPr>
              <a:t>and not watching what my neighbor entered. </a:t>
            </a:r>
          </a:p>
          <a:p>
            <a:pPr lvl="0" defTabSz="914400">
              <a:buClr>
                <a:srgbClr val="31B6FD"/>
              </a:buClr>
              <a:buSzPct val="100000"/>
              <a:defRPr/>
            </a:pPr>
            <a:r>
              <a:rPr lang="en-US" sz="2800" dirty="0">
                <a:solidFill>
                  <a:srgbClr val="073E87"/>
                </a:solidFill>
                <a:latin typeface="Candara"/>
              </a:rPr>
              <a:t>8. Using </a:t>
            </a:r>
            <a:r>
              <a:rPr lang="en-US" sz="2800" dirty="0" err="1">
                <a:solidFill>
                  <a:srgbClr val="073E87"/>
                </a:solidFill>
                <a:latin typeface="Candara"/>
              </a:rPr>
              <a:t>i</a:t>
            </a:r>
            <a:r>
              <a:rPr lang="en-US" sz="2800" dirty="0">
                <a:solidFill>
                  <a:srgbClr val="073E87"/>
                </a:solidFill>
                <a:latin typeface="Candara"/>
              </a:rPr>
              <a:t>&gt;clickers and getting answers right increased my engagement in this class. </a:t>
            </a:r>
          </a:p>
          <a:p>
            <a:pPr lvl="0" defTabSz="914400">
              <a:buClr>
                <a:srgbClr val="31B6FD"/>
              </a:buClr>
              <a:buSzPct val="100000"/>
              <a:defRPr/>
            </a:pPr>
            <a:r>
              <a:rPr lang="en-US" sz="2800" dirty="0">
                <a:solidFill>
                  <a:srgbClr val="073E87"/>
                </a:solidFill>
                <a:latin typeface="Candara"/>
              </a:rPr>
              <a:t>9.  Using </a:t>
            </a:r>
            <a:r>
              <a:rPr lang="en-US" sz="2800" dirty="0" err="1">
                <a:solidFill>
                  <a:srgbClr val="073E87"/>
                </a:solidFill>
                <a:latin typeface="Candara"/>
              </a:rPr>
              <a:t>i</a:t>
            </a:r>
            <a:r>
              <a:rPr lang="en-US" sz="2800" dirty="0">
                <a:solidFill>
                  <a:srgbClr val="073E87"/>
                </a:solidFill>
                <a:latin typeface="Candara"/>
              </a:rPr>
              <a:t>&gt;clickers and getting answers right increased my ability to pay attention moment to moment in this class. </a:t>
            </a:r>
          </a:p>
          <a:p>
            <a:pPr lvl="0" defTabSz="914400">
              <a:buClr>
                <a:srgbClr val="31B6FD"/>
              </a:buClr>
              <a:buSzPct val="100000"/>
              <a:defRPr/>
            </a:pPr>
            <a:r>
              <a:rPr lang="en-US" sz="2800" dirty="0">
                <a:solidFill>
                  <a:srgbClr val="073E87"/>
                </a:solidFill>
                <a:latin typeface="Candara"/>
              </a:rPr>
              <a:t>10. I appreciate the points I get when I get the answer right. </a:t>
            </a:r>
          </a:p>
          <a:p>
            <a:pPr lvl="0" defTabSz="914400">
              <a:buClr>
                <a:srgbClr val="31B6FD"/>
              </a:buClr>
              <a:buSzPct val="100000"/>
              <a:defRPr/>
            </a:pPr>
            <a:r>
              <a:rPr lang="en-US" sz="2800" dirty="0">
                <a:solidFill>
                  <a:srgbClr val="073E87"/>
                </a:solidFill>
                <a:latin typeface="Candara"/>
              </a:rPr>
              <a:t>11.The instructor seems receptive to considering more than one correct answer when that </a:t>
            </a:r>
            <a:r>
              <a:rPr lang="en-US" sz="2800" dirty="0" smtClean="0">
                <a:solidFill>
                  <a:srgbClr val="073E87"/>
                </a:solidFill>
                <a:latin typeface="Candara"/>
              </a:rPr>
              <a:t>was warranted.</a:t>
            </a:r>
          </a:p>
          <a:p>
            <a:pPr lvl="0" defTabSz="914400">
              <a:buClr>
                <a:srgbClr val="31B6FD"/>
              </a:buClr>
              <a:buSzPct val="100000"/>
              <a:defRPr/>
            </a:pPr>
            <a:r>
              <a:rPr lang="en-US" sz="2800" dirty="0" smtClean="0">
                <a:solidFill>
                  <a:srgbClr val="073E87"/>
                </a:solidFill>
                <a:latin typeface="Candara"/>
              </a:rPr>
              <a:t>12</a:t>
            </a:r>
            <a:r>
              <a:rPr lang="en-US" sz="2800" dirty="0">
                <a:solidFill>
                  <a:srgbClr val="073E87"/>
                </a:solidFill>
                <a:latin typeface="Candara"/>
              </a:rPr>
              <a:t>.  I think I am learning more by answering the </a:t>
            </a:r>
            <a:r>
              <a:rPr lang="en-US" sz="2800" dirty="0" err="1">
                <a:solidFill>
                  <a:srgbClr val="073E87"/>
                </a:solidFill>
                <a:latin typeface="Candara"/>
              </a:rPr>
              <a:t>i</a:t>
            </a:r>
            <a:r>
              <a:rPr lang="en-US" sz="2800" dirty="0">
                <a:solidFill>
                  <a:srgbClr val="073E87"/>
                </a:solidFill>
                <a:latin typeface="Candara"/>
              </a:rPr>
              <a:t>&gt;clicker questions at the time of the lecture/discussion than I would be learning without the </a:t>
            </a:r>
            <a:r>
              <a:rPr lang="en-US" sz="2800" dirty="0" err="1">
                <a:solidFill>
                  <a:srgbClr val="073E87"/>
                </a:solidFill>
                <a:latin typeface="Candara"/>
              </a:rPr>
              <a:t>i</a:t>
            </a:r>
            <a:r>
              <a:rPr lang="en-US" sz="2800" dirty="0">
                <a:solidFill>
                  <a:srgbClr val="073E87"/>
                </a:solidFill>
                <a:latin typeface="Candara"/>
              </a:rPr>
              <a:t>&gt;clicker</a:t>
            </a:r>
            <a:r>
              <a:rPr lang="en-US" sz="2800" dirty="0" smtClean="0">
                <a:solidFill>
                  <a:srgbClr val="073E87"/>
                </a:solidFill>
                <a:latin typeface="Candara"/>
              </a:rPr>
              <a:t>.</a:t>
            </a:r>
            <a:endParaRPr lang="en-US" sz="2800" dirty="0">
              <a:solidFill>
                <a:srgbClr val="073E87"/>
              </a:solidFill>
              <a:latin typeface="Candara"/>
            </a:endParaRPr>
          </a:p>
          <a:p>
            <a:pPr lvl="0" defTabSz="914400">
              <a:buClr>
                <a:srgbClr val="31B6FD"/>
              </a:buClr>
              <a:buSzPct val="100000"/>
              <a:defRPr/>
            </a:pPr>
            <a:r>
              <a:rPr lang="en-US" sz="2800" dirty="0">
                <a:solidFill>
                  <a:srgbClr val="073E87"/>
                </a:solidFill>
                <a:latin typeface="Candara"/>
              </a:rPr>
              <a:t>13. Being able to discuss my first answer with my neighbor and then voting ( </a:t>
            </a:r>
            <a:r>
              <a:rPr lang="en-US" sz="2800" dirty="0" err="1">
                <a:solidFill>
                  <a:srgbClr val="073E87"/>
                </a:solidFill>
                <a:latin typeface="Candara"/>
              </a:rPr>
              <a:t>i</a:t>
            </a:r>
            <a:r>
              <a:rPr lang="en-US" sz="2800" dirty="0">
                <a:solidFill>
                  <a:srgbClr val="073E87"/>
                </a:solidFill>
                <a:latin typeface="Candara"/>
              </a:rPr>
              <a:t>&gt; clicking) again helped me learn the material better than just discussing it with my neighbor. </a:t>
            </a:r>
            <a:endParaRPr lang="en-US" sz="2800" dirty="0" smtClean="0">
              <a:solidFill>
                <a:srgbClr val="073E87"/>
              </a:solidFill>
              <a:latin typeface="Candara"/>
            </a:endParaRPr>
          </a:p>
          <a:p>
            <a:pPr lvl="0" defTabSz="914400">
              <a:buClr>
                <a:srgbClr val="31B6FD"/>
              </a:buClr>
              <a:buSzPct val="100000"/>
              <a:defRPr/>
            </a:pPr>
            <a:r>
              <a:rPr lang="en-US" sz="2800" dirty="0" smtClean="0">
                <a:solidFill>
                  <a:srgbClr val="073E87"/>
                </a:solidFill>
                <a:latin typeface="Candara"/>
              </a:rPr>
              <a:t>14</a:t>
            </a:r>
            <a:r>
              <a:rPr lang="en-US" sz="2800" dirty="0">
                <a:solidFill>
                  <a:srgbClr val="073E87"/>
                </a:solidFill>
                <a:latin typeface="Candara"/>
              </a:rPr>
              <a:t>. For the most part, I think students are providing their own independent answers to the </a:t>
            </a:r>
            <a:r>
              <a:rPr lang="en-US" sz="2800" dirty="0" err="1">
                <a:solidFill>
                  <a:srgbClr val="073E87"/>
                </a:solidFill>
                <a:latin typeface="Candara"/>
              </a:rPr>
              <a:t>i</a:t>
            </a:r>
            <a:r>
              <a:rPr lang="en-US" sz="2800" dirty="0">
                <a:solidFill>
                  <a:srgbClr val="073E87"/>
                </a:solidFill>
                <a:latin typeface="Candara"/>
              </a:rPr>
              <a:t>&gt;clicker questions. </a:t>
            </a:r>
            <a:endParaRPr lang="en-US" sz="2800" dirty="0" smtClean="0">
              <a:solidFill>
                <a:srgbClr val="073E87"/>
              </a:solidFill>
              <a:latin typeface="Candara"/>
            </a:endParaRPr>
          </a:p>
          <a:p>
            <a:pPr lvl="0" defTabSz="914400">
              <a:buClr>
                <a:srgbClr val="31B6FD"/>
              </a:buClr>
              <a:buSzPct val="100000"/>
              <a:defRPr/>
            </a:pPr>
            <a:r>
              <a:rPr lang="en-US" sz="2800" dirty="0" smtClean="0">
                <a:solidFill>
                  <a:srgbClr val="073E87"/>
                </a:solidFill>
                <a:latin typeface="Candara"/>
              </a:rPr>
              <a:t>15</a:t>
            </a:r>
            <a:r>
              <a:rPr lang="en-US" sz="2800" dirty="0">
                <a:solidFill>
                  <a:srgbClr val="073E87"/>
                </a:solidFill>
                <a:latin typeface="Candara"/>
              </a:rPr>
              <a:t>. Generally, the instructor builds on the answers that students give. So even if students are reluctant to answer…When they do, it turns to be an “OK” experience. </a:t>
            </a:r>
          </a:p>
          <a:p>
            <a:pPr lvl="0" defTabSz="914400">
              <a:buClr>
                <a:srgbClr val="31B6FD"/>
              </a:buClr>
              <a:buSzPct val="100000"/>
              <a:defRPr/>
            </a:pPr>
            <a:r>
              <a:rPr lang="en-US" sz="2800" dirty="0">
                <a:solidFill>
                  <a:srgbClr val="073E87"/>
                </a:solidFill>
                <a:latin typeface="Candara"/>
              </a:rPr>
              <a:t>16. Something not captured in the questions that I want the instructor to </a:t>
            </a:r>
            <a:r>
              <a:rPr lang="en-US" sz="2800" dirty="0" smtClean="0">
                <a:solidFill>
                  <a:srgbClr val="073E87"/>
                </a:solidFill>
                <a:latin typeface="Candara"/>
              </a:rPr>
              <a:t>know: ________________________________</a:t>
            </a:r>
            <a:endParaRPr lang="en-US" sz="2800" dirty="0">
              <a:solidFill>
                <a:srgbClr val="073E87"/>
              </a:solidFill>
              <a:latin typeface="Candara"/>
            </a:endParaRPr>
          </a:p>
          <a:p>
            <a:pPr lvl="0" defTabSz="914400">
              <a:buClr>
                <a:srgbClr val="31B6FD"/>
              </a:buClr>
              <a:buSzPct val="100000"/>
              <a:defRPr/>
            </a:pPr>
            <a:endParaRPr lang="en-US" altLang="en-US" sz="2000" dirty="0" smtClean="0">
              <a:solidFill>
                <a:srgbClr val="073E87"/>
              </a:solidFill>
              <a:latin typeface="Candara"/>
            </a:endParaRPr>
          </a:p>
          <a:p>
            <a:pPr marL="855663" lvl="2" indent="-228600" defTabSz="914400">
              <a:buClr>
                <a:srgbClr val="31B6FD"/>
              </a:buClr>
              <a:buSzPct val="100000"/>
              <a:buFont typeface="Symbol" panose="05050102010706020507" pitchFamily="18" charset="2"/>
              <a:buChar char=""/>
              <a:defRPr/>
            </a:pPr>
            <a:endParaRPr lang="en-US" altLang="en-US" sz="1050" dirty="0">
              <a:solidFill>
                <a:srgbClr val="073E87"/>
              </a:solidFill>
              <a:latin typeface="Candara"/>
            </a:endParaRPr>
          </a:p>
          <a:p>
            <a:pPr marL="855663" lvl="2" indent="-228600" defTabSz="914400">
              <a:buClr>
                <a:srgbClr val="31B6FD"/>
              </a:buClr>
              <a:buSzPct val="100000"/>
              <a:buFont typeface="Symbol" panose="05050102010706020507" pitchFamily="18" charset="2"/>
              <a:buChar char=""/>
              <a:defRPr/>
            </a:pPr>
            <a:endParaRPr lang="en-US" altLang="en-US" sz="1050" dirty="0" smtClean="0">
              <a:solidFill>
                <a:srgbClr val="073E87"/>
              </a:solidFill>
              <a:latin typeface="Candara"/>
            </a:endParaRPr>
          </a:p>
          <a:p>
            <a:pPr marL="855663" lvl="2" indent="-228600" defTabSz="914400">
              <a:buClr>
                <a:srgbClr val="31B6FD"/>
              </a:buClr>
              <a:buSzPct val="100000"/>
              <a:buFont typeface="Symbol" panose="05050102010706020507" pitchFamily="18" charset="2"/>
              <a:buChar char=""/>
              <a:defRPr/>
            </a:pPr>
            <a:endParaRPr lang="en-US" altLang="en-US" sz="1050" dirty="0">
              <a:solidFill>
                <a:srgbClr val="073E87"/>
              </a:solidFill>
              <a:latin typeface="Candara"/>
            </a:endParaRPr>
          </a:p>
          <a:p>
            <a:pPr marL="855663" lvl="2" indent="-228600" defTabSz="914400">
              <a:buClr>
                <a:srgbClr val="31B6FD"/>
              </a:buClr>
              <a:buSzPct val="100000"/>
              <a:buFont typeface="Symbol" panose="05050102010706020507" pitchFamily="18" charset="2"/>
              <a:buChar char=""/>
              <a:defRPr/>
            </a:pPr>
            <a:endParaRPr lang="en-US" altLang="en-US" sz="1050" dirty="0" smtClean="0">
              <a:solidFill>
                <a:srgbClr val="073E87"/>
              </a:solidFill>
              <a:latin typeface="Candara"/>
            </a:endParaRPr>
          </a:p>
          <a:p>
            <a:pPr marL="855663" lvl="2" indent="-228600" defTabSz="914400">
              <a:buClr>
                <a:srgbClr val="31B6FD"/>
              </a:buClr>
              <a:buSzPct val="100000"/>
              <a:buFont typeface="Symbol" panose="05050102010706020507" pitchFamily="18" charset="2"/>
              <a:buChar char=""/>
              <a:defRPr/>
            </a:pPr>
            <a:endParaRPr lang="en-US" altLang="en-US" sz="1050" dirty="0">
              <a:solidFill>
                <a:srgbClr val="073E87"/>
              </a:solidFill>
              <a:latin typeface="Candara"/>
            </a:endParaRPr>
          </a:p>
          <a:p>
            <a:pPr marL="855663" lvl="2" indent="-228600" defTabSz="914400">
              <a:buClr>
                <a:srgbClr val="31B6FD"/>
              </a:buClr>
              <a:buSzPct val="100000"/>
              <a:buFont typeface="Symbol" panose="05050102010706020507" pitchFamily="18" charset="2"/>
              <a:buChar char=""/>
              <a:defRPr/>
            </a:pPr>
            <a:endParaRPr lang="en-US" altLang="en-US" sz="1050" dirty="0" smtClean="0">
              <a:solidFill>
                <a:srgbClr val="073E87"/>
              </a:solidFill>
              <a:latin typeface="Candara"/>
            </a:endParaRPr>
          </a:p>
          <a:p>
            <a:pPr marL="855663" lvl="2" indent="-228600" defTabSz="914400">
              <a:buClr>
                <a:srgbClr val="31B6FD"/>
              </a:buClr>
              <a:buSzPct val="100000"/>
              <a:buFont typeface="Symbol" panose="05050102010706020507" pitchFamily="18" charset="2"/>
              <a:buChar char=""/>
              <a:defRPr/>
            </a:pPr>
            <a:endParaRPr lang="en-US" altLang="en-US" sz="1050" dirty="0">
              <a:solidFill>
                <a:srgbClr val="073E87"/>
              </a:solidFill>
              <a:latin typeface="Candara"/>
            </a:endParaRPr>
          </a:p>
          <a:p>
            <a:pPr marL="855663" lvl="2" indent="-228600" defTabSz="914400">
              <a:buClr>
                <a:srgbClr val="31B6FD"/>
              </a:buClr>
              <a:buSzPct val="100000"/>
              <a:buFont typeface="Symbol" panose="05050102010706020507" pitchFamily="18" charset="2"/>
              <a:buChar char=""/>
              <a:defRPr/>
            </a:pPr>
            <a:endParaRPr lang="en-US" altLang="en-US" sz="1050" dirty="0">
              <a:solidFill>
                <a:srgbClr val="073E87"/>
              </a:solidFill>
              <a:latin typeface="Candara"/>
            </a:endParaRPr>
          </a:p>
        </p:txBody>
      </p:sp>
      <p:sp>
        <p:nvSpPr>
          <p:cNvPr id="455" name="Text Placeholder 454"/>
          <p:cNvSpPr>
            <a:spLocks noGrp="1"/>
          </p:cNvSpPr>
          <p:nvPr>
            <p:ph type="body" sz="quarter" idx="22"/>
          </p:nvPr>
        </p:nvSpPr>
        <p:spPr>
          <a:xfrm>
            <a:off x="11587166" y="5494889"/>
            <a:ext cx="10048875" cy="861766"/>
          </a:xfrm>
        </p:spPr>
        <p:txBody>
          <a:bodyPr/>
          <a:lstStyle/>
          <a:p>
            <a:r>
              <a:rPr lang="en-US" sz="4400" dirty="0">
                <a:latin typeface="Candara" panose="020E0502030303020204" pitchFamily="34" charset="0"/>
              </a:rPr>
              <a:t>Discussion</a:t>
            </a:r>
          </a:p>
        </p:txBody>
      </p:sp>
      <p:sp>
        <p:nvSpPr>
          <p:cNvPr id="456" name="Text Placeholder 455"/>
          <p:cNvSpPr>
            <a:spLocks noGrp="1"/>
          </p:cNvSpPr>
          <p:nvPr>
            <p:ph type="body" sz="quarter" idx="23"/>
          </p:nvPr>
        </p:nvSpPr>
        <p:spPr>
          <a:xfrm>
            <a:off x="22260195" y="5664162"/>
            <a:ext cx="10048874" cy="25351533"/>
          </a:xfrm>
        </p:spPr>
        <p:txBody>
          <a:bodyPr/>
          <a:lstStyle/>
          <a:p>
            <a:pPr marL="274320" lvl="0" indent="-274320" defTabSz="914400">
              <a:buClr>
                <a:srgbClr val="31B6FD"/>
              </a:buClr>
              <a:buSzPct val="100000"/>
              <a:buFont typeface="Symbol" panose="05050102010706020507" pitchFamily="18" charset="2"/>
              <a:buChar char=""/>
              <a:defRPr/>
            </a:pPr>
            <a:endParaRPr lang="en-US" dirty="0" smtClean="0"/>
          </a:p>
          <a:p>
            <a:pPr marL="274320" lvl="0" indent="-274320" defTabSz="914400">
              <a:buClr>
                <a:srgbClr val="31B6FD"/>
              </a:buClr>
              <a:buSzPct val="100000"/>
              <a:buFont typeface="Symbol" panose="05050102010706020507" pitchFamily="18" charset="2"/>
              <a:buChar char=""/>
              <a:defRPr/>
            </a:pPr>
            <a:endParaRPr lang="en-US" dirty="0"/>
          </a:p>
          <a:p>
            <a:pPr marL="274320" lvl="0" indent="-274320" defTabSz="914400">
              <a:buClr>
                <a:srgbClr val="31B6FD"/>
              </a:buClr>
              <a:buSzPct val="100000"/>
              <a:buFont typeface="Symbol" panose="05050102010706020507" pitchFamily="18" charset="2"/>
              <a:buChar char=""/>
              <a:defRPr/>
            </a:pPr>
            <a:endParaRPr lang="en-US" dirty="0" smtClean="0"/>
          </a:p>
          <a:p>
            <a:pPr marL="274320" lvl="0" indent="-274320" defTabSz="914400">
              <a:buClr>
                <a:srgbClr val="31B6FD"/>
              </a:buClr>
              <a:buSzPct val="100000"/>
              <a:buFont typeface="Symbol" panose="05050102010706020507" pitchFamily="18" charset="2"/>
              <a:buChar char=""/>
              <a:defRPr/>
            </a:pPr>
            <a:endParaRPr lang="en-US" dirty="0"/>
          </a:p>
          <a:p>
            <a:pPr marL="274320" lvl="0" indent="-274320" defTabSz="914400">
              <a:buClr>
                <a:srgbClr val="31B6FD"/>
              </a:buClr>
              <a:buSzPct val="100000"/>
              <a:buFont typeface="Symbol" panose="05050102010706020507" pitchFamily="18" charset="2"/>
              <a:buChar char=""/>
              <a:defRPr/>
            </a:pPr>
            <a:endParaRPr lang="en-US" dirty="0" smtClean="0"/>
          </a:p>
          <a:p>
            <a:pPr marL="274320" lvl="0" indent="-274320" defTabSz="914400">
              <a:buClr>
                <a:srgbClr val="31B6FD"/>
              </a:buClr>
              <a:buSzPct val="100000"/>
              <a:buFont typeface="Symbol" panose="05050102010706020507" pitchFamily="18" charset="2"/>
              <a:buChar char=""/>
              <a:defRPr/>
            </a:pPr>
            <a:endParaRPr lang="en-US" dirty="0"/>
          </a:p>
          <a:p>
            <a:pPr marL="274320" lvl="0" indent="-274320" defTabSz="914400">
              <a:buClr>
                <a:srgbClr val="31B6FD"/>
              </a:buClr>
              <a:buSzPct val="100000"/>
              <a:buFont typeface="Symbol" panose="05050102010706020507" pitchFamily="18" charset="2"/>
              <a:buChar char=""/>
              <a:defRPr/>
            </a:pPr>
            <a:endParaRPr lang="en-US" dirty="0" smtClean="0"/>
          </a:p>
          <a:p>
            <a:pPr marL="274320" lvl="0" indent="-274320" defTabSz="914400">
              <a:buClr>
                <a:srgbClr val="31B6FD"/>
              </a:buClr>
              <a:buSzPct val="100000"/>
              <a:buFont typeface="Symbol" panose="05050102010706020507" pitchFamily="18" charset="2"/>
              <a:buChar char=""/>
              <a:defRPr/>
            </a:pPr>
            <a:endParaRPr lang="en-US" dirty="0"/>
          </a:p>
          <a:p>
            <a:pPr marL="274320" lvl="0" indent="-274320" defTabSz="914400">
              <a:buClr>
                <a:srgbClr val="31B6FD"/>
              </a:buClr>
              <a:buSzPct val="100000"/>
              <a:buFont typeface="Symbol" panose="05050102010706020507" pitchFamily="18" charset="2"/>
              <a:buChar char=""/>
              <a:defRPr/>
            </a:pPr>
            <a:endParaRPr lang="en-US" dirty="0" smtClean="0"/>
          </a:p>
          <a:p>
            <a:pPr marL="274320" lvl="0" indent="-274320" defTabSz="914400">
              <a:buClr>
                <a:srgbClr val="31B6FD"/>
              </a:buClr>
              <a:buSzPct val="100000"/>
              <a:buFont typeface="Symbol" panose="05050102010706020507" pitchFamily="18" charset="2"/>
              <a:buChar char=""/>
              <a:defRPr/>
            </a:pPr>
            <a:endParaRPr lang="en-US" dirty="0"/>
          </a:p>
          <a:p>
            <a:pPr marL="274320" lvl="0" indent="-274320" defTabSz="914400">
              <a:buClr>
                <a:srgbClr val="31B6FD"/>
              </a:buClr>
              <a:buSzPct val="100000"/>
              <a:buFont typeface="Symbol" panose="05050102010706020507" pitchFamily="18" charset="2"/>
              <a:buChar char=""/>
              <a:defRPr/>
            </a:pPr>
            <a:endParaRPr lang="en-US" dirty="0" smtClean="0"/>
          </a:p>
          <a:p>
            <a:pPr marL="274320" lvl="0" indent="-274320" defTabSz="914400">
              <a:buClr>
                <a:srgbClr val="31B6FD"/>
              </a:buClr>
              <a:buSzPct val="100000"/>
              <a:buFont typeface="Symbol" panose="05050102010706020507" pitchFamily="18" charset="2"/>
              <a:buChar char=""/>
              <a:defRPr/>
            </a:pPr>
            <a:endParaRPr lang="en-US" dirty="0"/>
          </a:p>
          <a:p>
            <a:pPr marL="274320" lvl="0" indent="-274320" defTabSz="914400">
              <a:buClr>
                <a:srgbClr val="31B6FD"/>
              </a:buClr>
              <a:buSzPct val="100000"/>
              <a:buFont typeface="Symbol" panose="05050102010706020507" pitchFamily="18" charset="2"/>
              <a:buChar char=""/>
              <a:defRPr/>
            </a:pPr>
            <a:endParaRPr lang="en-US" dirty="0" smtClean="0"/>
          </a:p>
          <a:p>
            <a:pPr marL="274320" lvl="0" indent="-274320" defTabSz="914400">
              <a:buClr>
                <a:srgbClr val="31B6FD"/>
              </a:buClr>
              <a:buSzPct val="100000"/>
              <a:buFont typeface="Symbol" panose="05050102010706020507" pitchFamily="18" charset="2"/>
              <a:buChar char=""/>
              <a:defRPr/>
            </a:pPr>
            <a:endParaRPr lang="en-US" dirty="0"/>
          </a:p>
          <a:p>
            <a:pPr marL="274320" lvl="0" indent="-274320" defTabSz="914400">
              <a:buClr>
                <a:srgbClr val="31B6FD"/>
              </a:buClr>
              <a:buSzPct val="100000"/>
              <a:buFont typeface="Symbol" panose="05050102010706020507" pitchFamily="18" charset="2"/>
              <a:buChar char=""/>
              <a:defRPr/>
            </a:pPr>
            <a:endParaRPr lang="en-US" dirty="0" smtClean="0"/>
          </a:p>
          <a:p>
            <a:pPr marL="274320" lvl="0" indent="-274320" defTabSz="914400">
              <a:buClr>
                <a:srgbClr val="31B6FD"/>
              </a:buClr>
              <a:buSzPct val="100000"/>
              <a:buFont typeface="Symbol" panose="05050102010706020507" pitchFamily="18" charset="2"/>
              <a:buChar char=""/>
              <a:defRPr/>
            </a:pPr>
            <a:endParaRPr lang="en-US" dirty="0"/>
          </a:p>
          <a:p>
            <a:pPr marL="274320" lvl="0" indent="-274320" defTabSz="914400">
              <a:buClr>
                <a:srgbClr val="31B6FD"/>
              </a:buClr>
              <a:buSzPct val="100000"/>
              <a:buFont typeface="Symbol" panose="05050102010706020507" pitchFamily="18" charset="2"/>
              <a:buChar char=""/>
              <a:defRPr/>
            </a:pPr>
            <a:endParaRPr lang="en-US" dirty="0" smtClean="0"/>
          </a:p>
          <a:p>
            <a:endParaRPr lang="en-US" dirty="0"/>
          </a:p>
          <a:p>
            <a:endParaRPr lang="en-US" dirty="0"/>
          </a:p>
          <a:p>
            <a:endParaRPr lang="en-US" sz="2400" dirty="0"/>
          </a:p>
          <a:p>
            <a:endParaRPr lang="en-US" sz="2400" dirty="0"/>
          </a:p>
          <a:p>
            <a:pPr marL="274320" lvl="0" indent="-274320" defTabSz="914400">
              <a:buClr>
                <a:srgbClr val="31B6FD"/>
              </a:buClr>
              <a:buSzPct val="100000"/>
              <a:buFont typeface="Symbol" panose="05050102010706020507" pitchFamily="18" charset="2"/>
              <a:buChar char=""/>
              <a:defRPr/>
            </a:pPr>
            <a:r>
              <a:rPr lang="en-US" altLang="en-US" sz="2400" dirty="0" smtClean="0">
                <a:solidFill>
                  <a:srgbClr val="073E87"/>
                </a:solidFill>
                <a:latin typeface="Candara"/>
              </a:rPr>
              <a:t>I </a:t>
            </a:r>
            <a:r>
              <a:rPr lang="en-US" altLang="en-US" sz="2400" dirty="0">
                <a:solidFill>
                  <a:srgbClr val="073E87"/>
                </a:solidFill>
                <a:latin typeface="Candara"/>
              </a:rPr>
              <a:t>enjoyed the </a:t>
            </a:r>
            <a:r>
              <a:rPr lang="en-US" altLang="en-US" sz="2400" dirty="0" smtClean="0">
                <a:solidFill>
                  <a:srgbClr val="073E87"/>
                </a:solidFill>
                <a:latin typeface="Candara"/>
              </a:rPr>
              <a:t>I&gt;clicker </a:t>
            </a:r>
            <a:r>
              <a:rPr lang="en-US" altLang="en-US" sz="2400" dirty="0">
                <a:solidFill>
                  <a:srgbClr val="073E87"/>
                </a:solidFill>
                <a:latin typeface="Candara"/>
              </a:rPr>
              <a:t>questions, but I believe we have less opportunity of getting points because sometimes time runs out. I feel that when this happens we are loosing points. </a:t>
            </a:r>
          </a:p>
          <a:p>
            <a:pPr marL="274320" lvl="0" indent="-274320" defTabSz="914400">
              <a:buClr>
                <a:srgbClr val="31B6FD"/>
              </a:buClr>
              <a:buSzPct val="100000"/>
              <a:buFont typeface="Symbol" panose="05050102010706020507" pitchFamily="18" charset="2"/>
              <a:buChar char=""/>
              <a:defRPr/>
            </a:pPr>
            <a:r>
              <a:rPr lang="en-US" altLang="en-US" sz="2400" dirty="0">
                <a:solidFill>
                  <a:srgbClr val="073E87"/>
                </a:solidFill>
                <a:latin typeface="Candara"/>
              </a:rPr>
              <a:t>Distracts are good. They make us think twice – in context. A lot of reading, it was almost overwhelming. I felt rushed.</a:t>
            </a:r>
          </a:p>
          <a:p>
            <a:pPr marL="274320" lvl="0" indent="-274320" defTabSz="914400">
              <a:buClr>
                <a:srgbClr val="31B6FD"/>
              </a:buClr>
              <a:buSzPct val="100000"/>
              <a:buFont typeface="Symbol" panose="05050102010706020507" pitchFamily="18" charset="2"/>
              <a:buChar char=""/>
              <a:defRPr/>
            </a:pPr>
            <a:r>
              <a:rPr lang="en-US" altLang="en-US" sz="2400" dirty="0">
                <a:solidFill>
                  <a:srgbClr val="073E87"/>
                </a:solidFill>
                <a:latin typeface="Candara"/>
              </a:rPr>
              <a:t>Sometimes the way the questions were asked was hard to understand. Only for a few questions. Other than that I liked this method.</a:t>
            </a:r>
          </a:p>
          <a:p>
            <a:pPr marL="274320" lvl="0" indent="-274320" defTabSz="914400">
              <a:buClr>
                <a:srgbClr val="31B6FD"/>
              </a:buClr>
              <a:buSzPct val="100000"/>
              <a:buFont typeface="Symbol" panose="05050102010706020507" pitchFamily="18" charset="2"/>
              <a:buChar char=""/>
              <a:defRPr/>
            </a:pPr>
            <a:r>
              <a:rPr lang="en-US" altLang="en-US" sz="2400" dirty="0">
                <a:solidFill>
                  <a:srgbClr val="073E87"/>
                </a:solidFill>
                <a:latin typeface="Candara"/>
              </a:rPr>
              <a:t>Great teaching method. Enjoyed your class [smiley face]</a:t>
            </a:r>
          </a:p>
          <a:p>
            <a:pPr marL="274320" lvl="0" indent="-274320" defTabSz="914400">
              <a:buClr>
                <a:srgbClr val="31B6FD"/>
              </a:buClr>
              <a:buSzPct val="100000"/>
              <a:buFont typeface="Symbol" panose="05050102010706020507" pitchFamily="18" charset="2"/>
              <a:buChar char=""/>
              <a:defRPr/>
            </a:pPr>
            <a:r>
              <a:rPr lang="en-US" altLang="en-US" sz="2400" dirty="0">
                <a:solidFill>
                  <a:srgbClr val="073E87"/>
                </a:solidFill>
                <a:latin typeface="Candara"/>
              </a:rPr>
              <a:t>The </a:t>
            </a:r>
            <a:r>
              <a:rPr lang="en-US" altLang="en-US" sz="2400" dirty="0" smtClean="0">
                <a:solidFill>
                  <a:srgbClr val="073E87"/>
                </a:solidFill>
                <a:latin typeface="Candara"/>
              </a:rPr>
              <a:t>i&gt;clickers </a:t>
            </a:r>
            <a:r>
              <a:rPr lang="en-US" altLang="en-US" sz="2400" dirty="0">
                <a:solidFill>
                  <a:srgbClr val="073E87"/>
                </a:solidFill>
                <a:latin typeface="Candara"/>
              </a:rPr>
              <a:t>are helpful in the sense that they point out important points of the lecture.</a:t>
            </a:r>
          </a:p>
          <a:p>
            <a:pPr marL="274320" lvl="0" indent="-274320" defTabSz="914400">
              <a:buClr>
                <a:srgbClr val="31B6FD"/>
              </a:buClr>
              <a:buSzPct val="100000"/>
              <a:buFont typeface="Symbol" panose="05050102010706020507" pitchFamily="18" charset="2"/>
              <a:buChar char=""/>
              <a:defRPr/>
            </a:pPr>
            <a:r>
              <a:rPr lang="en-US" altLang="en-US" sz="2400" dirty="0">
                <a:solidFill>
                  <a:srgbClr val="073E87"/>
                </a:solidFill>
                <a:latin typeface="Candara"/>
              </a:rPr>
              <a:t>I disliked the fact I couldn’t change my answer. Once the letter was chosen, I couldn’t go back to change my first answer. This only happened once or twice, but it’s nice to have that option available.</a:t>
            </a:r>
          </a:p>
          <a:p>
            <a:pPr marL="274320" lvl="0" indent="-274320" defTabSz="914400">
              <a:buClr>
                <a:srgbClr val="31B6FD"/>
              </a:buClr>
              <a:buSzPct val="100000"/>
              <a:buFont typeface="Symbol" panose="05050102010706020507" pitchFamily="18" charset="2"/>
              <a:buChar char=""/>
              <a:defRPr/>
            </a:pPr>
            <a:r>
              <a:rPr lang="en-US" altLang="en-US" sz="2400" dirty="0">
                <a:solidFill>
                  <a:srgbClr val="073E87"/>
                </a:solidFill>
                <a:latin typeface="Candara"/>
              </a:rPr>
              <a:t>Power points correlated very well with information asked on exams.</a:t>
            </a:r>
          </a:p>
          <a:p>
            <a:pPr marL="274320" lvl="0" indent="-274320" defTabSz="914400">
              <a:buClr>
                <a:srgbClr val="31B6FD"/>
              </a:buClr>
              <a:buSzPct val="100000"/>
              <a:buFont typeface="Symbol" panose="05050102010706020507" pitchFamily="18" charset="2"/>
              <a:buChar char=""/>
              <a:defRPr/>
            </a:pPr>
            <a:r>
              <a:rPr lang="en-US" altLang="en-US" sz="2400" dirty="0">
                <a:solidFill>
                  <a:srgbClr val="073E87"/>
                </a:solidFill>
                <a:latin typeface="Candara"/>
              </a:rPr>
              <a:t>I think the </a:t>
            </a:r>
            <a:r>
              <a:rPr lang="en-US" altLang="en-US" sz="2400" dirty="0" smtClean="0">
                <a:solidFill>
                  <a:srgbClr val="073E87"/>
                </a:solidFill>
                <a:latin typeface="Candara"/>
              </a:rPr>
              <a:t>i&gt;Clickers </a:t>
            </a:r>
            <a:r>
              <a:rPr lang="en-US" altLang="en-US" sz="2400" dirty="0">
                <a:solidFill>
                  <a:srgbClr val="073E87"/>
                </a:solidFill>
                <a:latin typeface="Candara"/>
              </a:rPr>
              <a:t>can be an effective way to engage students in learning material. However, I feel it is not respectful of our time when </a:t>
            </a:r>
            <a:r>
              <a:rPr lang="en-US" altLang="en-US" sz="2400" dirty="0" smtClean="0">
                <a:solidFill>
                  <a:srgbClr val="073E87"/>
                </a:solidFill>
                <a:latin typeface="Candara"/>
              </a:rPr>
              <a:t>i&gt;Clicker </a:t>
            </a:r>
            <a:r>
              <a:rPr lang="en-US" altLang="en-US" sz="2400" dirty="0">
                <a:solidFill>
                  <a:srgbClr val="073E87"/>
                </a:solidFill>
                <a:latin typeface="Candara"/>
              </a:rPr>
              <a:t>questions are done at 1:18-1:20. If </a:t>
            </a:r>
            <a:r>
              <a:rPr lang="en-US" altLang="en-US" sz="2400" dirty="0" smtClean="0">
                <a:solidFill>
                  <a:srgbClr val="073E87"/>
                </a:solidFill>
                <a:latin typeface="Candara"/>
              </a:rPr>
              <a:t>i&gt;Clicker </a:t>
            </a:r>
            <a:r>
              <a:rPr lang="en-US" altLang="en-US" sz="2400" dirty="0">
                <a:solidFill>
                  <a:srgbClr val="073E87"/>
                </a:solidFill>
                <a:latin typeface="Candara"/>
              </a:rPr>
              <a:t>questions were done before it is time to leave or rush to another class/work, then it can really impact a student’s success.</a:t>
            </a:r>
          </a:p>
          <a:p>
            <a:pPr marL="274320" lvl="0" indent="-274320" defTabSz="914400">
              <a:buClr>
                <a:srgbClr val="31B6FD"/>
              </a:buClr>
              <a:buSzPct val="100000"/>
              <a:buFont typeface="Symbol" panose="05050102010706020507" pitchFamily="18" charset="2"/>
              <a:buChar char=""/>
              <a:defRPr/>
            </a:pPr>
            <a:r>
              <a:rPr lang="en-US" altLang="en-US" sz="2400" dirty="0">
                <a:solidFill>
                  <a:srgbClr val="073E87"/>
                </a:solidFill>
                <a:latin typeface="Candara"/>
              </a:rPr>
              <a:t>Even when I study, I get some of the questions wrong. I felt this just proved who are good and bad test takers, because some students don’t read, but get the right answers. I don’t consider this fair. </a:t>
            </a:r>
          </a:p>
          <a:p>
            <a:pPr marL="274320" lvl="0" indent="-274320" defTabSz="914400">
              <a:buClr>
                <a:srgbClr val="31B6FD"/>
              </a:buClr>
              <a:buSzPct val="100000"/>
              <a:buFont typeface="Symbol" panose="05050102010706020507" pitchFamily="18" charset="2"/>
              <a:buChar char=""/>
              <a:defRPr/>
            </a:pPr>
            <a:r>
              <a:rPr lang="en-US" altLang="en-US" sz="2400" dirty="0">
                <a:solidFill>
                  <a:srgbClr val="073E87"/>
                </a:solidFill>
                <a:latin typeface="Candara"/>
              </a:rPr>
              <a:t>The </a:t>
            </a:r>
            <a:r>
              <a:rPr lang="en-US" altLang="en-US" sz="2400" dirty="0" smtClean="0">
                <a:solidFill>
                  <a:srgbClr val="073E87"/>
                </a:solidFill>
                <a:latin typeface="Candara"/>
              </a:rPr>
              <a:t>I&gt;clicker </a:t>
            </a:r>
            <a:r>
              <a:rPr lang="en-US" altLang="en-US" sz="2400" dirty="0">
                <a:solidFill>
                  <a:srgbClr val="073E87"/>
                </a:solidFill>
                <a:latin typeface="Candara"/>
              </a:rPr>
              <a:t>gave a fair chance for everybody to participate and gain points and that makes lecture exiting and peaceful. You don’t have to worry that you maybe the only one participating.</a:t>
            </a:r>
          </a:p>
          <a:p>
            <a:pPr marL="274320" lvl="0" indent="-274320" defTabSz="914400">
              <a:buClr>
                <a:srgbClr val="31B6FD"/>
              </a:buClr>
              <a:buSzPct val="100000"/>
              <a:buFont typeface="Symbol" panose="05050102010706020507" pitchFamily="18" charset="2"/>
              <a:buChar char=""/>
              <a:defRPr/>
            </a:pPr>
            <a:r>
              <a:rPr lang="en-US" altLang="en-US" sz="2400" dirty="0">
                <a:solidFill>
                  <a:srgbClr val="073E87"/>
                </a:solidFill>
                <a:latin typeface="Candara"/>
              </a:rPr>
              <a:t> The </a:t>
            </a:r>
            <a:r>
              <a:rPr lang="en-US" altLang="en-US" sz="2400" dirty="0" smtClean="0">
                <a:solidFill>
                  <a:srgbClr val="073E87"/>
                </a:solidFill>
                <a:latin typeface="Candara"/>
              </a:rPr>
              <a:t>i&gt;clicker </a:t>
            </a:r>
            <a:r>
              <a:rPr lang="en-US" altLang="en-US" sz="2400" dirty="0">
                <a:solidFill>
                  <a:srgbClr val="073E87"/>
                </a:solidFill>
                <a:latin typeface="Candara"/>
              </a:rPr>
              <a:t>questions help us understand what I need work on. For example, if I got an </a:t>
            </a:r>
            <a:r>
              <a:rPr lang="en-US" altLang="en-US" sz="2400" dirty="0" err="1">
                <a:solidFill>
                  <a:srgbClr val="073E87"/>
                </a:solidFill>
                <a:latin typeface="Candara"/>
              </a:rPr>
              <a:t>i</a:t>
            </a:r>
            <a:r>
              <a:rPr lang="en-US" altLang="en-US" sz="2400" dirty="0">
                <a:solidFill>
                  <a:srgbClr val="073E87"/>
                </a:solidFill>
                <a:latin typeface="Candara"/>
              </a:rPr>
              <a:t>-clicker question wrong, I knew then and there that I needed to study more on that topic.</a:t>
            </a:r>
          </a:p>
          <a:p>
            <a:pPr marL="274320" lvl="0" indent="-274320" defTabSz="914400">
              <a:buClr>
                <a:srgbClr val="31B6FD"/>
              </a:buClr>
              <a:buSzPct val="100000"/>
              <a:buFont typeface="Symbol" panose="05050102010706020507" pitchFamily="18" charset="2"/>
              <a:buChar char=""/>
              <a:defRPr/>
            </a:pPr>
            <a:r>
              <a:rPr lang="en-US" altLang="en-US" sz="2400" dirty="0">
                <a:solidFill>
                  <a:srgbClr val="073E87"/>
                </a:solidFill>
                <a:latin typeface="Candara"/>
              </a:rPr>
              <a:t>A good study tool. Gives the student an understanding of how the instructor will be testing them and the types of questions to expect.</a:t>
            </a:r>
          </a:p>
          <a:p>
            <a:pPr marL="274320" lvl="0" indent="-274320" defTabSz="914400">
              <a:buClr>
                <a:srgbClr val="31B6FD"/>
              </a:buClr>
              <a:buSzPct val="100000"/>
              <a:buFont typeface="Symbol" panose="05050102010706020507" pitchFamily="18" charset="2"/>
              <a:buChar char=""/>
              <a:defRPr/>
            </a:pPr>
            <a:r>
              <a:rPr lang="en-US" altLang="en-US" sz="2400" dirty="0">
                <a:solidFill>
                  <a:srgbClr val="073E87"/>
                </a:solidFill>
                <a:latin typeface="Candara"/>
              </a:rPr>
              <a:t>Great class!</a:t>
            </a:r>
          </a:p>
          <a:p>
            <a:pPr marL="274320" lvl="0" indent="-274320" defTabSz="914400">
              <a:buClr>
                <a:srgbClr val="31B6FD"/>
              </a:buClr>
              <a:buSzPct val="100000"/>
              <a:buFont typeface="Symbol" panose="05050102010706020507" pitchFamily="18" charset="2"/>
              <a:buChar char=""/>
              <a:defRPr/>
            </a:pPr>
            <a:r>
              <a:rPr lang="en-US" altLang="en-US" sz="2400" dirty="0">
                <a:solidFill>
                  <a:srgbClr val="073E87"/>
                </a:solidFill>
                <a:latin typeface="Candara"/>
              </a:rPr>
              <a:t>Nothing much. Just wish there were more questions.</a:t>
            </a:r>
          </a:p>
          <a:p>
            <a:pPr marL="274320" lvl="0" indent="-274320" defTabSz="914400">
              <a:buClr>
                <a:srgbClr val="31B6FD"/>
              </a:buClr>
              <a:buSzPct val="100000"/>
              <a:buFont typeface="Symbol" panose="05050102010706020507" pitchFamily="18" charset="2"/>
              <a:buChar char=""/>
              <a:defRPr/>
            </a:pPr>
            <a:r>
              <a:rPr lang="en-US" altLang="en-US" sz="2400" dirty="0">
                <a:solidFill>
                  <a:srgbClr val="073E87"/>
                </a:solidFill>
                <a:latin typeface="Candara"/>
              </a:rPr>
              <a:t>So much reading materials made me feel so overwhelmed with the addition of other classes did not help.</a:t>
            </a:r>
          </a:p>
          <a:p>
            <a:pPr marL="274320" lvl="0" indent="-274320" defTabSz="914400">
              <a:buClr>
                <a:srgbClr val="31B6FD"/>
              </a:buClr>
              <a:buSzPct val="100000"/>
              <a:buFont typeface="Symbol" panose="05050102010706020507" pitchFamily="18" charset="2"/>
              <a:buChar char=""/>
              <a:defRPr/>
            </a:pPr>
            <a:r>
              <a:rPr lang="en-US" altLang="en-US" sz="2400" dirty="0">
                <a:solidFill>
                  <a:srgbClr val="073E87"/>
                </a:solidFill>
                <a:latin typeface="Candara"/>
              </a:rPr>
              <a:t>To have </a:t>
            </a:r>
            <a:r>
              <a:rPr lang="en-US" altLang="en-US" sz="2400" dirty="0" smtClean="0">
                <a:solidFill>
                  <a:srgbClr val="073E87"/>
                </a:solidFill>
                <a:latin typeface="Candara"/>
              </a:rPr>
              <a:t>consistent i&gt;clicker </a:t>
            </a:r>
            <a:r>
              <a:rPr lang="en-US" altLang="en-US" sz="2400" dirty="0">
                <a:solidFill>
                  <a:srgbClr val="073E87"/>
                </a:solidFill>
                <a:latin typeface="Candara"/>
              </a:rPr>
              <a:t>points and not change the amount because if you miss one day that was 1 point, its okay, but if you miss it when its 5 points its killing your grade! Totally unfair… life happens!</a:t>
            </a:r>
          </a:p>
          <a:p>
            <a:pPr marL="274320" lvl="0" indent="-274320" defTabSz="914400">
              <a:buClr>
                <a:srgbClr val="31B6FD"/>
              </a:buClr>
              <a:buSzPct val="100000"/>
              <a:buFont typeface="Symbol" panose="05050102010706020507" pitchFamily="18" charset="2"/>
              <a:buChar char=""/>
              <a:defRPr/>
            </a:pPr>
            <a:endParaRPr lang="en-US" dirty="0"/>
          </a:p>
        </p:txBody>
      </p:sp>
      <p:sp>
        <p:nvSpPr>
          <p:cNvPr id="457" name="Text Placeholder 456"/>
          <p:cNvSpPr>
            <a:spLocks noGrp="1"/>
          </p:cNvSpPr>
          <p:nvPr>
            <p:ph type="body" sz="quarter" idx="24"/>
          </p:nvPr>
        </p:nvSpPr>
        <p:spPr>
          <a:xfrm>
            <a:off x="22260195" y="5781554"/>
            <a:ext cx="10058400" cy="1268031"/>
          </a:xfrm>
        </p:spPr>
        <p:txBody>
          <a:bodyPr/>
          <a:lstStyle/>
          <a:p>
            <a:r>
              <a:rPr lang="en-US" sz="3200" dirty="0">
                <a:latin typeface="Candara" panose="020E0502030303020204" pitchFamily="34" charset="0"/>
              </a:rPr>
              <a:t>Pre and Post Test Mean Score Response </a:t>
            </a:r>
            <a:r>
              <a:rPr lang="en-US" sz="3200" dirty="0" smtClean="0">
                <a:latin typeface="Candara" panose="020E0502030303020204" pitchFamily="34" charset="0"/>
              </a:rPr>
              <a:t>Comparison</a:t>
            </a:r>
          </a:p>
          <a:p>
            <a:r>
              <a:rPr lang="en-US" sz="3200" dirty="0" smtClean="0">
                <a:latin typeface="Candara" panose="020E0502030303020204" pitchFamily="34" charset="0"/>
              </a:rPr>
              <a:t>Paired </a:t>
            </a:r>
            <a:r>
              <a:rPr lang="en-US" sz="3200" dirty="0">
                <a:latin typeface="Candara" panose="020E0502030303020204" pitchFamily="34" charset="0"/>
              </a:rPr>
              <a:t>Sample T Tests</a:t>
            </a:r>
          </a:p>
        </p:txBody>
      </p:sp>
      <p:sp>
        <p:nvSpPr>
          <p:cNvPr id="458" name="Text Placeholder 457"/>
          <p:cNvSpPr>
            <a:spLocks noGrp="1"/>
          </p:cNvSpPr>
          <p:nvPr>
            <p:ph type="body" sz="quarter" idx="25"/>
          </p:nvPr>
        </p:nvSpPr>
        <p:spPr>
          <a:xfrm>
            <a:off x="11616710" y="14168001"/>
            <a:ext cx="10047018" cy="861766"/>
          </a:xfrm>
        </p:spPr>
        <p:txBody>
          <a:bodyPr/>
          <a:lstStyle/>
          <a:p>
            <a:r>
              <a:rPr lang="en-US" sz="4400" dirty="0" smtClean="0">
                <a:latin typeface="Candara" panose="020E0502030303020204" pitchFamily="34" charset="0"/>
              </a:rPr>
              <a:t>More on Findings and Survey</a:t>
            </a:r>
            <a:endParaRPr lang="en-US" sz="4400" dirty="0">
              <a:latin typeface="Candara" panose="020E0502030303020204" pitchFamily="34" charset="0"/>
            </a:endParaRPr>
          </a:p>
        </p:txBody>
      </p:sp>
      <p:sp>
        <p:nvSpPr>
          <p:cNvPr id="459" name="Text Placeholder 458"/>
          <p:cNvSpPr>
            <a:spLocks noGrp="1"/>
          </p:cNvSpPr>
          <p:nvPr>
            <p:ph type="body" sz="quarter" idx="26"/>
          </p:nvPr>
        </p:nvSpPr>
        <p:spPr>
          <a:xfrm>
            <a:off x="32978516" y="5907483"/>
            <a:ext cx="10047018" cy="751408"/>
          </a:xfrm>
        </p:spPr>
        <p:txBody>
          <a:bodyPr/>
          <a:lstStyle/>
          <a:p>
            <a:pPr marL="274320" lvl="0" indent="-274320" defTabSz="914400">
              <a:buClr>
                <a:srgbClr val="31B6FD"/>
              </a:buClr>
              <a:buSzPct val="100000"/>
              <a:buFont typeface="Symbol" panose="05050102010706020507" pitchFamily="18" charset="2"/>
              <a:buChar char=""/>
              <a:defRPr/>
            </a:pPr>
            <a:endParaRPr lang="en-US" sz="2400" dirty="0">
              <a:solidFill>
                <a:srgbClr val="073E87"/>
              </a:solidFill>
              <a:latin typeface="Candara"/>
            </a:endParaRPr>
          </a:p>
          <a:p>
            <a:pPr marL="274320" lvl="0" indent="-274320" defTabSz="914400">
              <a:buClr>
                <a:srgbClr val="31B6FD"/>
              </a:buClr>
              <a:buSzPct val="100000"/>
              <a:buFont typeface="Symbol" panose="05050102010706020507" pitchFamily="18" charset="2"/>
              <a:buChar char=""/>
              <a:defRPr/>
            </a:pPr>
            <a:endParaRPr lang="en-US" sz="2400" dirty="0" smtClean="0">
              <a:solidFill>
                <a:srgbClr val="073E87"/>
              </a:solidFill>
              <a:latin typeface="Candara"/>
            </a:endParaRPr>
          </a:p>
          <a:p>
            <a:pPr marL="274320" lvl="0" indent="-274320" defTabSz="914400">
              <a:buClr>
                <a:srgbClr val="31B6FD"/>
              </a:buClr>
              <a:buSzPct val="100000"/>
              <a:buFont typeface="Symbol" panose="05050102010706020507" pitchFamily="18" charset="2"/>
              <a:buChar char=""/>
              <a:defRPr/>
            </a:pPr>
            <a:endParaRPr lang="en-US" sz="2400" dirty="0">
              <a:solidFill>
                <a:srgbClr val="073E87"/>
              </a:solidFill>
              <a:latin typeface="Candara"/>
            </a:endParaRPr>
          </a:p>
          <a:p>
            <a:pPr marL="274320" lvl="0" indent="-274320" defTabSz="914400">
              <a:buClr>
                <a:srgbClr val="31B6FD"/>
              </a:buClr>
              <a:buSzPct val="100000"/>
              <a:buFont typeface="Symbol" panose="05050102010706020507" pitchFamily="18" charset="2"/>
              <a:buChar char=""/>
              <a:defRPr/>
            </a:pPr>
            <a:endParaRPr lang="en-US" sz="2400" dirty="0" smtClean="0">
              <a:solidFill>
                <a:srgbClr val="073E87"/>
              </a:solidFill>
              <a:latin typeface="Candara"/>
            </a:endParaRPr>
          </a:p>
          <a:p>
            <a:pPr marL="274320" lvl="0" indent="-274320" defTabSz="914400">
              <a:buClr>
                <a:srgbClr val="31B6FD"/>
              </a:buClr>
              <a:buSzPct val="100000"/>
              <a:buFont typeface="Symbol" panose="05050102010706020507" pitchFamily="18" charset="2"/>
              <a:buChar char=""/>
              <a:defRPr/>
            </a:pPr>
            <a:endParaRPr lang="en-US" sz="2400" dirty="0">
              <a:solidFill>
                <a:srgbClr val="073E87"/>
              </a:solidFill>
              <a:latin typeface="Candara"/>
            </a:endParaRPr>
          </a:p>
          <a:p>
            <a:pPr marL="274320" lvl="0" indent="-274320" defTabSz="914400">
              <a:buClr>
                <a:srgbClr val="31B6FD"/>
              </a:buClr>
              <a:buSzPct val="100000"/>
              <a:buFont typeface="Symbol" panose="05050102010706020507" pitchFamily="18" charset="2"/>
              <a:buChar char=""/>
              <a:defRPr/>
            </a:pPr>
            <a:endParaRPr lang="en-US" sz="2400" dirty="0">
              <a:solidFill>
                <a:srgbClr val="073E87"/>
              </a:solidFill>
              <a:latin typeface="Candara"/>
            </a:endParaRPr>
          </a:p>
        </p:txBody>
      </p:sp>
      <p:sp>
        <p:nvSpPr>
          <p:cNvPr id="460" name="Text Placeholder 459"/>
          <p:cNvSpPr>
            <a:spLocks noGrp="1"/>
          </p:cNvSpPr>
          <p:nvPr>
            <p:ph type="body" sz="quarter" idx="27"/>
          </p:nvPr>
        </p:nvSpPr>
        <p:spPr>
          <a:xfrm>
            <a:off x="32978516" y="18631929"/>
            <a:ext cx="10047018" cy="677100"/>
          </a:xfrm>
        </p:spPr>
        <p:txBody>
          <a:bodyPr/>
          <a:lstStyle/>
          <a:p>
            <a:r>
              <a:rPr lang="en-US" sz="3200" dirty="0" smtClean="0">
                <a:latin typeface="Candara" panose="020E0502030303020204" pitchFamily="34" charset="0"/>
              </a:rPr>
              <a:t>Selected References</a:t>
            </a:r>
            <a:endParaRPr lang="en-US" sz="3200" dirty="0">
              <a:latin typeface="Candara" panose="020E0502030303020204" pitchFamily="34" charset="0"/>
            </a:endParaRPr>
          </a:p>
        </p:txBody>
      </p:sp>
      <p:sp>
        <p:nvSpPr>
          <p:cNvPr id="461" name="Text Placeholder 460"/>
          <p:cNvSpPr>
            <a:spLocks noGrp="1"/>
          </p:cNvSpPr>
          <p:nvPr>
            <p:ph type="body" sz="quarter" idx="28"/>
          </p:nvPr>
        </p:nvSpPr>
        <p:spPr>
          <a:xfrm>
            <a:off x="32978516" y="19797201"/>
            <a:ext cx="10052050" cy="12243329"/>
          </a:xfrm>
        </p:spPr>
        <p:txBody>
          <a:bodyPr/>
          <a:lstStyle/>
          <a:p>
            <a:pPr lvl="0" defTabSz="914400">
              <a:buClr>
                <a:srgbClr val="31B6FD"/>
              </a:buClr>
              <a:buSzPct val="100000"/>
              <a:defRPr/>
            </a:pPr>
            <a:r>
              <a:rPr lang="en-US" altLang="en-US" sz="2800" dirty="0" smtClean="0">
                <a:solidFill>
                  <a:srgbClr val="073E87"/>
                </a:solidFill>
                <a:latin typeface="Candara"/>
              </a:rPr>
              <a:t>Caldwell</a:t>
            </a:r>
            <a:r>
              <a:rPr lang="en-US" altLang="en-US" sz="2800" dirty="0">
                <a:solidFill>
                  <a:srgbClr val="073E87"/>
                </a:solidFill>
                <a:latin typeface="Candara"/>
              </a:rPr>
              <a:t>, J. E. (2007). Clickers in the large classroom: Current research and best-practice tips. CBE-Life Sciences Education, 6(1), 9-20. doi:10.1187/cbe.06-12-0205 </a:t>
            </a:r>
          </a:p>
          <a:p>
            <a:pPr lvl="0" defTabSz="914400">
              <a:buClr>
                <a:srgbClr val="31B6FD"/>
              </a:buClr>
              <a:buSzPct val="100000"/>
              <a:defRPr/>
            </a:pPr>
            <a:endParaRPr lang="en-US" altLang="en-US" sz="2800" dirty="0" smtClean="0">
              <a:solidFill>
                <a:srgbClr val="073E87"/>
              </a:solidFill>
              <a:latin typeface="Candara"/>
            </a:endParaRPr>
          </a:p>
          <a:p>
            <a:pPr lvl="0" defTabSz="914400">
              <a:buClr>
                <a:srgbClr val="31B6FD"/>
              </a:buClr>
              <a:buSzPct val="100000"/>
              <a:defRPr/>
            </a:pPr>
            <a:r>
              <a:rPr lang="en-US" altLang="en-US" sz="2800" dirty="0" smtClean="0">
                <a:solidFill>
                  <a:srgbClr val="073E87"/>
                </a:solidFill>
                <a:latin typeface="Candara"/>
              </a:rPr>
              <a:t>Campbell</a:t>
            </a:r>
            <a:r>
              <a:rPr lang="en-US" altLang="en-US" sz="2800" dirty="0">
                <a:solidFill>
                  <a:srgbClr val="073E87"/>
                </a:solidFill>
                <a:latin typeface="Candara"/>
              </a:rPr>
              <a:t>, C., &amp; Monk, S. (2015). Introducing a learner response system to pre-service education students: Increasing student engagement. Active Learning in Higher Education, 16(1), 25-36.</a:t>
            </a:r>
          </a:p>
          <a:p>
            <a:pPr lvl="0" defTabSz="914400">
              <a:buClr>
                <a:srgbClr val="31B6FD"/>
              </a:buClr>
              <a:buSzPct val="100000"/>
              <a:defRPr/>
            </a:pPr>
            <a:endParaRPr lang="en-US" altLang="en-US" sz="2800" dirty="0" smtClean="0">
              <a:solidFill>
                <a:srgbClr val="073E87"/>
              </a:solidFill>
              <a:latin typeface="Candara"/>
            </a:endParaRPr>
          </a:p>
          <a:p>
            <a:pPr lvl="0" defTabSz="914400">
              <a:buClr>
                <a:srgbClr val="31B6FD"/>
              </a:buClr>
              <a:buSzPct val="100000"/>
              <a:defRPr/>
            </a:pPr>
            <a:r>
              <a:rPr lang="en-US" altLang="en-US" sz="2800" dirty="0" smtClean="0">
                <a:solidFill>
                  <a:srgbClr val="073E87"/>
                </a:solidFill>
                <a:latin typeface="Candara"/>
              </a:rPr>
              <a:t>Crouch</a:t>
            </a:r>
            <a:r>
              <a:rPr lang="en-US" altLang="en-US" sz="2800" dirty="0">
                <a:solidFill>
                  <a:srgbClr val="073E87"/>
                </a:solidFill>
                <a:latin typeface="Candara"/>
              </a:rPr>
              <a:t>, C., Mazur, E. (2001).  Peer instruction: Ten years of experience and results.  Am J of Phys 69, 970.  </a:t>
            </a:r>
          </a:p>
          <a:p>
            <a:pPr lvl="0" defTabSz="914400">
              <a:buClr>
                <a:srgbClr val="31B6FD"/>
              </a:buClr>
              <a:buSzPct val="100000"/>
              <a:defRPr/>
            </a:pPr>
            <a:endParaRPr lang="en-US" altLang="en-US" sz="2800" dirty="0" smtClean="0">
              <a:solidFill>
                <a:srgbClr val="073E87"/>
              </a:solidFill>
              <a:latin typeface="Candara"/>
            </a:endParaRPr>
          </a:p>
          <a:p>
            <a:pPr lvl="0" defTabSz="914400">
              <a:buClr>
                <a:srgbClr val="31B6FD"/>
              </a:buClr>
              <a:buSzPct val="100000"/>
              <a:defRPr/>
            </a:pPr>
            <a:r>
              <a:rPr lang="en-US" altLang="en-US" sz="2800" dirty="0" smtClean="0">
                <a:solidFill>
                  <a:srgbClr val="073E87"/>
                </a:solidFill>
                <a:latin typeface="Candara"/>
              </a:rPr>
              <a:t>Newbury</a:t>
            </a:r>
            <a:r>
              <a:rPr lang="en-US" altLang="en-US" sz="2800" dirty="0">
                <a:solidFill>
                  <a:srgbClr val="073E87"/>
                </a:solidFill>
                <a:latin typeface="Candara"/>
              </a:rPr>
              <a:t>, P. (2014). Using peer instruction in classroom teaching. Power Point presentation at CSULA. July, 2014.  </a:t>
            </a:r>
          </a:p>
          <a:p>
            <a:pPr lvl="0" defTabSz="914400">
              <a:buClr>
                <a:srgbClr val="31B6FD"/>
              </a:buClr>
              <a:buSzPct val="100000"/>
              <a:defRPr/>
            </a:pPr>
            <a:endParaRPr lang="en-US" altLang="en-US" sz="2800" dirty="0" smtClean="0">
              <a:solidFill>
                <a:srgbClr val="073E87"/>
              </a:solidFill>
              <a:latin typeface="Candara"/>
            </a:endParaRPr>
          </a:p>
          <a:p>
            <a:pPr lvl="0" defTabSz="914400">
              <a:buClr>
                <a:srgbClr val="31B6FD"/>
              </a:buClr>
              <a:buSzPct val="100000"/>
              <a:defRPr/>
            </a:pPr>
            <a:r>
              <a:rPr lang="en-US" altLang="en-US" sz="2800" dirty="0" smtClean="0">
                <a:solidFill>
                  <a:srgbClr val="073E87"/>
                </a:solidFill>
                <a:latin typeface="Candara"/>
              </a:rPr>
              <a:t>Smith</a:t>
            </a:r>
            <a:r>
              <a:rPr lang="en-US" altLang="en-US" sz="2800" dirty="0">
                <a:solidFill>
                  <a:srgbClr val="073E87"/>
                </a:solidFill>
                <a:latin typeface="Candara"/>
              </a:rPr>
              <a:t>, L., Shon, H., &amp; Santiago, R. (2011). Audience response systems using clickers to enhance BSW education. Journal of Technology in Human Services, 29(2), 120-132</a:t>
            </a:r>
            <a:r>
              <a:rPr lang="en-US" altLang="en-US" sz="2800" dirty="0" smtClean="0">
                <a:solidFill>
                  <a:srgbClr val="073E87"/>
                </a:solidFill>
                <a:latin typeface="Candara"/>
              </a:rPr>
              <a:t>.</a:t>
            </a:r>
          </a:p>
          <a:p>
            <a:pPr lvl="0" defTabSz="914400">
              <a:buClr>
                <a:srgbClr val="31B6FD"/>
              </a:buClr>
              <a:buSzPct val="100000"/>
              <a:defRPr/>
            </a:pPr>
            <a:endParaRPr lang="en-US" altLang="en-US" sz="2800" dirty="0">
              <a:solidFill>
                <a:srgbClr val="073E87"/>
              </a:solidFill>
              <a:latin typeface="Candara"/>
            </a:endParaRPr>
          </a:p>
          <a:p>
            <a:pPr lvl="0" defTabSz="914400">
              <a:buClr>
                <a:srgbClr val="31B6FD"/>
              </a:buClr>
              <a:buSzPct val="100000"/>
              <a:defRPr/>
            </a:pPr>
            <a:r>
              <a:rPr lang="en-US" altLang="en-US" sz="2800" dirty="0">
                <a:solidFill>
                  <a:srgbClr val="073E87"/>
                </a:solidFill>
                <a:latin typeface="Candara"/>
              </a:rPr>
              <a:t>Vickrey, T., Rosploch, K., Rahmanian, R., Pilarz, M., &amp; Stains, M. (2015). Research-based implementation of peer instruction: A literature review. CBE-Life Sciences Education, 14(1) doi:10.1187/cbe.14-11-0198 </a:t>
            </a:r>
          </a:p>
          <a:p>
            <a:pPr lvl="0" defTabSz="914400">
              <a:buClr>
                <a:srgbClr val="31B6FD"/>
              </a:buClr>
              <a:buSzPct val="100000"/>
              <a:defRPr/>
            </a:pPr>
            <a:endParaRPr lang="en-US" altLang="en-US" sz="2800" dirty="0" smtClean="0">
              <a:solidFill>
                <a:srgbClr val="073E87"/>
              </a:solidFill>
              <a:latin typeface="Candara"/>
            </a:endParaRPr>
          </a:p>
          <a:p>
            <a:endParaRPr lang="en-US" dirty="0"/>
          </a:p>
          <a:p>
            <a:endParaRPr lang="en-US" dirty="0"/>
          </a:p>
        </p:txBody>
      </p:sp>
      <p:sp>
        <p:nvSpPr>
          <p:cNvPr id="462" name="Text Placeholder 461"/>
          <p:cNvSpPr>
            <a:spLocks noGrp="1"/>
          </p:cNvSpPr>
          <p:nvPr>
            <p:ph type="body" sz="quarter" idx="29"/>
          </p:nvPr>
        </p:nvSpPr>
        <p:spPr>
          <a:xfrm>
            <a:off x="22260195" y="14418048"/>
            <a:ext cx="10047018" cy="677100"/>
          </a:xfrm>
        </p:spPr>
        <p:txBody>
          <a:bodyPr/>
          <a:lstStyle/>
          <a:p>
            <a:r>
              <a:rPr lang="en-US" sz="3200" dirty="0" smtClean="0">
                <a:latin typeface="Candara" panose="020E0502030303020204" pitchFamily="34" charset="0"/>
              </a:rPr>
              <a:t>Post Survey Comments</a:t>
            </a:r>
            <a:endParaRPr lang="en-US" sz="3200" dirty="0">
              <a:latin typeface="Candara" panose="020E0502030303020204" pitchFamily="34" charset="0"/>
            </a:endParaRPr>
          </a:p>
        </p:txBody>
      </p:sp>
      <p:sp>
        <p:nvSpPr>
          <p:cNvPr id="463" name="Text Placeholder 462"/>
          <p:cNvSpPr>
            <a:spLocks noGrp="1"/>
          </p:cNvSpPr>
          <p:nvPr>
            <p:ph type="body" sz="quarter" idx="30"/>
          </p:nvPr>
        </p:nvSpPr>
        <p:spPr>
          <a:xfrm>
            <a:off x="32905536" y="30592513"/>
            <a:ext cx="10052050" cy="1308028"/>
          </a:xfrm>
        </p:spPr>
        <p:txBody>
          <a:bodyPr/>
          <a:lstStyle/>
          <a:p>
            <a:r>
              <a:rPr lang="en-US" dirty="0" smtClean="0"/>
              <a:t>For more </a:t>
            </a:r>
            <a:r>
              <a:rPr lang="en-US" dirty="0" smtClean="0"/>
              <a:t>info contact </a:t>
            </a:r>
            <a:r>
              <a:rPr lang="en-US" dirty="0" smtClean="0"/>
              <a:t>the author: Colleen Friend, PhD</a:t>
            </a:r>
            <a:r>
              <a:rPr lang="en-US" dirty="0" smtClean="0"/>
              <a:t>, LCSW; @ </a:t>
            </a:r>
            <a:r>
              <a:rPr lang="en-US" dirty="0" smtClean="0"/>
              <a:t>CSULA</a:t>
            </a:r>
          </a:p>
          <a:p>
            <a:r>
              <a:rPr lang="en-US" dirty="0" smtClean="0"/>
              <a:t>CSULA Child </a:t>
            </a:r>
            <a:r>
              <a:rPr lang="en-US" dirty="0" smtClean="0"/>
              <a:t>Abuse </a:t>
            </a:r>
            <a:r>
              <a:rPr lang="en-US" dirty="0" smtClean="0"/>
              <a:t>&amp; Family </a:t>
            </a:r>
            <a:r>
              <a:rPr lang="en-US" dirty="0" smtClean="0"/>
              <a:t>Violence </a:t>
            </a:r>
            <a:r>
              <a:rPr lang="en-US" dirty="0" smtClean="0"/>
              <a:t>Institute; cfriend@calstatela.edu</a:t>
            </a:r>
            <a:endParaRPr lang="en-US" dirty="0"/>
          </a:p>
        </p:txBody>
      </p:sp>
      <p:sp>
        <p:nvSpPr>
          <p:cNvPr id="464" name="Text Placeholder 463"/>
          <p:cNvSpPr>
            <a:spLocks noGrp="1"/>
          </p:cNvSpPr>
          <p:nvPr>
            <p:ph type="body" sz="quarter" idx="96"/>
          </p:nvPr>
        </p:nvSpPr>
        <p:spPr>
          <a:xfrm rot="10800000" flipV="1">
            <a:off x="948913" y="23262096"/>
            <a:ext cx="10056813" cy="2255980"/>
          </a:xfrm>
        </p:spPr>
        <p:txBody>
          <a:bodyPr/>
          <a:lstStyle/>
          <a:p>
            <a:pPr marL="274320" lvl="0" indent="-274320" defTabSz="914400">
              <a:buClr>
                <a:srgbClr val="31B6FD"/>
              </a:buClr>
              <a:buSzPct val="100000"/>
              <a:defRPr/>
            </a:pPr>
            <a:endParaRPr lang="en-US" altLang="en-US" sz="2200" dirty="0">
              <a:solidFill>
                <a:srgbClr val="073E87"/>
              </a:solidFill>
              <a:latin typeface="Candara"/>
              <a:cs typeface="+mn-cs"/>
            </a:endParaRPr>
          </a:p>
          <a:p>
            <a:pPr marL="274320" lvl="0" indent="-274320" defTabSz="914400">
              <a:lnSpc>
                <a:spcPct val="90000"/>
              </a:lnSpc>
              <a:buClr>
                <a:srgbClr val="31B6FD"/>
              </a:buClr>
              <a:buSzPct val="100000"/>
              <a:buFont typeface="Symbol" panose="05050102010706020507" pitchFamily="18" charset="2"/>
              <a:buChar char=""/>
              <a:defRPr/>
            </a:pPr>
            <a:endParaRPr lang="en-US" altLang="en-US" sz="2300" dirty="0">
              <a:solidFill>
                <a:srgbClr val="073E87"/>
              </a:solidFill>
              <a:latin typeface="Candara"/>
              <a:cs typeface="+mn-cs"/>
            </a:endParaRPr>
          </a:p>
          <a:p>
            <a:pPr marL="274320" lvl="0" indent="-274320" defTabSz="914400">
              <a:lnSpc>
                <a:spcPct val="90000"/>
              </a:lnSpc>
              <a:buClr>
                <a:srgbClr val="31B6FD"/>
              </a:buClr>
              <a:buSzPct val="100000"/>
              <a:buFont typeface="Symbol" panose="05050102010706020507" pitchFamily="18" charset="2"/>
              <a:buChar char=""/>
              <a:defRPr/>
            </a:pPr>
            <a:endParaRPr lang="en-US" altLang="en-US" sz="2300" dirty="0">
              <a:solidFill>
                <a:srgbClr val="073E87"/>
              </a:solidFill>
              <a:latin typeface="Candara"/>
              <a:cs typeface="+mn-cs"/>
            </a:endParaRPr>
          </a:p>
          <a:p>
            <a:pPr lvl="0" defTabSz="914400">
              <a:lnSpc>
                <a:spcPct val="80000"/>
              </a:lnSpc>
              <a:buClr>
                <a:srgbClr val="31B6FD"/>
              </a:buClr>
              <a:buSzPct val="100000"/>
              <a:defRPr/>
            </a:pPr>
            <a:endParaRPr lang="en-US" altLang="en-US" sz="2200" dirty="0" smtClean="0">
              <a:solidFill>
                <a:srgbClr val="073E87"/>
              </a:solidFill>
              <a:latin typeface="Calibri" pitchFamily="34" charset="0"/>
              <a:cs typeface="+mn-cs"/>
            </a:endParaRPr>
          </a:p>
          <a:p>
            <a:pPr lvl="0" defTabSz="914400">
              <a:lnSpc>
                <a:spcPct val="80000"/>
              </a:lnSpc>
              <a:buClr>
                <a:srgbClr val="31B6FD"/>
              </a:buClr>
              <a:buSzPct val="100000"/>
              <a:defRPr/>
            </a:pPr>
            <a:endParaRPr lang="en-US" altLang="en-US" sz="2200" dirty="0">
              <a:solidFill>
                <a:srgbClr val="073E87"/>
              </a:solidFill>
              <a:latin typeface="Calibri" pitchFamily="34" charset="0"/>
              <a:cs typeface="+mn-cs"/>
            </a:endParaRPr>
          </a:p>
        </p:txBody>
      </p:sp>
      <p:sp>
        <p:nvSpPr>
          <p:cNvPr id="465" name="Text Placeholder 464"/>
          <p:cNvSpPr>
            <a:spLocks noGrp="1"/>
          </p:cNvSpPr>
          <p:nvPr>
            <p:ph type="body" sz="quarter" idx="150"/>
          </p:nvPr>
        </p:nvSpPr>
        <p:spPr>
          <a:xfrm>
            <a:off x="8282819" y="2070467"/>
            <a:ext cx="31998968" cy="2735832"/>
          </a:xfrm>
        </p:spPr>
        <p:txBody>
          <a:bodyPr>
            <a:noAutofit/>
          </a:bodyPr>
          <a:lstStyle/>
          <a:p>
            <a:pPr lvl="0" defTabSz="914400" fontAlgn="base">
              <a:spcAft>
                <a:spcPct val="0"/>
              </a:spcAft>
              <a:buClr>
                <a:srgbClr val="31B6FD"/>
              </a:buClr>
              <a:buSzPct val="100000"/>
            </a:pPr>
            <a:r>
              <a:rPr lang="en-US" altLang="en-US" sz="3200" b="1" dirty="0" smtClean="0">
                <a:solidFill>
                  <a:prstClr val="black"/>
                </a:solidFill>
                <a:latin typeface="Candara"/>
              </a:rPr>
              <a:t>Academy on </a:t>
            </a:r>
            <a:r>
              <a:rPr lang="en-US" altLang="en-US" sz="3200" b="1" dirty="0" smtClean="0">
                <a:solidFill>
                  <a:prstClr val="black"/>
                </a:solidFill>
                <a:latin typeface="Candara"/>
              </a:rPr>
              <a:t>Violence and Abuse</a:t>
            </a:r>
            <a:endParaRPr lang="en-US" altLang="en-US" sz="3200" b="1" dirty="0" smtClean="0">
              <a:solidFill>
                <a:prstClr val="black"/>
              </a:solidFill>
              <a:latin typeface="Candara"/>
            </a:endParaRPr>
          </a:p>
          <a:p>
            <a:pPr lvl="0" defTabSz="914400" fontAlgn="base">
              <a:spcAft>
                <a:spcPct val="0"/>
              </a:spcAft>
              <a:buClr>
                <a:srgbClr val="31B6FD"/>
              </a:buClr>
              <a:buSzPct val="100000"/>
            </a:pPr>
            <a:r>
              <a:rPr lang="en-US" altLang="en-US" sz="3200" b="1" dirty="0" smtClean="0">
                <a:solidFill>
                  <a:prstClr val="black"/>
                </a:solidFill>
                <a:latin typeface="Candara"/>
              </a:rPr>
              <a:t>2015 </a:t>
            </a:r>
            <a:r>
              <a:rPr lang="en-US" altLang="en-US" sz="3200" b="1" dirty="0" smtClean="0">
                <a:solidFill>
                  <a:prstClr val="black"/>
                </a:solidFill>
                <a:latin typeface="Candara"/>
              </a:rPr>
              <a:t>Global </a:t>
            </a:r>
            <a:r>
              <a:rPr lang="en-US" altLang="en-US" sz="3200" b="1" dirty="0" smtClean="0">
                <a:solidFill>
                  <a:prstClr val="black"/>
                </a:solidFill>
                <a:latin typeface="Candara"/>
              </a:rPr>
              <a:t>Scientific Summit</a:t>
            </a:r>
          </a:p>
          <a:p>
            <a:pPr lvl="0" defTabSz="914400" fontAlgn="base">
              <a:spcAft>
                <a:spcPct val="0"/>
              </a:spcAft>
              <a:buClr>
                <a:srgbClr val="31B6FD"/>
              </a:buClr>
              <a:buSzPct val="100000"/>
            </a:pPr>
            <a:r>
              <a:rPr lang="en-US" altLang="en-US" sz="3200" b="1" dirty="0" smtClean="0">
                <a:solidFill>
                  <a:prstClr val="black"/>
                </a:solidFill>
                <a:latin typeface="Candara"/>
              </a:rPr>
              <a:t>November, 2015</a:t>
            </a:r>
          </a:p>
          <a:p>
            <a:pPr lvl="0" defTabSz="914400" fontAlgn="base">
              <a:spcAft>
                <a:spcPct val="0"/>
              </a:spcAft>
              <a:buClr>
                <a:srgbClr val="31B6FD"/>
              </a:buClr>
              <a:buSzPct val="100000"/>
            </a:pPr>
            <a:r>
              <a:rPr lang="en-US" altLang="en-US" sz="3200" b="1" dirty="0" smtClean="0">
                <a:solidFill>
                  <a:prstClr val="black"/>
                </a:solidFill>
                <a:latin typeface="Candara"/>
              </a:rPr>
              <a:t>Jacksonville, Florida</a:t>
            </a:r>
            <a:endParaRPr lang="en-US" altLang="en-US" sz="3200" b="1" dirty="0">
              <a:solidFill>
                <a:prstClr val="black"/>
              </a:solidFill>
              <a:latin typeface="Candara"/>
            </a:endParaRPr>
          </a:p>
        </p:txBody>
      </p:sp>
      <p:sp>
        <p:nvSpPr>
          <p:cNvPr id="466" name="Text Placeholder 465"/>
          <p:cNvSpPr>
            <a:spLocks noGrp="1"/>
          </p:cNvSpPr>
          <p:nvPr>
            <p:ph type="body" sz="quarter" idx="151"/>
          </p:nvPr>
        </p:nvSpPr>
        <p:spPr/>
        <p:txBody>
          <a:bodyPr>
            <a:noAutofit/>
          </a:bodyPr>
          <a:lstStyle/>
          <a:p>
            <a:pPr lvl="0" defTabSz="914400" fontAlgn="base">
              <a:spcAft>
                <a:spcPct val="0"/>
              </a:spcAft>
              <a:buClr>
                <a:srgbClr val="31B6FD"/>
              </a:buClr>
              <a:buSzPct val="100000"/>
            </a:pPr>
            <a:endParaRPr lang="en-US" altLang="en-US" sz="2400" b="1" dirty="0">
              <a:solidFill>
                <a:prstClr val="black"/>
              </a:solidFill>
              <a:latin typeface="Candara"/>
            </a:endParaRPr>
          </a:p>
          <a:p>
            <a:pPr lvl="0" defTabSz="914400" fontAlgn="base">
              <a:spcAft>
                <a:spcPct val="0"/>
              </a:spcAft>
              <a:buClr>
                <a:srgbClr val="31B6FD"/>
              </a:buClr>
              <a:buSzPct val="100000"/>
            </a:pPr>
            <a:r>
              <a:rPr lang="en-US" altLang="en-US" sz="2400" b="1" dirty="0" smtClean="0">
                <a:solidFill>
                  <a:prstClr val="black"/>
                </a:solidFill>
                <a:latin typeface="Candara"/>
              </a:rPr>
              <a:t> </a:t>
            </a:r>
            <a:endParaRPr lang="en-US" altLang="en-US" sz="2400" b="1" dirty="0">
              <a:solidFill>
                <a:prstClr val="black"/>
              </a:solidFill>
              <a:latin typeface="Candara"/>
            </a:endParaRPr>
          </a:p>
        </p:txBody>
      </p:sp>
      <p:sp>
        <p:nvSpPr>
          <p:cNvPr id="467" name="Text Placeholder 466"/>
          <p:cNvSpPr>
            <a:spLocks noGrp="1"/>
          </p:cNvSpPr>
          <p:nvPr>
            <p:ph type="body" sz="quarter" idx="153"/>
          </p:nvPr>
        </p:nvSpPr>
        <p:spPr>
          <a:xfrm>
            <a:off x="948913" y="395695"/>
            <a:ext cx="42008673" cy="1708092"/>
          </a:xfrm>
        </p:spPr>
        <p:txBody>
          <a:bodyPr>
            <a:noAutofit/>
          </a:bodyPr>
          <a:lstStyle/>
          <a:p>
            <a:r>
              <a:rPr lang="en-US" sz="9600" b="1" dirty="0" smtClean="0">
                <a:solidFill>
                  <a:srgbClr val="FFFFFF"/>
                </a:solidFill>
                <a:latin typeface="Candara"/>
                <a:ea typeface="+mj-ea"/>
                <a:cs typeface="+mj-cs"/>
              </a:rPr>
              <a:t>Using i&gt;clickers in Teaching About Abuse and Violence, Colleen Friend PhD </a:t>
            </a:r>
            <a:endParaRPr lang="en-US" sz="59500" b="1" dirty="0"/>
          </a:p>
        </p:txBody>
      </p:sp>
      <p:graphicFrame>
        <p:nvGraphicFramePr>
          <p:cNvPr id="7" name="Table 6"/>
          <p:cNvGraphicFramePr>
            <a:graphicFrameLocks noGrp="1"/>
          </p:cNvGraphicFramePr>
          <p:nvPr>
            <p:extLst>
              <p:ext uri="{D42A27DB-BD31-4B8C-83A1-F6EECF244321}">
                <p14:modId xmlns:p14="http://schemas.microsoft.com/office/powerpoint/2010/main" val="114193300"/>
              </p:ext>
            </p:extLst>
          </p:nvPr>
        </p:nvGraphicFramePr>
        <p:xfrm>
          <a:off x="22826787" y="7553639"/>
          <a:ext cx="9480426" cy="6279637"/>
        </p:xfrm>
        <a:graphic>
          <a:graphicData uri="http://schemas.openxmlformats.org/drawingml/2006/table">
            <a:tbl>
              <a:tblPr firstRow="1" firstCol="1" bandRow="1"/>
              <a:tblGrid>
                <a:gridCol w="1580071"/>
                <a:gridCol w="1580071"/>
                <a:gridCol w="1580071"/>
                <a:gridCol w="1580071"/>
                <a:gridCol w="1580071"/>
                <a:gridCol w="1580071"/>
              </a:tblGrid>
              <a:tr h="782767">
                <a:tc>
                  <a:txBody>
                    <a:bodyPr/>
                    <a:lstStyle/>
                    <a:p>
                      <a:pPr marL="0" marR="0">
                        <a:lnSpc>
                          <a:spcPct val="115000"/>
                        </a:lnSpc>
                        <a:spcBef>
                          <a:spcPts val="0"/>
                        </a:spcBef>
                        <a:spcAft>
                          <a:spcPts val="1000"/>
                        </a:spcAft>
                      </a:pPr>
                      <a:r>
                        <a:rPr lang="en-US" sz="2000" b="1" dirty="0">
                          <a:effectLst/>
                          <a:latin typeface="Candara" panose="020E0502030303020204" pitchFamily="34" charset="0"/>
                          <a:ea typeface="Calibri"/>
                          <a:cs typeface="Times New Roman"/>
                        </a:rPr>
                        <a:t>Question</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b="1" dirty="0">
                          <a:effectLst/>
                          <a:latin typeface="Candara" panose="020E0502030303020204" pitchFamily="34" charset="0"/>
                          <a:ea typeface="Calibri"/>
                          <a:cs typeface="Times New Roman"/>
                        </a:rPr>
                        <a:t>Pretest</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b="1" dirty="0">
                          <a:effectLst/>
                          <a:latin typeface="Candara" panose="020E0502030303020204" pitchFamily="34" charset="0"/>
                          <a:ea typeface="Calibri"/>
                          <a:cs typeface="Times New Roman"/>
                        </a:rPr>
                        <a:t>Posttest</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b="1" dirty="0" smtClean="0">
                          <a:effectLst/>
                          <a:latin typeface="Candara" panose="020E0502030303020204" pitchFamily="34" charset="0"/>
                          <a:ea typeface="Calibri"/>
                          <a:cs typeface="Times New Roman"/>
                        </a:rPr>
                        <a:t>%</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b="1">
                          <a:effectLst/>
                          <a:latin typeface="Candara" panose="020E0502030303020204" pitchFamily="34" charset="0"/>
                          <a:ea typeface="Calibri"/>
                          <a:cs typeface="Times New Roman"/>
                        </a:rPr>
                        <a:t>p</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en-US" sz="2800">
                        <a:effectLst/>
                        <a:latin typeface="Candara" panose="020E0502030303020204" pitchFamily="34" charset="0"/>
                      </a:endParaRPr>
                    </a:p>
                  </a:txBody>
                  <a:tcPr marL="68580" marR="68580" marT="0" marB="0" anchor="b">
                    <a:lnL>
                      <a:noFill/>
                    </a:lnL>
                    <a:lnR>
                      <a:noFill/>
                    </a:lnR>
                    <a:lnT>
                      <a:noFill/>
                    </a:lnT>
                    <a:lnB>
                      <a:noFill/>
                    </a:lnB>
                  </a:tcPr>
                </a:tc>
              </a:tr>
              <a:tr h="425417">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Q1</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4.36</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4.52</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3.7%</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0.000</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r>
              <a:tr h="425417">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Q2</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4.05</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4.07</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0.5%</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0.006</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r>
              <a:tr h="425417">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Q3</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4.31</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4.07</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-5.6%</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0.026</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r>
              <a:tr h="430522">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Q4</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4.40</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4.81</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9.3%</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0.406</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en-US" sz="2800">
                        <a:effectLst/>
                        <a:latin typeface="Candara" panose="020E0502030303020204" pitchFamily="34" charset="0"/>
                      </a:endParaRPr>
                    </a:p>
                  </a:txBody>
                  <a:tcPr marL="68580" marR="68580" marT="0" marB="0" anchor="b">
                    <a:lnL>
                      <a:noFill/>
                    </a:lnL>
                    <a:lnR>
                      <a:noFill/>
                    </a:lnR>
                    <a:lnT>
                      <a:noFill/>
                    </a:lnT>
                    <a:lnB>
                      <a:noFill/>
                    </a:lnB>
                  </a:tcPr>
                </a:tc>
              </a:tr>
              <a:tr h="425417">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Q5</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4.33</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4.36</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0.7%</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0.006</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r>
              <a:tr h="425417">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Q6</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3.90</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4.05</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3.8%</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0.001</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r>
              <a:tr h="430522">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Q7</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4.81</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4.88</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1.5%</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0.278</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en-US" sz="2800" dirty="0">
                        <a:effectLst/>
                        <a:latin typeface="Candara" panose="020E0502030303020204" pitchFamily="34" charset="0"/>
                      </a:endParaRPr>
                    </a:p>
                  </a:txBody>
                  <a:tcPr marL="68580" marR="68580" marT="0" marB="0" anchor="b">
                    <a:lnL>
                      <a:noFill/>
                    </a:lnL>
                    <a:lnR>
                      <a:noFill/>
                    </a:lnR>
                    <a:lnT>
                      <a:noFill/>
                    </a:lnT>
                    <a:lnB>
                      <a:noFill/>
                    </a:lnB>
                  </a:tcPr>
                </a:tc>
              </a:tr>
              <a:tr h="430522">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Q8</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4.52</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4.40</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-2.7%</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0.107</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en-US" sz="2800" dirty="0">
                        <a:effectLst/>
                        <a:latin typeface="Candara" panose="020E0502030303020204" pitchFamily="34" charset="0"/>
                      </a:endParaRPr>
                    </a:p>
                  </a:txBody>
                  <a:tcPr marL="68580" marR="68580" marT="0" marB="0" anchor="b">
                    <a:lnL>
                      <a:noFill/>
                    </a:lnL>
                    <a:lnR>
                      <a:noFill/>
                    </a:lnR>
                    <a:lnT>
                      <a:noFill/>
                    </a:lnT>
                    <a:lnB>
                      <a:noFill/>
                    </a:lnB>
                  </a:tcPr>
                </a:tc>
              </a:tr>
              <a:tr h="430522">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Q9</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4.50</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4.40</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-2.2%</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0.863</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a:lnSpc>
                          <a:spcPct val="115000"/>
                        </a:lnSpc>
                      </a:pPr>
                      <a:endParaRPr lang="en-US" sz="2800" dirty="0">
                        <a:effectLst/>
                        <a:latin typeface="Candara" panose="020E0502030303020204" pitchFamily="34" charset="0"/>
                      </a:endParaRPr>
                    </a:p>
                  </a:txBody>
                  <a:tcPr marL="68580" marR="68580" marT="0" marB="0" anchor="b">
                    <a:lnL>
                      <a:noFill/>
                    </a:lnL>
                    <a:lnR>
                      <a:noFill/>
                    </a:lnR>
                    <a:lnT>
                      <a:noFill/>
                    </a:lnT>
                    <a:lnB>
                      <a:noFill/>
                    </a:lnB>
                  </a:tcPr>
                </a:tc>
              </a:tr>
              <a:tr h="425417">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All</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39.07</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39.69</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a:effectLst/>
                          <a:latin typeface="Candara" panose="020E0502030303020204" pitchFamily="34" charset="0"/>
                          <a:ea typeface="Calibri"/>
                          <a:cs typeface="Times New Roman"/>
                        </a:rPr>
                        <a:t>1.6%</a:t>
                      </a:r>
                      <a:endParaRPr lang="en-US" sz="280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0.000</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r>
              <a:tr h="430522">
                <a:tc gridSpan="5">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 = Statistically significant decrease (p ≤ .05)</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nSpc>
                          <a:spcPct val="115000"/>
                        </a:lnSpc>
                      </a:pPr>
                      <a:endParaRPr lang="en-US" sz="2800" dirty="0">
                        <a:effectLst/>
                        <a:latin typeface="Candara" panose="020E0502030303020204" pitchFamily="34" charset="0"/>
                      </a:endParaRPr>
                    </a:p>
                  </a:txBody>
                  <a:tcPr marL="68580" marR="68580" marT="0" marB="0" anchor="b">
                    <a:lnL>
                      <a:noFill/>
                    </a:lnL>
                    <a:lnR>
                      <a:noFill/>
                    </a:lnR>
                    <a:lnT>
                      <a:noFill/>
                    </a:lnT>
                    <a:lnB>
                      <a:noFill/>
                    </a:lnB>
                  </a:tcPr>
                </a:tc>
              </a:tr>
              <a:tr h="430522">
                <a:tc gridSpan="5">
                  <a:txBody>
                    <a:bodyPr/>
                    <a:lstStyle/>
                    <a:p>
                      <a:pPr marL="0" marR="0">
                        <a:lnSpc>
                          <a:spcPct val="115000"/>
                        </a:lnSpc>
                        <a:spcBef>
                          <a:spcPts val="0"/>
                        </a:spcBef>
                        <a:spcAft>
                          <a:spcPts val="1000"/>
                        </a:spcAft>
                      </a:pPr>
                      <a:r>
                        <a:rPr lang="en-US" sz="2000" dirty="0">
                          <a:effectLst/>
                          <a:latin typeface="Candara" panose="020E0502030303020204" pitchFamily="34" charset="0"/>
                          <a:ea typeface="Calibri"/>
                          <a:cs typeface="Times New Roman"/>
                        </a:rPr>
                        <a:t>** = Statistically significant increase (p ≤ .05)</a:t>
                      </a:r>
                      <a:endParaRPr lang="en-US" sz="2800" dirty="0">
                        <a:effectLst/>
                        <a:latin typeface="Candara" panose="020E0502030303020204" pitchFamily="34" charset="0"/>
                        <a:ea typeface="Calibri"/>
                        <a:cs typeface="Times New Roman"/>
                      </a:endParaRPr>
                    </a:p>
                  </a:txBody>
                  <a:tcPr marL="68580" marR="6858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nSpc>
                          <a:spcPct val="115000"/>
                        </a:lnSpc>
                      </a:pPr>
                      <a:endParaRPr lang="en-US" sz="2800" dirty="0">
                        <a:effectLst/>
                        <a:latin typeface="Candara" panose="020E0502030303020204" pitchFamily="34" charset="0"/>
                      </a:endParaRPr>
                    </a:p>
                  </a:txBody>
                  <a:tcPr marL="68580" marR="68580" marT="0" marB="0" anchor="b">
                    <a:lnL>
                      <a:noFill/>
                    </a:lnL>
                    <a:lnR>
                      <a:noFill/>
                    </a:lnR>
                    <a:lnT>
                      <a:noFill/>
                    </a:lnT>
                    <a:lnB>
                      <a:noFill/>
                    </a:lnB>
                  </a:tcPr>
                </a:tc>
              </a:tr>
            </a:tbl>
          </a:graphicData>
        </a:graphic>
      </p:graphicFrame>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20986" y="6820188"/>
            <a:ext cx="6821150" cy="5115862"/>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89263" y="13101949"/>
            <a:ext cx="5292524" cy="4259449"/>
          </a:xfrm>
          <a:prstGeom prst="rect">
            <a:avLst/>
          </a:prstGeom>
        </p:spPr>
      </p:pic>
    </p:spTree>
    <p:extLst>
      <p:ext uri="{BB962C8B-B14F-4D97-AF65-F5344CB8AC3E}">
        <p14:creationId xmlns:p14="http://schemas.microsoft.com/office/powerpoint/2010/main" val="3425218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36x48-Template-V2b">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527</TotalTime>
  <Words>1616</Words>
  <Application>Microsoft Office PowerPoint</Application>
  <PresentationFormat>Custom</PresentationFormat>
  <Paragraphs>196</Paragraphs>
  <Slides>1</Slides>
  <Notes>1</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11" baseType="lpstr">
      <vt:lpstr>Arial</vt:lpstr>
      <vt:lpstr>Calibri</vt:lpstr>
      <vt:lpstr>Candara</vt:lpstr>
      <vt:lpstr>Symbol</vt:lpstr>
      <vt:lpstr>Times New Roman</vt:lpstr>
      <vt:lpstr>Trebuchet MS</vt:lpstr>
      <vt:lpstr>36x48-Template-V2b</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Friend, Colleen</cp:lastModifiedBy>
  <cp:revision>65</cp:revision>
  <dcterms:created xsi:type="dcterms:W3CDTF">2012-02-03T19:11:35Z</dcterms:created>
  <dcterms:modified xsi:type="dcterms:W3CDTF">2015-10-28T22:33:14Z</dcterms:modified>
</cp:coreProperties>
</file>