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918400" cy="19202400"/>
  <p:notesSz cx="6858000" cy="9144000"/>
  <p:defaultTextStyle>
    <a:defPPr>
      <a:defRPr lang="en-US"/>
    </a:defPPr>
    <a:lvl1pPr marL="0" algn="l" defTabSz="293301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66507" algn="l" defTabSz="293301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33014" algn="l" defTabSz="293301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399521" algn="l" defTabSz="293301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66028" algn="l" defTabSz="293301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32535" algn="l" defTabSz="293301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799042" algn="l" defTabSz="293301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265549" algn="l" defTabSz="293301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32056" algn="l" defTabSz="293301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01"/>
    <a:srgbClr val="00FF00"/>
    <a:srgbClr val="8DC638"/>
    <a:srgbClr val="005DAA"/>
    <a:srgbClr val="8BC63C"/>
    <a:srgbClr val="0066CC"/>
    <a:srgbClr val="0033CC"/>
    <a:srgbClr val="6699FF"/>
    <a:srgbClr val="00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 autoAdjust="0"/>
    <p:restoredTop sz="99411" autoAdjust="0"/>
  </p:normalViewPr>
  <p:slideViewPr>
    <p:cSldViewPr>
      <p:cViewPr>
        <p:scale>
          <a:sx n="47" d="100"/>
          <a:sy n="47" d="100"/>
        </p:scale>
        <p:origin x="-552" y="-84"/>
      </p:cViewPr>
      <p:guideLst>
        <p:guide orient="horz" pos="12095"/>
        <p:guide pos="20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7A7B0-D37B-B04F-8DE2-9094BF4E234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685800"/>
            <a:ext cx="587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1F9A2-4AAA-E143-B1CA-C4F41804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7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48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838" algn="l" defTabSz="3948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9676" algn="l" defTabSz="3948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4514" algn="l" defTabSz="3948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9352" algn="l" defTabSz="3948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4190" algn="l" defTabSz="3948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9028" algn="l" defTabSz="3948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3865" algn="l" defTabSz="3948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8703" algn="l" defTabSz="3948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965193"/>
            <a:ext cx="27980640" cy="41160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0881360"/>
            <a:ext cx="23042880" cy="4907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3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99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66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3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9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65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32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6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768989"/>
            <a:ext cx="7406640" cy="163842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768989"/>
            <a:ext cx="21671280" cy="163842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2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1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2339321"/>
            <a:ext cx="27980640" cy="3813810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8138799"/>
            <a:ext cx="27980640" cy="4200524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650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3301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3995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6602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3253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79904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26554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3205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4480562"/>
            <a:ext cx="14538960" cy="12672696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4480562"/>
            <a:ext cx="14538960" cy="12672696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6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298318"/>
            <a:ext cx="14544677" cy="179133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6507" indent="0">
              <a:buNone/>
              <a:defRPr sz="6400" b="1"/>
            </a:lvl2pPr>
            <a:lvl3pPr marL="2933014" indent="0">
              <a:buNone/>
              <a:defRPr sz="5800" b="1"/>
            </a:lvl3pPr>
            <a:lvl4pPr marL="4399521" indent="0">
              <a:buNone/>
              <a:defRPr sz="5100" b="1"/>
            </a:lvl4pPr>
            <a:lvl5pPr marL="5866028" indent="0">
              <a:buNone/>
              <a:defRPr sz="5100" b="1"/>
            </a:lvl5pPr>
            <a:lvl6pPr marL="7332535" indent="0">
              <a:buNone/>
              <a:defRPr sz="5100" b="1"/>
            </a:lvl6pPr>
            <a:lvl7pPr marL="8799042" indent="0">
              <a:buNone/>
              <a:defRPr sz="5100" b="1"/>
            </a:lvl7pPr>
            <a:lvl8pPr marL="10265549" indent="0">
              <a:buNone/>
              <a:defRPr sz="5100" b="1"/>
            </a:lvl8pPr>
            <a:lvl9pPr marL="11732056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089651"/>
            <a:ext cx="14544677" cy="11063607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298318"/>
            <a:ext cx="14550391" cy="179133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6507" indent="0">
              <a:buNone/>
              <a:defRPr sz="6400" b="1"/>
            </a:lvl2pPr>
            <a:lvl3pPr marL="2933014" indent="0">
              <a:buNone/>
              <a:defRPr sz="5800" b="1"/>
            </a:lvl3pPr>
            <a:lvl4pPr marL="4399521" indent="0">
              <a:buNone/>
              <a:defRPr sz="5100" b="1"/>
            </a:lvl4pPr>
            <a:lvl5pPr marL="5866028" indent="0">
              <a:buNone/>
              <a:defRPr sz="5100" b="1"/>
            </a:lvl5pPr>
            <a:lvl6pPr marL="7332535" indent="0">
              <a:buNone/>
              <a:defRPr sz="5100" b="1"/>
            </a:lvl6pPr>
            <a:lvl7pPr marL="8799042" indent="0">
              <a:buNone/>
              <a:defRPr sz="5100" b="1"/>
            </a:lvl7pPr>
            <a:lvl8pPr marL="10265549" indent="0">
              <a:buNone/>
              <a:defRPr sz="5100" b="1"/>
            </a:lvl8pPr>
            <a:lvl9pPr marL="11732056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089651"/>
            <a:ext cx="14550391" cy="11063607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0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764540"/>
            <a:ext cx="10829927" cy="3253740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1" y="764542"/>
            <a:ext cx="18402300" cy="1638871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018283"/>
            <a:ext cx="10829927" cy="13134976"/>
          </a:xfrm>
        </p:spPr>
        <p:txBody>
          <a:bodyPr/>
          <a:lstStyle>
            <a:lvl1pPr marL="0" indent="0">
              <a:buNone/>
              <a:defRPr sz="4500"/>
            </a:lvl1pPr>
            <a:lvl2pPr marL="1466507" indent="0">
              <a:buNone/>
              <a:defRPr sz="3900"/>
            </a:lvl2pPr>
            <a:lvl3pPr marL="2933014" indent="0">
              <a:buNone/>
              <a:defRPr sz="3200"/>
            </a:lvl3pPr>
            <a:lvl4pPr marL="4399521" indent="0">
              <a:buNone/>
              <a:defRPr sz="2800"/>
            </a:lvl4pPr>
            <a:lvl5pPr marL="5866028" indent="0">
              <a:buNone/>
              <a:defRPr sz="2800"/>
            </a:lvl5pPr>
            <a:lvl6pPr marL="7332535" indent="0">
              <a:buNone/>
              <a:defRPr sz="2800"/>
            </a:lvl6pPr>
            <a:lvl7pPr marL="8799042" indent="0">
              <a:buNone/>
              <a:defRPr sz="2800"/>
            </a:lvl7pPr>
            <a:lvl8pPr marL="10265549" indent="0">
              <a:buNone/>
              <a:defRPr sz="2800"/>
            </a:lvl8pPr>
            <a:lvl9pPr marL="117320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3441681"/>
            <a:ext cx="19751040" cy="1586866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715770"/>
            <a:ext cx="19751040" cy="11521440"/>
          </a:xfrm>
        </p:spPr>
        <p:txBody>
          <a:bodyPr/>
          <a:lstStyle>
            <a:lvl1pPr marL="0" indent="0">
              <a:buNone/>
              <a:defRPr sz="10300"/>
            </a:lvl1pPr>
            <a:lvl2pPr marL="1466507" indent="0">
              <a:buNone/>
              <a:defRPr sz="9000"/>
            </a:lvl2pPr>
            <a:lvl3pPr marL="2933014" indent="0">
              <a:buNone/>
              <a:defRPr sz="7700"/>
            </a:lvl3pPr>
            <a:lvl4pPr marL="4399521" indent="0">
              <a:buNone/>
              <a:defRPr sz="6400"/>
            </a:lvl4pPr>
            <a:lvl5pPr marL="5866028" indent="0">
              <a:buNone/>
              <a:defRPr sz="6400"/>
            </a:lvl5pPr>
            <a:lvl6pPr marL="7332535" indent="0">
              <a:buNone/>
              <a:defRPr sz="6400"/>
            </a:lvl6pPr>
            <a:lvl7pPr marL="8799042" indent="0">
              <a:buNone/>
              <a:defRPr sz="6400"/>
            </a:lvl7pPr>
            <a:lvl8pPr marL="10265549" indent="0">
              <a:buNone/>
              <a:defRPr sz="6400"/>
            </a:lvl8pPr>
            <a:lvl9pPr marL="11732056" indent="0">
              <a:buNone/>
              <a:defRPr sz="6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5028547"/>
            <a:ext cx="19751040" cy="2253614"/>
          </a:xfrm>
        </p:spPr>
        <p:txBody>
          <a:bodyPr/>
          <a:lstStyle>
            <a:lvl1pPr marL="0" indent="0">
              <a:buNone/>
              <a:defRPr sz="4500"/>
            </a:lvl1pPr>
            <a:lvl2pPr marL="1466507" indent="0">
              <a:buNone/>
              <a:defRPr sz="3900"/>
            </a:lvl2pPr>
            <a:lvl3pPr marL="2933014" indent="0">
              <a:buNone/>
              <a:defRPr sz="3200"/>
            </a:lvl3pPr>
            <a:lvl4pPr marL="4399521" indent="0">
              <a:buNone/>
              <a:defRPr sz="2800"/>
            </a:lvl4pPr>
            <a:lvl5pPr marL="5866028" indent="0">
              <a:buNone/>
              <a:defRPr sz="2800"/>
            </a:lvl5pPr>
            <a:lvl6pPr marL="7332535" indent="0">
              <a:buNone/>
              <a:defRPr sz="2800"/>
            </a:lvl6pPr>
            <a:lvl7pPr marL="8799042" indent="0">
              <a:buNone/>
              <a:defRPr sz="2800"/>
            </a:lvl7pPr>
            <a:lvl8pPr marL="10265549" indent="0">
              <a:buNone/>
              <a:defRPr sz="2800"/>
            </a:lvl8pPr>
            <a:lvl9pPr marL="117320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768987"/>
            <a:ext cx="29626560" cy="3200400"/>
          </a:xfrm>
          <a:prstGeom prst="rect">
            <a:avLst/>
          </a:prstGeom>
        </p:spPr>
        <p:txBody>
          <a:bodyPr vert="horz" lIns="293301" tIns="146651" rIns="293301" bIns="1466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480562"/>
            <a:ext cx="29626560" cy="12672696"/>
          </a:xfrm>
          <a:prstGeom prst="rect">
            <a:avLst/>
          </a:prstGeom>
        </p:spPr>
        <p:txBody>
          <a:bodyPr vert="horz" lIns="293301" tIns="146651" rIns="293301" bIns="1466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17797783"/>
            <a:ext cx="7680960" cy="1022350"/>
          </a:xfrm>
          <a:prstGeom prst="rect">
            <a:avLst/>
          </a:prstGeom>
        </p:spPr>
        <p:txBody>
          <a:bodyPr vert="horz" lIns="293301" tIns="146651" rIns="293301" bIns="146651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03D8-706C-426D-95E2-FF76362E9FE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17797783"/>
            <a:ext cx="10424160" cy="1022350"/>
          </a:xfrm>
          <a:prstGeom prst="rect">
            <a:avLst/>
          </a:prstGeom>
        </p:spPr>
        <p:txBody>
          <a:bodyPr vert="horz" lIns="293301" tIns="146651" rIns="293301" bIns="146651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17797783"/>
            <a:ext cx="7680960" cy="1022350"/>
          </a:xfrm>
          <a:prstGeom prst="rect">
            <a:avLst/>
          </a:prstGeom>
        </p:spPr>
        <p:txBody>
          <a:bodyPr vert="horz" lIns="293301" tIns="146651" rIns="293301" bIns="146651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610A-4547-428E-BD88-91587D3E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33014" rtl="0" eaLnBrk="1" latinLnBrk="0" hangingPunct="1">
        <a:spcBef>
          <a:spcPct val="0"/>
        </a:spcBef>
        <a:buNone/>
        <a:defRPr sz="1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9880" indent="-1099880" algn="l" defTabSz="2933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83074" indent="-916567" algn="l" defTabSz="2933014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66268" indent="-733253" algn="l" defTabSz="2933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32775" indent="-733253" algn="l" defTabSz="2933014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99281" indent="-733253" algn="l" defTabSz="2933014" rtl="0" eaLnBrk="1" latinLnBrk="0" hangingPunct="1">
        <a:spcBef>
          <a:spcPct val="20000"/>
        </a:spcBef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65788" indent="-733253" algn="l" defTabSz="2933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32296" indent="-733253" algn="l" defTabSz="2933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98803" indent="-733253" algn="l" defTabSz="2933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65309" indent="-733253" algn="l" defTabSz="2933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3301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66507" algn="l" defTabSz="293301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33014" algn="l" defTabSz="293301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399521" algn="l" defTabSz="293301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66028" algn="l" defTabSz="293301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32535" algn="l" defTabSz="293301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799042" algn="l" defTabSz="293301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65549" algn="l" defTabSz="293301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32056" algn="l" defTabSz="293301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82567"/>
              </p:ext>
            </p:extLst>
          </p:nvPr>
        </p:nvGraphicFramePr>
        <p:xfrm>
          <a:off x="10210800" y="9299420"/>
          <a:ext cx="6139489" cy="418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8"/>
                <a:gridCol w="1309897"/>
                <a:gridCol w="1309897"/>
                <a:gridCol w="1309897"/>
              </a:tblGrid>
              <a:tr h="670385">
                <a:tc>
                  <a:txBody>
                    <a:bodyPr/>
                    <a:lstStyle/>
                    <a:p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All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n=92</a:t>
                      </a:r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Shelter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n=57</a:t>
                      </a:r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Community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n-35</a:t>
                      </a:r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3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Visits with mother’s abusive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partner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28%</a:t>
                      </a: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23%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36%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03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Witnessed police response to IPV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54%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59%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47%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  <a:tr h="6703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Witnessed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parent arrest related to IPV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28%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32%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21%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  <a:tr h="6703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History of CPS 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involvement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34%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41%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26%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  <a:tr h="6703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History of out-of-home placement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4%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30187"/>
              </p:ext>
            </p:extLst>
          </p:nvPr>
        </p:nvGraphicFramePr>
        <p:xfrm>
          <a:off x="16662016" y="9299420"/>
          <a:ext cx="6089072" cy="4066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384"/>
                <a:gridCol w="1309896"/>
                <a:gridCol w="1309896"/>
                <a:gridCol w="1309896"/>
              </a:tblGrid>
              <a:tr h="669175">
                <a:tc>
                  <a:txBody>
                    <a:bodyPr/>
                    <a:lstStyle/>
                    <a:p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All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n=92</a:t>
                      </a:r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Shelter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n=57</a:t>
                      </a:r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Community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n-35</a:t>
                      </a:r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Need for medical appointment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45%</a:t>
                      </a: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49%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38%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9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Need for behavioral health appointment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60%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58%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63%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  <a:tr h="669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Usual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source of pediatric care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87%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86%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88%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  <a:tr h="5818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Currently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uninsured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19%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24%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marL="0" marR="0" indent="0" algn="ctr" defTabSz="3396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13%</a:t>
                      </a:r>
                    </a:p>
                  </a:txBody>
                  <a:tcPr marL="74815" marR="74815" marT="43642" marB="43642" anchor="ctr"/>
                </a:tc>
              </a:tr>
              <a:tr h="669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IPV discussed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with pediatric provider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28%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23%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36%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22793071" y="2286000"/>
            <a:ext cx="10145684" cy="6546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8" tIns="39484" rIns="78968" bIns="39484" rtlCol="0" anchor="ctr"/>
          <a:lstStyle/>
          <a:p>
            <a:pPr marL="383870" indent="-27419"/>
            <a:r>
              <a:rPr lang="en-US" sz="3100" b="1" spc="518" dirty="0">
                <a:solidFill>
                  <a:schemeClr val="bg1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LIMITATIONS</a:t>
            </a:r>
            <a:endParaRPr lang="en-US" sz="3100" dirty="0"/>
          </a:p>
        </p:txBody>
      </p:sp>
      <p:pic>
        <p:nvPicPr>
          <p:cNvPr id="46" name="Picture 1107" descr="mountain 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2993195" cy="228599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8536" y="3048000"/>
            <a:ext cx="9726789" cy="15234355"/>
          </a:xfrm>
          <a:prstGeom prst="rect">
            <a:avLst/>
          </a:prstGeom>
          <a:noFill/>
        </p:spPr>
        <p:txBody>
          <a:bodyPr wrap="square" lIns="293301" tIns="146651" rIns="293301" bIns="146651" rtlCol="0">
            <a:spAutoFit/>
          </a:bodyPr>
          <a:lstStyle/>
          <a:p>
            <a:pPr>
              <a:spcAft>
                <a:spcPts val="691"/>
              </a:spcAft>
            </a:pPr>
            <a:r>
              <a:rPr lang="en-US" sz="2100" dirty="0">
                <a:solidFill>
                  <a:srgbClr val="000000"/>
                </a:solidFill>
                <a:latin typeface="MS Reference Sans Serif"/>
                <a:cs typeface="MS Reference Sans Serif"/>
              </a:rPr>
              <a:t>The study reflects </a:t>
            </a:r>
            <a:r>
              <a:rPr lang="en-US" sz="2100" dirty="0" smtClean="0">
                <a:solidFill>
                  <a:srgbClr val="000000"/>
                </a:solidFill>
                <a:latin typeface="MS Reference Sans Serif"/>
                <a:cs typeface="MS Reference Sans Serif"/>
              </a:rPr>
              <a:t>collaborative </a:t>
            </a:r>
            <a:r>
              <a:rPr lang="en-US" sz="2100" dirty="0">
                <a:solidFill>
                  <a:srgbClr val="000000"/>
                </a:solidFill>
                <a:latin typeface="MS Reference Sans Serif"/>
                <a:cs typeface="MS Reference Sans Serif"/>
              </a:rPr>
              <a:t>work with a longstanding community partner to identify needs of women and children seeking services to end </a:t>
            </a:r>
            <a:r>
              <a:rPr lang="en-US" sz="2100" dirty="0">
                <a:latin typeface="MS Reference Sans Serif"/>
                <a:cs typeface="MS Reference Sans Serif"/>
              </a:rPr>
              <a:t>intimate partner violence (IPV).</a:t>
            </a:r>
            <a:endParaRPr lang="en-US" sz="2100" dirty="0">
              <a:solidFill>
                <a:srgbClr val="000000"/>
              </a:solidFill>
              <a:latin typeface="MS Reference Sans Serif"/>
              <a:cs typeface="MS Reference Sans Serif"/>
            </a:endParaRPr>
          </a:p>
          <a:p>
            <a:pPr marL="389354" indent="-389354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Women and children living with IPV suffer impaired mental &amp; physical health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This may negatively impact parenting &amp; parent/child wellbeing, placing children at risk for subsequent maltreatment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Physical and behavioral healthcare needs of children identified by mothers trying to end IPV are not well understood</a:t>
            </a:r>
            <a:endParaRPr lang="en-US" sz="2100" dirty="0">
              <a:solidFill>
                <a:srgbClr val="000000"/>
              </a:solidFill>
              <a:latin typeface="MS Reference Sans Serif"/>
              <a:cs typeface="MS Reference Sans Serif"/>
            </a:endParaRP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endParaRPr lang="en-US" sz="2100" dirty="0" smtClean="0">
              <a:solidFill>
                <a:srgbClr val="000000"/>
              </a:solidFill>
              <a:latin typeface="MS Reference Sans Serif"/>
              <a:cs typeface="MS Reference Sans Serif"/>
            </a:endParaRP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endParaRPr lang="en-US" sz="800" dirty="0">
              <a:solidFill>
                <a:srgbClr val="000000"/>
              </a:solidFill>
              <a:latin typeface="MS Reference Sans Serif"/>
              <a:cs typeface="MS Reference Sans Serif"/>
            </a:endParaRPr>
          </a:p>
          <a:p>
            <a:pPr algn="just">
              <a:spcAft>
                <a:spcPts val="691"/>
              </a:spcAft>
            </a:pPr>
            <a:endParaRPr lang="en-US" sz="2100" dirty="0">
              <a:latin typeface="MS Reference Sans Serif"/>
              <a:cs typeface="MS Reference Sans Serif"/>
            </a:endParaRPr>
          </a:p>
          <a:p>
            <a:pPr algn="just">
              <a:spcAft>
                <a:spcPts val="691"/>
              </a:spcAft>
            </a:pPr>
            <a:r>
              <a:rPr lang="en-US" sz="2100" dirty="0">
                <a:latin typeface="MS Reference Sans Serif"/>
                <a:cs typeface="MS Reference Sans Serif"/>
              </a:rPr>
              <a:t>To support efforts to meet the needs of children with exposure to IPV, we deployed a self administered survey.  This survey described maternal perceptions of parenting stress &amp; child physical &amp; behavioral health at the time of seeking services for intimate partner </a:t>
            </a:r>
            <a:r>
              <a:rPr lang="en-US" sz="2100" dirty="0" smtClean="0">
                <a:latin typeface="MS Reference Sans Serif"/>
                <a:cs typeface="MS Reference Sans Serif"/>
              </a:rPr>
              <a:t>violence</a:t>
            </a:r>
          </a:p>
          <a:p>
            <a:pPr algn="just">
              <a:spcAft>
                <a:spcPts val="691"/>
              </a:spcAft>
            </a:pPr>
            <a:endParaRPr lang="en-US" sz="800" dirty="0" smtClean="0">
              <a:latin typeface="MS Reference Sans Serif"/>
              <a:cs typeface="MS Reference Sans Serif"/>
            </a:endParaRPr>
          </a:p>
          <a:p>
            <a:pPr algn="just">
              <a:spcAft>
                <a:spcPts val="691"/>
              </a:spcAft>
            </a:pPr>
            <a:endParaRPr lang="en-US" sz="2100" dirty="0" smtClean="0">
              <a:latin typeface="MS Reference Sans Serif"/>
              <a:cs typeface="MS Reference Sans Serif"/>
            </a:endParaRPr>
          </a:p>
          <a:p>
            <a:pPr algn="just">
              <a:spcAft>
                <a:spcPts val="691"/>
              </a:spcAft>
            </a:pPr>
            <a:endParaRPr lang="en-US" sz="1000" dirty="0">
              <a:latin typeface="MS Reference Sans Serif"/>
              <a:cs typeface="MS Reference Sans Serif"/>
            </a:endParaRPr>
          </a:p>
          <a:p>
            <a:pPr algn="just">
              <a:spcAft>
                <a:spcPts val="691"/>
              </a:spcAft>
            </a:pPr>
            <a:endParaRPr lang="en-US" sz="800" dirty="0">
              <a:latin typeface="MS Reference Sans Serif"/>
              <a:cs typeface="MS Reference Sans Serif"/>
            </a:endParaRPr>
          </a:p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r>
              <a:rPr lang="en-US" sz="2100" b="1" dirty="0">
                <a:latin typeface="MS Reference Sans Serif"/>
                <a:cs typeface="MS Reference Sans Serif"/>
              </a:rPr>
              <a:t> Design</a:t>
            </a:r>
            <a:r>
              <a:rPr lang="en-US" sz="2100" dirty="0">
                <a:latin typeface="MS Reference Sans Serif"/>
                <a:cs typeface="MS Reference Sans Serif"/>
              </a:rPr>
              <a:t>: Cross-sectional study design using self administered survey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b="1" dirty="0">
                <a:latin typeface="MS Reference Sans Serif"/>
                <a:cs typeface="MS Reference Sans Serif"/>
              </a:rPr>
              <a:t>Timeline</a:t>
            </a:r>
            <a:r>
              <a:rPr lang="en-US" sz="2100" dirty="0">
                <a:latin typeface="MS Reference Sans Serif"/>
                <a:cs typeface="MS Reference Sans Serif"/>
              </a:rPr>
              <a:t>: Fall 2013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b="1" dirty="0">
                <a:latin typeface="MS Reference Sans Serif"/>
                <a:cs typeface="MS Reference Sans Serif"/>
              </a:rPr>
              <a:t>Location</a:t>
            </a:r>
            <a:r>
              <a:rPr lang="en-US" sz="2100" dirty="0">
                <a:latin typeface="MS Reference Sans Serif"/>
                <a:cs typeface="MS Reference Sans Serif"/>
              </a:rPr>
              <a:t>: Urban community center working with women, men, and children who have experienced family violence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b="1" dirty="0">
                <a:latin typeface="MS Reference Sans Serif"/>
                <a:cs typeface="MS Reference Sans Serif"/>
              </a:rPr>
              <a:t>Inclusion Criteria</a:t>
            </a:r>
            <a:r>
              <a:rPr lang="en-US" sz="2100" dirty="0">
                <a:latin typeface="MS Reference Sans Serif"/>
                <a:cs typeface="MS Reference Sans Serif"/>
              </a:rPr>
              <a:t>: English or Spanish speaking mothers presenting to IPV walk-in center (</a:t>
            </a:r>
            <a:r>
              <a:rPr lang="en-US" sz="2100" dirty="0">
                <a:solidFill>
                  <a:srgbClr val="005DAA"/>
                </a:solidFill>
                <a:latin typeface="MS Reference Sans Serif"/>
                <a:cs typeface="MS Reference Sans Serif"/>
              </a:rPr>
              <a:t>COMMUNITY</a:t>
            </a:r>
            <a:r>
              <a:rPr lang="en-US" sz="2100" dirty="0">
                <a:latin typeface="MS Reference Sans Serif"/>
                <a:cs typeface="MS Reference Sans Serif"/>
              </a:rPr>
              <a:t>) or living in an IPV shelter (</a:t>
            </a:r>
            <a:r>
              <a:rPr lang="en-US" sz="2100" dirty="0">
                <a:solidFill>
                  <a:srgbClr val="005DAA"/>
                </a:solidFill>
                <a:latin typeface="MS Reference Sans Serif"/>
                <a:cs typeface="MS Reference Sans Serif"/>
              </a:rPr>
              <a:t>SHELTER</a:t>
            </a:r>
            <a:r>
              <a:rPr lang="en-US" sz="2100" dirty="0">
                <a:latin typeface="MS Reference Sans Serif"/>
                <a:cs typeface="MS Reference Sans Serif"/>
              </a:rPr>
              <a:t>) with children between 3-11 years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b="1" dirty="0">
                <a:latin typeface="MS Reference Sans Serif"/>
                <a:cs typeface="MS Reference Sans Serif"/>
              </a:rPr>
              <a:t>Survey</a:t>
            </a:r>
            <a:r>
              <a:rPr lang="en-US" sz="2100" dirty="0">
                <a:latin typeface="MS Reference Sans Serif"/>
                <a:cs typeface="MS Reference Sans Serif"/>
              </a:rPr>
              <a:t>: Validated instruments &amp;  researcher-developed </a:t>
            </a:r>
            <a:r>
              <a:rPr lang="en-US" sz="2100" dirty="0" smtClean="0">
                <a:latin typeface="MS Reference Sans Serif"/>
                <a:cs typeface="MS Reference Sans Serif"/>
              </a:rPr>
              <a:t>questions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endParaRPr lang="en-US" sz="2100" dirty="0" smtClean="0">
              <a:latin typeface="MS Reference Sans Serif"/>
              <a:cs typeface="MS Reference Sans Serif"/>
            </a:endParaRP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endParaRPr lang="en-US" sz="1000" dirty="0">
              <a:latin typeface="MS Reference Sans Serif"/>
              <a:cs typeface="MS Reference Sans Serif"/>
            </a:endParaRPr>
          </a:p>
          <a:p>
            <a:pPr algn="just">
              <a:spcAft>
                <a:spcPts val="691"/>
              </a:spcAft>
            </a:pPr>
            <a:endParaRPr lang="en-US" sz="800" dirty="0">
              <a:latin typeface="MS Reference Sans Serif"/>
              <a:cs typeface="MS Reference Sans Serif"/>
            </a:endParaRPr>
          </a:p>
          <a:p>
            <a:pPr algn="just">
              <a:spcAft>
                <a:spcPts val="691"/>
              </a:spcAft>
            </a:pPr>
            <a:r>
              <a:rPr lang="en-US" sz="2100" b="1" dirty="0">
                <a:latin typeface="MS Reference Sans Serif"/>
                <a:cs typeface="MS Reference Sans Serif"/>
              </a:rPr>
              <a:t>Measures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Parenting stress: </a:t>
            </a:r>
            <a:r>
              <a:rPr lang="en-US" sz="2100" i="1" dirty="0">
                <a:latin typeface="MS Reference Sans Serif"/>
                <a:cs typeface="MS Reference Sans Serif"/>
              </a:rPr>
              <a:t>Parenting Stress Index-Short Form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Child behavioral health: </a:t>
            </a:r>
            <a:r>
              <a:rPr lang="en-US" sz="2100" i="1" dirty="0">
                <a:latin typeface="MS Reference Sans Serif"/>
                <a:cs typeface="MS Reference Sans Serif"/>
              </a:rPr>
              <a:t>Strength and Difficulties Questionnaire 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Child physical health: </a:t>
            </a:r>
            <a:r>
              <a:rPr lang="en-US" sz="2100" i="1" dirty="0">
                <a:latin typeface="MS Reference Sans Serif"/>
                <a:cs typeface="MS Reference Sans Serif"/>
              </a:rPr>
              <a:t>Children with Special Health Care Needs Screener</a:t>
            </a:r>
          </a:p>
          <a:p>
            <a:pPr>
              <a:spcAft>
                <a:spcPts val="691"/>
              </a:spcAft>
            </a:pPr>
            <a:r>
              <a:rPr lang="en-US" sz="2100" b="1" dirty="0">
                <a:latin typeface="MS Reference Sans Serif"/>
                <a:cs typeface="MS Reference Sans Serif"/>
              </a:rPr>
              <a:t>Analysis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Comparison between </a:t>
            </a:r>
            <a:r>
              <a:rPr lang="en-US" sz="2100" dirty="0">
                <a:solidFill>
                  <a:srgbClr val="005DAA"/>
                </a:solidFill>
                <a:latin typeface="MS Reference Sans Serif"/>
                <a:cs typeface="MS Reference Sans Serif"/>
              </a:rPr>
              <a:t>COMMUNITY </a:t>
            </a:r>
            <a:r>
              <a:rPr lang="en-US" sz="2100" dirty="0">
                <a:latin typeface="MS Reference Sans Serif"/>
                <a:cs typeface="MS Reference Sans Serif"/>
              </a:rPr>
              <a:t>and </a:t>
            </a:r>
            <a:r>
              <a:rPr lang="en-US" sz="2100" dirty="0">
                <a:solidFill>
                  <a:srgbClr val="005DAA"/>
                </a:solidFill>
                <a:latin typeface="MS Reference Sans Serif"/>
                <a:cs typeface="MS Reference Sans Serif"/>
              </a:rPr>
              <a:t>SHELTER</a:t>
            </a:r>
            <a:r>
              <a:rPr lang="en-US" sz="2100" dirty="0">
                <a:latin typeface="MS Reference Sans Serif"/>
                <a:cs typeface="MS Reference Sans Serif"/>
              </a:rPr>
              <a:t> sample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Comparison between </a:t>
            </a:r>
            <a:r>
              <a:rPr lang="en-US" sz="2100" dirty="0">
                <a:solidFill>
                  <a:srgbClr val="00BE01"/>
                </a:solidFill>
                <a:latin typeface="MS Reference Sans Serif"/>
                <a:cs typeface="MS Reference Sans Serif"/>
              </a:rPr>
              <a:t>TOTAL SAMPLE </a:t>
            </a:r>
            <a:r>
              <a:rPr lang="en-US" sz="2100" dirty="0">
                <a:latin typeface="MS Reference Sans Serif"/>
                <a:cs typeface="MS Reference Sans Serif"/>
              </a:rPr>
              <a:t>and </a:t>
            </a:r>
            <a:r>
              <a:rPr lang="en-US" sz="2100" dirty="0">
                <a:solidFill>
                  <a:schemeClr val="accent2"/>
                </a:solidFill>
                <a:latin typeface="MS Reference Sans Serif"/>
                <a:cs typeface="MS Reference Sans Serif"/>
              </a:rPr>
              <a:t>POPULATION</a:t>
            </a:r>
            <a:r>
              <a:rPr lang="en-US" sz="2100" dirty="0">
                <a:latin typeface="MS Reference Sans Serif"/>
                <a:cs typeface="MS Reference Sans Serif"/>
              </a:rPr>
              <a:t> norms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00" y="3011944"/>
            <a:ext cx="9655585" cy="14818856"/>
          </a:xfrm>
          <a:prstGeom prst="rect">
            <a:avLst/>
          </a:prstGeom>
          <a:noFill/>
        </p:spPr>
        <p:txBody>
          <a:bodyPr wrap="square" lIns="293301" tIns="146651" rIns="293301" bIns="146651" rtlCol="0" anchor="t">
            <a:spAutoFit/>
          </a:bodyPr>
          <a:lstStyle/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Small, community-based cross-sectional survey</a:t>
            </a:r>
          </a:p>
          <a:p>
            <a:pPr>
              <a:spcAft>
                <a:spcPts val="691"/>
              </a:spcAft>
            </a:pPr>
            <a:r>
              <a:rPr lang="en-US" sz="2100" dirty="0">
                <a:latin typeface="MS Reference Sans Serif"/>
                <a:cs typeface="MS Reference Sans Serif"/>
              </a:rPr>
              <a:t>- does not account for changes over time among children in shelter</a:t>
            </a:r>
          </a:p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Current analysis does not account for maternal clusters</a:t>
            </a:r>
          </a:p>
          <a:p>
            <a:pPr>
              <a:spcAft>
                <a:spcPts val="691"/>
              </a:spcAft>
            </a:pPr>
            <a:r>
              <a:rPr lang="en-US" sz="2100" dirty="0">
                <a:latin typeface="MS Reference Sans Serif"/>
                <a:cs typeface="MS Reference Sans Serif"/>
              </a:rPr>
              <a:t>-children within family may share health and behavior problems</a:t>
            </a:r>
          </a:p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Maternal distress may be generate over-reporting of child problems</a:t>
            </a:r>
          </a:p>
          <a:p>
            <a:pPr>
              <a:spcAft>
                <a:spcPts val="691"/>
              </a:spcAft>
            </a:pPr>
            <a:r>
              <a:rPr lang="en-US" sz="2100" dirty="0">
                <a:latin typeface="MS Reference Sans Serif"/>
                <a:cs typeface="MS Reference Sans Serif"/>
              </a:rPr>
              <a:t>- but maternal perceptions are critical to parent-child interactions</a:t>
            </a:r>
          </a:p>
          <a:p>
            <a:pPr>
              <a:spcAft>
                <a:spcPts val="691"/>
              </a:spcAft>
            </a:pPr>
            <a:endParaRPr lang="en-US" sz="2100" dirty="0" smtClean="0">
              <a:latin typeface="MS Reference Sans Serif"/>
              <a:cs typeface="MS Reference Sans Serif"/>
            </a:endParaRPr>
          </a:p>
          <a:p>
            <a:pPr>
              <a:spcAft>
                <a:spcPts val="691"/>
              </a:spcAft>
            </a:pPr>
            <a:endParaRPr lang="en-US" sz="1000" dirty="0">
              <a:latin typeface="MS Reference Sans Serif"/>
              <a:cs typeface="MS Reference Sans Serif"/>
            </a:endParaRPr>
          </a:p>
          <a:p>
            <a:pPr>
              <a:spcAft>
                <a:spcPts val="691"/>
              </a:spcAft>
            </a:pPr>
            <a:endParaRPr lang="en-US" sz="2100" dirty="0">
              <a:latin typeface="MS Reference Sans Serif"/>
              <a:cs typeface="MS Reference Sans Serif"/>
            </a:endParaRPr>
          </a:p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Children of mothers actively seeking services to end IPV have significantly more behavior problems of clinical importance, as well as healthcare needs, than the population at large</a:t>
            </a:r>
          </a:p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These children are being parented by mothers who reports clinically significant levels of parenting stress as compared to general population</a:t>
            </a:r>
          </a:p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Community agencies providing IPV services to women should provide resources to address child health needs &amp; parenting challenges at times of family </a:t>
            </a:r>
            <a:r>
              <a:rPr lang="en-US" sz="2100" dirty="0" smtClean="0">
                <a:latin typeface="MS Reference Sans Serif"/>
                <a:cs typeface="MS Reference Sans Serif"/>
              </a:rPr>
              <a:t>crisis</a:t>
            </a:r>
          </a:p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endParaRPr lang="en-US" sz="1000" dirty="0">
              <a:latin typeface="MS Reference Sans Serif"/>
              <a:cs typeface="MS Reference Sans Serif"/>
            </a:endParaRPr>
          </a:p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endParaRPr lang="en-US" sz="2100" dirty="0">
              <a:latin typeface="MS Reference Sans Serif"/>
              <a:cs typeface="MS Reference Sans Serif"/>
            </a:endParaRPr>
          </a:p>
          <a:p>
            <a:pPr>
              <a:spcAft>
                <a:spcPts val="691"/>
              </a:spcAft>
            </a:pPr>
            <a:endParaRPr lang="en-US" sz="2100" dirty="0">
              <a:latin typeface="MS Reference Sans Serif"/>
              <a:cs typeface="MS Reference Sans Serif"/>
            </a:endParaRP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Analysis of covariates to identify contribution to outcome measures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Work with IPV service organizations to identify &amp; refer children for needed health </a:t>
            </a:r>
            <a:r>
              <a:rPr lang="en-US" sz="2100" dirty="0" smtClean="0">
                <a:latin typeface="MS Reference Sans Serif"/>
                <a:cs typeface="MS Reference Sans Serif"/>
              </a:rPr>
              <a:t>services</a:t>
            </a:r>
          </a:p>
          <a:p>
            <a:pPr>
              <a:spcAft>
                <a:spcPts val="691"/>
              </a:spcAft>
            </a:pPr>
            <a:endParaRPr lang="en-US" sz="1000" dirty="0" smtClean="0">
              <a:latin typeface="MS Reference Sans Serif"/>
              <a:cs typeface="MS Reference Sans Serif"/>
            </a:endParaRP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endParaRPr lang="en-US" sz="2100" dirty="0">
              <a:latin typeface="MS Reference Sans Serif"/>
              <a:cs typeface="MS Reference Sans Serif"/>
            </a:endParaRPr>
          </a:p>
          <a:p>
            <a:pPr>
              <a:spcAft>
                <a:spcPts val="691"/>
              </a:spcAft>
            </a:pPr>
            <a:endParaRPr lang="en-US" sz="900" dirty="0">
              <a:latin typeface="MS Reference Sans Serif"/>
              <a:cs typeface="MS Reference Sans Serif"/>
            </a:endParaRPr>
          </a:p>
          <a:p>
            <a:pPr>
              <a:spcAft>
                <a:spcPts val="691"/>
              </a:spcAft>
            </a:pPr>
            <a:endParaRPr lang="en-US" sz="900" dirty="0">
              <a:latin typeface="MS Reference Sans Serif"/>
              <a:cs typeface="MS Reference Sans Serif"/>
            </a:endParaRPr>
          </a:p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The investigators thank the </a:t>
            </a:r>
            <a:r>
              <a:rPr lang="en-US" sz="2100" dirty="0" smtClean="0">
                <a:latin typeface="MS Reference Sans Serif"/>
                <a:cs typeface="MS Reference Sans Serif"/>
              </a:rPr>
              <a:t>YWCA Utah and the Family </a:t>
            </a:r>
            <a:r>
              <a:rPr lang="en-US" sz="2100" dirty="0">
                <a:latin typeface="MS Reference Sans Serif"/>
                <a:cs typeface="MS Reference Sans Serif"/>
              </a:rPr>
              <a:t>Justice Center and the women who participated in this this project for their time and willingness to share their experiences</a:t>
            </a:r>
            <a:r>
              <a:rPr lang="en-US" sz="2100" dirty="0" smtClean="0">
                <a:latin typeface="MS Reference Sans Serif"/>
                <a:cs typeface="MS Reference Sans Serif"/>
              </a:rPr>
              <a:t>.</a:t>
            </a:r>
          </a:p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endParaRPr lang="en-US" sz="2100" dirty="0">
              <a:latin typeface="MS Reference Sans Serif"/>
              <a:cs typeface="MS Reference Sans Serif"/>
            </a:endParaRPr>
          </a:p>
          <a:p>
            <a:pPr marL="296128" indent="-296128">
              <a:spcAft>
                <a:spcPts val="691"/>
              </a:spcAft>
              <a:buFont typeface="Wingdings" charset="2"/>
              <a:buChar char="q"/>
            </a:pPr>
            <a:endParaRPr lang="en-US" sz="2100" dirty="0">
              <a:latin typeface="MS Reference Sans Serif"/>
              <a:cs typeface="MS Reference Sans Serif"/>
            </a:endParaRPr>
          </a:p>
          <a:p>
            <a:pPr>
              <a:spcAft>
                <a:spcPts val="691"/>
              </a:spcAft>
            </a:pPr>
            <a:endParaRPr lang="en-US" sz="2100" dirty="0">
              <a:latin typeface="MS Reference Sans Serif"/>
              <a:cs typeface="MS Reference Sans Serif"/>
            </a:endParaRP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latin typeface="MS Reference Sans Serif"/>
                <a:cs typeface="MS Reference Sans Serif"/>
              </a:rPr>
              <a:t>The authors have documented that they have no financial relationships or conflicts of interest to disclose</a:t>
            </a:r>
          </a:p>
          <a:p>
            <a:pPr marL="394838" indent="-394838">
              <a:spcAft>
                <a:spcPts val="691"/>
              </a:spcAft>
              <a:buFont typeface="Wingdings" charset="2"/>
              <a:buChar char="q"/>
            </a:pPr>
            <a:r>
              <a:rPr lang="en-US" sz="2100" dirty="0">
                <a:solidFill>
                  <a:srgbClr val="000000"/>
                </a:solidFill>
                <a:latin typeface="MS Reference Sans Serif"/>
                <a:cs typeface="MS Reference Sans Serif"/>
              </a:rPr>
              <a:t>Funding source K23 HD059850 &amp; </a:t>
            </a:r>
            <a:r>
              <a:rPr lang="en-US" sz="2100" spc="259" dirty="0">
                <a:solidFill>
                  <a:srgbClr val="000000"/>
                </a:solidFill>
                <a:latin typeface="MS Reference Sans Serif"/>
                <a:cs typeface="MS Reference Sans Serif"/>
              </a:rPr>
              <a:t>Research</a:t>
            </a:r>
            <a:r>
              <a:rPr lang="en-US" sz="2100" dirty="0">
                <a:solidFill>
                  <a:srgbClr val="000000"/>
                </a:solidFill>
                <a:latin typeface="MS Reference Sans Serif"/>
                <a:cs typeface="MS Reference Sans Serif"/>
              </a:rPr>
              <a:t> resource support through 1ULTR001067</a:t>
            </a:r>
            <a:endParaRPr lang="en-US" sz="2100" spc="259" dirty="0">
              <a:solidFill>
                <a:srgbClr val="000000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361" y="2286000"/>
            <a:ext cx="10099964" cy="6546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8" tIns="39484" rIns="78968" bIns="39484" rtlCol="0" anchor="ctr"/>
          <a:lstStyle/>
          <a:p>
            <a:pPr marL="438709"/>
            <a:r>
              <a:rPr lang="en-US" sz="3100" b="1" spc="518" dirty="0">
                <a:solidFill>
                  <a:schemeClr val="bg1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BACKGROUND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361" y="6584373"/>
            <a:ext cx="10099964" cy="6546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8" tIns="39484" rIns="78968" bIns="39484" rtlCol="0" anchor="ctr"/>
          <a:lstStyle/>
          <a:p>
            <a:pPr marL="438709"/>
            <a:r>
              <a:rPr lang="en-US" sz="3100" b="1" spc="518" dirty="0">
                <a:solidFill>
                  <a:schemeClr val="bg1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OBJECTIVES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906000" y="2286000"/>
            <a:ext cx="12903016" cy="6546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8" tIns="39484" rIns="78968" bIns="39484" rtlCol="0" anchor="ctr"/>
          <a:lstStyle/>
          <a:p>
            <a:pPr algn="ctr"/>
            <a:r>
              <a:rPr lang="en-US" sz="3100" b="1" spc="518" dirty="0" smtClean="0">
                <a:latin typeface="MS Reference Sans Serif"/>
                <a:cs typeface="MS Reference Sans Serif"/>
              </a:rPr>
              <a:t>RESULTS              </a:t>
            </a:r>
            <a:endParaRPr lang="en-US" sz="3100" b="1" spc="518" dirty="0">
              <a:latin typeface="MS Reference Sans Serif"/>
              <a:cs typeface="MS Reference Sans Serif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8611582"/>
            <a:ext cx="32993195" cy="6546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8" tIns="39484" rIns="78968" bIns="39484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361" y="13899573"/>
            <a:ext cx="10099964" cy="6546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8" tIns="39484" rIns="78968" bIns="39484" rtlCol="0" anchor="ctr"/>
          <a:lstStyle/>
          <a:p>
            <a:pPr marL="438709"/>
            <a:r>
              <a:rPr lang="en-US" sz="3100" b="1" spc="518" dirty="0">
                <a:solidFill>
                  <a:schemeClr val="bg1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OUTCOMES</a:t>
            </a:r>
            <a:endParaRPr lang="en-US" sz="3100" dirty="0"/>
          </a:p>
        </p:txBody>
      </p:sp>
      <p:sp>
        <p:nvSpPr>
          <p:cNvPr id="34" name="Rectangle 33"/>
          <p:cNvSpPr/>
          <p:nvPr/>
        </p:nvSpPr>
        <p:spPr>
          <a:xfrm>
            <a:off x="15361" y="9296400"/>
            <a:ext cx="10099964" cy="6546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8" tIns="39484" rIns="78968" bIns="39484" rtlCol="0" anchor="ctr"/>
          <a:lstStyle/>
          <a:p>
            <a:pPr marL="438709"/>
            <a:r>
              <a:rPr lang="en-US" sz="3100" b="1" spc="518" dirty="0" smtClean="0">
                <a:solidFill>
                  <a:schemeClr val="bg1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METHODS </a:t>
            </a:r>
            <a:endParaRPr lang="en-US" sz="3100" dirty="0"/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195" y="88891"/>
            <a:ext cx="3261914" cy="10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9982200" y="2971800"/>
            <a:ext cx="12780818" cy="654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301" tIns="146651" rIns="293301" bIns="146651" rtlCol="0" anchor="ctr"/>
          <a:lstStyle/>
          <a:p>
            <a:pPr algn="ctr"/>
            <a:r>
              <a:rPr lang="en-US" sz="2800" b="1" spc="518" dirty="0" smtClean="0">
                <a:solidFill>
                  <a:srgbClr val="005DAA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Survey Respondents</a:t>
            </a:r>
            <a:endParaRPr lang="en-US" sz="2100" b="1" cap="small" spc="518" dirty="0">
              <a:solidFill>
                <a:srgbClr val="005DAA"/>
              </a:solidFill>
              <a:latin typeface="MS Reference Sans Serif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8748" y="1143000"/>
            <a:ext cx="3508600" cy="103043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2799999" y="12832773"/>
            <a:ext cx="10099964" cy="6546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8" tIns="39484" rIns="78968" bIns="39484" rtlCol="0" anchor="ctr"/>
          <a:lstStyle/>
          <a:p>
            <a:pPr marL="383870" indent="-27419"/>
            <a:r>
              <a:rPr lang="en-US" sz="3100" b="1" spc="518" dirty="0">
                <a:solidFill>
                  <a:schemeClr val="bg1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ACKNOWLEDGEMENTS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05473" y="15056427"/>
            <a:ext cx="9601200" cy="449071"/>
          </a:xfrm>
          <a:prstGeom prst="rect">
            <a:avLst/>
          </a:prstGeom>
        </p:spPr>
        <p:txBody>
          <a:bodyPr wrap="square" lIns="78968" tIns="39484" rIns="78968" bIns="39484">
            <a:spAutoFit/>
          </a:bodyPr>
          <a:lstStyle/>
          <a:p>
            <a:pPr marL="394838" indent="-394838">
              <a:buFont typeface="Wingdings" charset="2"/>
              <a:buChar char="q"/>
            </a:pPr>
            <a:endParaRPr lang="en-US" sz="2400" b="1" spc="259" dirty="0">
              <a:solidFill>
                <a:srgbClr val="000000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799999" y="10363200"/>
            <a:ext cx="10099964" cy="6546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8" tIns="39484" rIns="78968" bIns="39484" rtlCol="0" anchor="ctr"/>
          <a:lstStyle/>
          <a:p>
            <a:pPr marL="383870" indent="-27419"/>
            <a:r>
              <a:rPr lang="en-US" sz="3100" b="1" spc="518" dirty="0">
                <a:solidFill>
                  <a:schemeClr val="bg1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NEXT STEPS        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799999" y="6096000"/>
            <a:ext cx="10099964" cy="6546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8" tIns="39484" rIns="78968" bIns="39484" rtlCol="0" anchor="ctr"/>
          <a:lstStyle/>
          <a:p>
            <a:pPr marL="383870" indent="-27419"/>
            <a:r>
              <a:rPr lang="en-US" sz="3100" b="1" spc="518" dirty="0">
                <a:solidFill>
                  <a:schemeClr val="bg1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CONCLUSIONS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99964" y="18134332"/>
            <a:ext cx="12531436" cy="295183"/>
          </a:xfrm>
          <a:prstGeom prst="rect">
            <a:avLst/>
          </a:prstGeom>
          <a:noFill/>
        </p:spPr>
        <p:txBody>
          <a:bodyPr wrap="square" lIns="78968" tIns="39484" rIns="78968" bIns="39484" rtlCol="0">
            <a:spAutoFit/>
          </a:bodyPr>
          <a:lstStyle/>
          <a:p>
            <a:pPr algn="ctr"/>
            <a:r>
              <a:rPr lang="en-US" sz="1400" dirty="0">
                <a:latin typeface="MS Reference Sans Serif"/>
                <a:cs typeface="MS Reference Sans Serif"/>
              </a:rPr>
              <a:t>* difference between </a:t>
            </a:r>
            <a:r>
              <a:rPr lang="en-US" sz="1400" dirty="0">
                <a:solidFill>
                  <a:srgbClr val="CC0000"/>
                </a:solidFill>
                <a:latin typeface="MS Reference Sans Serif"/>
                <a:cs typeface="MS Reference Sans Serif"/>
              </a:rPr>
              <a:t>normative population </a:t>
            </a:r>
            <a:r>
              <a:rPr lang="en-US" sz="1400" dirty="0">
                <a:latin typeface="MS Reference Sans Serif"/>
                <a:cs typeface="MS Reference Sans Serif"/>
              </a:rPr>
              <a:t>and </a:t>
            </a:r>
            <a:r>
              <a:rPr lang="en-US" sz="1400" dirty="0">
                <a:solidFill>
                  <a:srgbClr val="8DC638"/>
                </a:solidFill>
                <a:latin typeface="MS Reference Sans Serif"/>
                <a:cs typeface="MS Reference Sans Serif"/>
              </a:rPr>
              <a:t>study sample </a:t>
            </a:r>
            <a:r>
              <a:rPr lang="en-US" sz="1400" dirty="0">
                <a:latin typeface="MS Reference Sans Serif"/>
                <a:cs typeface="MS Reference Sans Serif"/>
              </a:rPr>
              <a:t>all p&lt;0.05; difference between </a:t>
            </a:r>
            <a:r>
              <a:rPr lang="en-US" sz="1400" dirty="0">
                <a:solidFill>
                  <a:schemeClr val="accent1"/>
                </a:solidFill>
                <a:latin typeface="MS Reference Sans Serif"/>
                <a:cs typeface="MS Reference Sans Serif"/>
              </a:rPr>
              <a:t>shelter</a:t>
            </a:r>
            <a:r>
              <a:rPr lang="en-US" sz="1400" dirty="0">
                <a:latin typeface="MS Reference Sans Serif"/>
                <a:cs typeface="MS Reference Sans Serif"/>
              </a:rPr>
              <a:t> and </a:t>
            </a:r>
            <a:r>
              <a:rPr lang="en-US" sz="1400" dirty="0">
                <a:solidFill>
                  <a:srgbClr val="4F81BD"/>
                </a:solidFill>
                <a:latin typeface="MS Reference Sans Serif"/>
                <a:cs typeface="MS Reference Sans Serif"/>
              </a:rPr>
              <a:t>community</a:t>
            </a:r>
            <a:r>
              <a:rPr lang="en-US" sz="1400" dirty="0">
                <a:latin typeface="MS Reference Sans Serif"/>
                <a:cs typeface="MS Reference Sans Serif"/>
              </a:rPr>
              <a:t> samples all p&gt;0.05</a:t>
            </a:r>
            <a:endParaRPr lang="en-US" sz="1400" dirty="0">
              <a:solidFill>
                <a:srgbClr val="8DC638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3909" y="5309755"/>
            <a:ext cx="935182" cy="972291"/>
          </a:xfrm>
          <a:prstGeom prst="rect">
            <a:avLst/>
          </a:prstGeom>
          <a:noFill/>
        </p:spPr>
        <p:txBody>
          <a:bodyPr wrap="square" lIns="78968" tIns="39484" rIns="78968" bIns="39484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363200" y="3657600"/>
            <a:ext cx="5029200" cy="387516"/>
          </a:xfrm>
          <a:prstGeom prst="rect">
            <a:avLst/>
          </a:prstGeom>
          <a:noFill/>
        </p:spPr>
        <p:txBody>
          <a:bodyPr wrap="square" lIns="78968" tIns="39484" rIns="78968" bIns="39484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latin typeface="MS Reference Sans Serif"/>
                <a:cs typeface="MS Reference Sans Serif"/>
              </a:rPr>
              <a:t>43 mothers, average age 33 years </a:t>
            </a:r>
            <a:endParaRPr lang="en-US" sz="2000" dirty="0">
              <a:latin typeface="MS Reference Sans Serif"/>
              <a:cs typeface="MS Reference Sans Serif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390909" y="8613620"/>
            <a:ext cx="5611091" cy="727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301" tIns="146651" rIns="293301" bIns="146651" rtlCol="0" anchor="b"/>
          <a:lstStyle/>
          <a:p>
            <a:pPr algn="ctr"/>
            <a:r>
              <a:rPr lang="en-US" sz="2800" b="1" spc="518" dirty="0">
                <a:solidFill>
                  <a:srgbClr val="005DAA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Child Experiences</a:t>
            </a:r>
            <a:endParaRPr lang="en-US" sz="2100" b="1" cap="small" spc="518" dirty="0">
              <a:solidFill>
                <a:srgbClr val="005DAA"/>
              </a:solidFill>
              <a:latin typeface="MS Reference Sans Serif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9746" y="6053"/>
            <a:ext cx="25159854" cy="2291584"/>
          </a:xfrm>
          <a:prstGeom prst="rect">
            <a:avLst/>
          </a:prstGeom>
          <a:noFill/>
        </p:spPr>
        <p:txBody>
          <a:bodyPr wrap="square" lIns="293301" tIns="146651" rIns="293301" bIns="146651" rtlCol="0">
            <a:spAutoFit/>
          </a:bodyPr>
          <a:lstStyle/>
          <a:p>
            <a:r>
              <a:rPr lang="en-US" sz="4400" b="1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P</a:t>
            </a:r>
            <a:r>
              <a:rPr lang="en-US" sz="4400" b="1" cap="small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arenting</a:t>
            </a:r>
            <a:r>
              <a:rPr lang="en-US" sz="4400" b="1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 N</a:t>
            </a:r>
            <a:r>
              <a:rPr lang="en-US" sz="4400" b="1" cap="small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eeds</a:t>
            </a:r>
            <a:r>
              <a:rPr lang="en-US" sz="4400" b="1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 </a:t>
            </a:r>
            <a:r>
              <a:rPr lang="en-US" sz="4400" b="1" cap="small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of</a:t>
            </a:r>
            <a:r>
              <a:rPr lang="en-US" sz="4400" b="1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 W</a:t>
            </a:r>
            <a:r>
              <a:rPr lang="en-US" sz="4400" b="1" cap="small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omen</a:t>
            </a:r>
            <a:r>
              <a:rPr lang="en-US" sz="4400" b="1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 S</a:t>
            </a:r>
            <a:r>
              <a:rPr lang="en-US" sz="4400" b="1" cap="small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eeking</a:t>
            </a:r>
            <a:r>
              <a:rPr lang="en-US" sz="4400" b="1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 I</a:t>
            </a:r>
            <a:r>
              <a:rPr lang="en-US" sz="4400" b="1" cap="small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ntimate</a:t>
            </a:r>
            <a:r>
              <a:rPr lang="en-US" sz="4400" b="1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 P</a:t>
            </a:r>
            <a:r>
              <a:rPr lang="en-US" sz="4400" b="1" cap="small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artner</a:t>
            </a:r>
            <a:r>
              <a:rPr lang="en-US" sz="4400" b="1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 V</a:t>
            </a:r>
            <a:r>
              <a:rPr lang="en-US" sz="4400" b="1" cap="small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iolence</a:t>
            </a:r>
            <a:r>
              <a:rPr lang="en-US" sz="4400" b="1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 S</a:t>
            </a:r>
            <a:r>
              <a:rPr lang="en-US" sz="4400" b="1" cap="small" spc="5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cs typeface="Microsoft Sans Serif" panose="020B0604020202020204" pitchFamily="34" charset="0"/>
              </a:rPr>
              <a:t>ervices</a:t>
            </a:r>
          </a:p>
          <a:p>
            <a:pPr algn="r">
              <a:spcBef>
                <a:spcPts val="800"/>
              </a:spcBef>
            </a:pPr>
            <a:r>
              <a:rPr lang="en-US" sz="3100" b="1" i="1" spc="259" dirty="0">
                <a:latin typeface="MS Reference Sans Serif" pitchFamily="34" charset="0"/>
                <a:cs typeface="Microsoft Sans Serif" panose="020B0604020202020204" pitchFamily="34" charset="0"/>
              </a:rPr>
              <a:t>Raquel Vargas-Whale MD</a:t>
            </a:r>
            <a:r>
              <a:rPr lang="en-US" sz="3100" b="1" i="1" spc="259" baseline="30000" dirty="0">
                <a:latin typeface="MS Reference Sans Serif" pitchFamily="34" charset="0"/>
                <a:cs typeface="Microsoft Sans Serif" panose="020B0604020202020204" pitchFamily="34" charset="0"/>
              </a:rPr>
              <a:t>1,2</a:t>
            </a:r>
            <a:r>
              <a:rPr lang="en-US" sz="3100" b="1" i="1" spc="259" dirty="0">
                <a:latin typeface="MS Reference Sans Serif" pitchFamily="34" charset="0"/>
                <a:cs typeface="Microsoft Sans Serif" panose="020B0604020202020204" pitchFamily="34" charset="0"/>
              </a:rPr>
              <a:t>, Kristine A. Campbell MD, MSc</a:t>
            </a:r>
            <a:r>
              <a:rPr lang="en-US" sz="3100" b="1" i="1" spc="259" baseline="30000" dirty="0">
                <a:latin typeface="MS Reference Sans Serif" pitchFamily="34" charset="0"/>
                <a:cs typeface="Microsoft Sans Serif" panose="020B0604020202020204" pitchFamily="34" charset="0"/>
              </a:rPr>
              <a:t>1,2</a:t>
            </a:r>
            <a:r>
              <a:rPr lang="en-US" sz="3100" b="1" i="1" spc="259" dirty="0">
                <a:latin typeface="MS Reference Sans Serif" pitchFamily="34" charset="0"/>
                <a:cs typeface="Microsoft Sans Serif" panose="020B0604020202020204" pitchFamily="34" charset="0"/>
              </a:rPr>
              <a:t>, &amp; Lenora M. Olson PhD, MA</a:t>
            </a:r>
            <a:r>
              <a:rPr lang="en-US" sz="3100" b="1" i="1" spc="259" baseline="30000" dirty="0">
                <a:latin typeface="MS Reference Sans Serif" pitchFamily="34" charset="0"/>
                <a:cs typeface="Microsoft Sans Serif" panose="020B0604020202020204" pitchFamily="34" charset="0"/>
              </a:rPr>
              <a:t>1</a:t>
            </a:r>
            <a:r>
              <a:rPr lang="en-US" sz="3100" b="1" i="1" spc="259" dirty="0">
                <a:latin typeface="MS Reference Sans Serif" pitchFamily="34" charset="0"/>
                <a:cs typeface="Microsoft Sans Serif" panose="020B0604020202020204" pitchFamily="34" charset="0"/>
              </a:rPr>
              <a:t>  </a:t>
            </a:r>
          </a:p>
          <a:p>
            <a:pPr algn="r"/>
            <a:r>
              <a:rPr lang="en-US" sz="2400" b="1" i="1" spc="259" dirty="0">
                <a:latin typeface="MS Reference Sans Serif" pitchFamily="34" charset="0"/>
                <a:cs typeface="Microsoft Sans Serif" panose="020B0604020202020204" pitchFamily="34" charset="0"/>
              </a:rPr>
              <a:t>University of Utah, </a:t>
            </a:r>
            <a:r>
              <a:rPr lang="en-US" sz="2400" b="1" i="1" spc="259" baseline="30000" dirty="0">
                <a:latin typeface="MS Reference Sans Serif" pitchFamily="34" charset="0"/>
                <a:cs typeface="Microsoft Sans Serif" panose="020B0604020202020204" pitchFamily="34" charset="0"/>
              </a:rPr>
              <a:t>1</a:t>
            </a:r>
            <a:r>
              <a:rPr lang="en-US" sz="2400" b="1" i="1" spc="259" dirty="0">
                <a:latin typeface="MS Reference Sans Serif" pitchFamily="34" charset="0"/>
                <a:cs typeface="Microsoft Sans Serif" panose="020B0604020202020204" pitchFamily="34" charset="0"/>
              </a:rPr>
              <a:t>Department of </a:t>
            </a:r>
            <a:r>
              <a:rPr lang="en-US" sz="2400" b="1" i="1" spc="259" dirty="0" smtClean="0">
                <a:latin typeface="MS Reference Sans Serif" pitchFamily="34" charset="0"/>
                <a:cs typeface="Microsoft Sans Serif" panose="020B0604020202020204" pitchFamily="34" charset="0"/>
              </a:rPr>
              <a:t>Pediatrics, </a:t>
            </a:r>
            <a:r>
              <a:rPr lang="en-US" sz="2400" b="1" i="1" spc="259" baseline="30000" dirty="0" smtClean="0">
                <a:latin typeface="MS Reference Sans Serif" pitchFamily="34" charset="0"/>
                <a:cs typeface="Microsoft Sans Serif" panose="020B0604020202020204" pitchFamily="34" charset="0"/>
              </a:rPr>
              <a:t>2</a:t>
            </a:r>
            <a:r>
              <a:rPr lang="en-US" sz="2400" b="1" i="1" spc="259" dirty="0" smtClean="0">
                <a:latin typeface="MS Reference Sans Serif" pitchFamily="34" charset="0"/>
                <a:cs typeface="Microsoft Sans Serif" panose="020B0604020202020204" pitchFamily="34" charset="0"/>
              </a:rPr>
              <a:t>Center </a:t>
            </a:r>
            <a:r>
              <a:rPr lang="en-US" sz="2400" b="1" i="1" spc="259" dirty="0">
                <a:latin typeface="MS Reference Sans Serif" pitchFamily="34" charset="0"/>
                <a:cs typeface="Microsoft Sans Serif" panose="020B0604020202020204" pitchFamily="34" charset="0"/>
              </a:rPr>
              <a:t>for Safe and Healthy Families</a:t>
            </a:r>
          </a:p>
          <a:p>
            <a:endParaRPr lang="en-US" sz="2400" b="1" i="1" spc="259" dirty="0">
              <a:latin typeface="MS Reference Sans Serif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257642" y="13908057"/>
            <a:ext cx="12269185" cy="4149566"/>
            <a:chOff x="12573000" y="15040564"/>
            <a:chExt cx="14995671" cy="38354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73000" y="15040564"/>
              <a:ext cx="4749800" cy="3835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22876933" y="15105390"/>
              <a:ext cx="4691738" cy="42671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2400" b="1" spc="518" dirty="0" smtClean="0">
                  <a:solidFill>
                    <a:srgbClr val="005DAA"/>
                  </a:solidFill>
                  <a:latin typeface="MS Reference Sans Serif" pitchFamily="34" charset="0"/>
                  <a:cs typeface="Microsoft Sans Serif" panose="020B0604020202020204" pitchFamily="34" charset="0"/>
                </a:rPr>
                <a:t>Behavior Prob.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189113" y="15801326"/>
              <a:ext cx="358409" cy="37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*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471457" y="13887736"/>
            <a:ext cx="3886200" cy="4149566"/>
            <a:chOff x="17707564" y="15040564"/>
            <a:chExt cx="4749800" cy="3835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07564" y="15040564"/>
              <a:ext cx="4749800" cy="3835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5" name="Rectangle 54"/>
            <p:cNvSpPr/>
            <p:nvPr/>
          </p:nvSpPr>
          <p:spPr>
            <a:xfrm>
              <a:off x="17707564" y="15095999"/>
              <a:ext cx="4695236" cy="10197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r>
                <a:rPr lang="en-US" sz="2400" b="1" spc="518" dirty="0">
                  <a:solidFill>
                    <a:srgbClr val="005DAA"/>
                  </a:solidFill>
                  <a:latin typeface="MS Reference Sans Serif" pitchFamily="34" charset="0"/>
                  <a:cs typeface="Microsoft Sans Serif" panose="020B0604020202020204" pitchFamily="34" charset="0"/>
                </a:rPr>
                <a:t>Special Healthcare Needs</a:t>
              </a:r>
              <a:endParaRPr lang="en-US" sz="2400" b="1" cap="small" spc="518" dirty="0">
                <a:solidFill>
                  <a:srgbClr val="005DAA"/>
                </a:solidFill>
                <a:latin typeface="MS Reference Sans Serif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352841" y="16962198"/>
              <a:ext cx="358409" cy="37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*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246973" y="13868401"/>
            <a:ext cx="12221069" cy="4149566"/>
            <a:chOff x="13065195" y="15638232"/>
            <a:chExt cx="14936862" cy="3835400"/>
          </a:xfrm>
        </p:grpSpPr>
        <p:sp>
          <p:nvSpPr>
            <p:cNvPr id="36" name="Rectangle 35"/>
            <p:cNvSpPr/>
            <p:nvPr/>
          </p:nvSpPr>
          <p:spPr>
            <a:xfrm>
              <a:off x="13065195" y="15764984"/>
              <a:ext cx="4597400" cy="483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pc="518" dirty="0">
                  <a:solidFill>
                    <a:srgbClr val="005DAA"/>
                  </a:solidFill>
                  <a:latin typeface="MS Reference Sans Serif" pitchFamily="34" charset="0"/>
                  <a:cs typeface="Microsoft Sans Serif" panose="020B0604020202020204" pitchFamily="34" charset="0"/>
                </a:rPr>
                <a:t>Parenting Stress</a:t>
              </a:r>
              <a:endParaRPr lang="en-US" sz="24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252257" y="15638232"/>
              <a:ext cx="4749800" cy="3835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24921600" y="16074386"/>
              <a:ext cx="55879" cy="327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/>
                <a:t>*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7020309" y="8613620"/>
            <a:ext cx="5611091" cy="727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301" tIns="146651" rIns="293301" bIns="146651" rtlCol="0" anchor="b"/>
          <a:lstStyle/>
          <a:p>
            <a:pPr algn="ctr"/>
            <a:r>
              <a:rPr lang="en-US" sz="2800" b="1" spc="518" dirty="0">
                <a:solidFill>
                  <a:srgbClr val="005DAA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Child Health Care</a:t>
            </a:r>
            <a:endParaRPr lang="en-US" sz="2100" b="1" cap="small" spc="518" dirty="0">
              <a:solidFill>
                <a:srgbClr val="005DAA"/>
              </a:solidFill>
              <a:latin typeface="MS Reference Sans Serif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05387"/>
              </p:ext>
            </p:extLst>
          </p:nvPr>
        </p:nvGraphicFramePr>
        <p:xfrm>
          <a:off x="10515600" y="4800600"/>
          <a:ext cx="11887201" cy="365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8801"/>
                <a:gridCol w="2082800"/>
                <a:gridCol w="2082800"/>
                <a:gridCol w="2082800"/>
              </a:tblGrid>
              <a:tr h="570264">
                <a:tc>
                  <a:txBody>
                    <a:bodyPr/>
                    <a:lstStyle/>
                    <a:p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All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n=43</a:t>
                      </a:r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Shelter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n=25</a:t>
                      </a:r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Community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 Narrow"/>
                          <a:cs typeface="Arial Narrow"/>
                        </a:rPr>
                        <a:t>n-18</a:t>
                      </a:r>
                      <a:endParaRPr lang="en-US" sz="2000" b="1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5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Minority race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19%</a:t>
                      </a: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20%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17%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8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Hispanic ethnicity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60%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60%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61%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  <a:tr h="4393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Did not complete high school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50%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44%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35%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  <a:tr h="41845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Married or partnered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26%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24%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marL="0" marR="0" indent="0" algn="ctr" defTabSz="3396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28%</a:t>
                      </a:r>
                    </a:p>
                  </a:txBody>
                  <a:tcPr marL="74815" marR="74815" marT="43642" marB="43642" anchor="ctr"/>
                </a:tc>
              </a:tr>
              <a:tr h="36447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Living with IPV over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1 year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73%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64%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88%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  <a:tr h="4375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Depressive symptoms (PHQ-2)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55%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60%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41%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  <a:tr h="4595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Low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self-perception of social status (MacArthur Ladder) 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67%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76%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53%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 marL="74815" marR="74815" marT="43642" marB="43642" anchor="ctr"/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22799999" y="15042573"/>
            <a:ext cx="10099964" cy="6546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8" tIns="39484" rIns="78968" bIns="39484" rtlCol="0" anchor="ctr"/>
          <a:lstStyle/>
          <a:p>
            <a:pPr marL="383870" indent="-27419"/>
            <a:r>
              <a:rPr lang="en-US" sz="3100" b="1" spc="518" dirty="0">
                <a:solidFill>
                  <a:schemeClr val="bg1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DISCLOSURES     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068800" y="3657600"/>
            <a:ext cx="5029200" cy="387516"/>
          </a:xfrm>
          <a:prstGeom prst="rect">
            <a:avLst/>
          </a:prstGeom>
          <a:noFill/>
        </p:spPr>
        <p:txBody>
          <a:bodyPr wrap="square" lIns="78968" tIns="39484" rIns="78968" bIns="39484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latin typeface="MS Reference Sans Serif"/>
                <a:cs typeface="MS Reference Sans Serif"/>
              </a:rPr>
              <a:t>92 children, average age 7 years </a:t>
            </a:r>
            <a:endParaRPr lang="en-US" sz="2000" dirty="0">
              <a:latin typeface="MS Reference Sans Serif"/>
              <a:cs typeface="MS Reference Sans Serif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058400" y="4162135"/>
            <a:ext cx="12780818" cy="654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301" tIns="146651" rIns="293301" bIns="146651" rtlCol="0" anchor="ctr"/>
          <a:lstStyle/>
          <a:p>
            <a:pPr algn="ctr"/>
            <a:r>
              <a:rPr lang="en-US" sz="2800" b="1" spc="518" dirty="0" smtClean="0">
                <a:solidFill>
                  <a:srgbClr val="005DAA"/>
                </a:solidFill>
                <a:latin typeface="MS Reference Sans Serif" pitchFamily="34" charset="0"/>
                <a:cs typeface="Microsoft Sans Serif" panose="020B0604020202020204" pitchFamily="34" charset="0"/>
              </a:rPr>
              <a:t>Maternal Demographics</a:t>
            </a:r>
            <a:endParaRPr lang="en-US" sz="2100" b="1" cap="small" spc="518" dirty="0">
              <a:solidFill>
                <a:srgbClr val="005DAA"/>
              </a:solidFill>
              <a:latin typeface="MS Reference Sans Serif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4145</TotalTime>
  <Words>558</Words>
  <Application>Microsoft Office PowerPoint</Application>
  <PresentationFormat>Custom</PresentationFormat>
  <Paragraphs>166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Intermountain Healthcare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ZFD PICU</dc:creator>
  <cp:lastModifiedBy>Raquel Vargas-Whale</cp:lastModifiedBy>
  <cp:revision>187</cp:revision>
  <cp:lastPrinted>2014-04-26T23:32:07Z</cp:lastPrinted>
  <dcterms:created xsi:type="dcterms:W3CDTF">2013-11-19T11:37:01Z</dcterms:created>
  <dcterms:modified xsi:type="dcterms:W3CDTF">2014-09-29T22:03:11Z</dcterms:modified>
</cp:coreProperties>
</file>